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2"/>
  </p:notesMasterIdLst>
  <p:sldIdLst>
    <p:sldId id="256" r:id="rId2"/>
    <p:sldId id="257" r:id="rId3"/>
    <p:sldId id="260" r:id="rId4"/>
    <p:sldId id="258" r:id="rId5"/>
    <p:sldId id="263" r:id="rId6"/>
    <p:sldId id="262" r:id="rId7"/>
    <p:sldId id="264" r:id="rId8"/>
    <p:sldId id="266" r:id="rId9"/>
    <p:sldId id="268" r:id="rId10"/>
    <p:sldId id="269" r:id="rId11"/>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C9AB707-D881-4749-95E3-4DA2FCE1C11F}" type="datetimeFigureOut">
              <a:rPr lang="fr-FR" smtClean="0"/>
              <a:pPr/>
              <a:t>06/07/2016</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482395E-DA0E-49D0-8FA4-067691CD4C87}"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53250" name="Text Box 1"/>
          <p:cNvSpPr txBox="1">
            <a:spLocks noChangeArrowheads="1"/>
          </p:cNvSpPr>
          <p:nvPr/>
        </p:nvSpPr>
        <p:spPr bwMode="auto">
          <a:xfrm>
            <a:off x="1191005" y="878422"/>
            <a:ext cx="4475990" cy="3164760"/>
          </a:xfrm>
          <a:prstGeom prst="rect">
            <a:avLst/>
          </a:prstGeom>
          <a:solidFill>
            <a:srgbClr val="FFFFFF"/>
          </a:solidFill>
          <a:ln w="9360">
            <a:solidFill>
              <a:srgbClr val="000000"/>
            </a:solidFill>
            <a:miter lim="800000"/>
            <a:headEnd/>
            <a:tailEnd/>
          </a:ln>
        </p:spPr>
        <p:txBody>
          <a:bodyPr wrap="none" lIns="80165" tIns="40083" rIns="80165" bIns="40083" anchor="ctr"/>
          <a:lstStyle/>
          <a:p>
            <a:endParaRPr lang="fr-FR"/>
          </a:p>
        </p:txBody>
      </p:sp>
      <p:sp>
        <p:nvSpPr>
          <p:cNvPr id="53251" name="Rectangle 2"/>
          <p:cNvSpPr>
            <a:spLocks noGrp="1" noChangeArrowheads="1"/>
          </p:cNvSpPr>
          <p:nvPr>
            <p:ph type="body"/>
          </p:nvPr>
        </p:nvSpPr>
        <p:spPr>
          <a:xfrm>
            <a:off x="1061392" y="4350019"/>
            <a:ext cx="4725136" cy="3498751"/>
          </a:xfrm>
          <a:noFill/>
          <a:ln/>
        </p:spPr>
        <p:txBody>
          <a:bodyPr wrap="none" anchor="ctr"/>
          <a:lstStyle/>
          <a:p>
            <a:endParaRPr lang="fr-FR"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fr-FR" smtClean="0"/>
              <a:t>Cliquez pour modifier le style du titre</a:t>
            </a:r>
            <a:endParaRPr kumimoji="0" lang="en-US"/>
          </a:p>
        </p:txBody>
      </p:sp>
      <p:sp>
        <p:nvSpPr>
          <p:cNvPr id="28" name="Espace réservé de la date 27"/>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a:lstStyle/>
          <a:p>
            <a:fld id="{24253F74-D64B-4EC9-BFF8-D83BC8D922B4}" type="slidenum">
              <a:rPr lang="fr-FR" smtClean="0"/>
              <a:pPr/>
              <a:t>‹N°›</a:t>
            </a:fld>
            <a:endParaRPr lang="fr-FR"/>
          </a:p>
        </p:txBody>
      </p:sp>
      <p:sp>
        <p:nvSpPr>
          <p:cNvPr id="9" name="Sous-titr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3">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a:xfrm>
            <a:off x="7924800" y="6416675"/>
            <a:ext cx="762000" cy="365125"/>
          </a:xfrm>
        </p:spPr>
        <p:txBody>
          <a:bodyPr/>
          <a:lstStyle/>
          <a:p>
            <a:fld id="{24253F74-D64B-4EC9-BFF8-D83BC8D922B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contenu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u contenu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8229600" cy="11430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5" name="Espace réservé du contenu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6" name="Espace réservé du contenu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7" name="Espace réservé de la date 6"/>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5" name="Espace réservé de la date 4"/>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fr-FR" smtClean="0">
                <a:solidFill>
                  <a:schemeClr val="lt1"/>
                </a:solidFill>
                <a:latin typeface="+mn-lt"/>
                <a:ea typeface="+mn-ea"/>
                <a:cs typeface="+mn-cs"/>
              </a:rPr>
              <a:t>Cliquez sur l'icône pour ajouter une image</a:t>
            </a:r>
            <a:endParaRPr kumimoji="0" lang="en-US" dirty="0">
              <a:solidFill>
                <a:schemeClr val="lt1"/>
              </a:solidFill>
              <a:latin typeface="+mn-lt"/>
              <a:ea typeface="+mn-ea"/>
              <a:cs typeface="+mn-cs"/>
            </a:endParaRPr>
          </a:p>
        </p:txBody>
      </p:sp>
      <p:sp>
        <p:nvSpPr>
          <p:cNvPr id="4" name="Espace réservé du texte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EAC81606-C90B-4484-B35E-E198FDAF6501}" type="datetimeFigureOut">
              <a:rPr lang="fr-FR" smtClean="0"/>
              <a:pPr/>
              <a:t>06/07/2016</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24253F74-D64B-4EC9-BFF8-D83BC8D922B4}" type="slidenum">
              <a:rPr lang="fr-FR" smtClean="0"/>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EAC81606-C90B-4484-B35E-E198FDAF6501}" type="datetimeFigureOut">
              <a:rPr lang="fr-FR" smtClean="0"/>
              <a:pPr/>
              <a:t>06/07/2016</a:t>
            </a:fld>
            <a:endParaRPr lang="fr-FR"/>
          </a:p>
        </p:txBody>
      </p:sp>
      <p:sp>
        <p:nvSpPr>
          <p:cNvPr id="3" name="Espace réservé du pied de page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fr-FR"/>
          </a:p>
        </p:txBody>
      </p:sp>
      <p:sp>
        <p:nvSpPr>
          <p:cNvPr id="23" name="Espace réservé du numéro de diapositive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24253F74-D64B-4EC9-BFF8-D83BC8D922B4}" type="slidenum">
              <a:rPr lang="fr-FR" smtClean="0"/>
              <a:pPr/>
              <a:t>‹N°›</a:t>
            </a:fld>
            <a:endParaRPr lang="fr-FR"/>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39552" y="188640"/>
            <a:ext cx="7772400" cy="3386807"/>
          </a:xfrm>
        </p:spPr>
        <p:txBody>
          <a:bodyPr>
            <a:normAutofit/>
          </a:bodyPr>
          <a:lstStyle/>
          <a:p>
            <a:r>
              <a:rPr lang="fr-FR" dirty="0" smtClean="0"/>
              <a:t>ÉVOLUTION RÈGLEMENTAIRE SUR LES NIVEAUX SONORES : </a:t>
            </a:r>
            <a:r>
              <a:rPr lang="fr-FR" dirty="0" smtClean="0"/>
              <a:t>point d’étape</a:t>
            </a:r>
            <a:endParaRPr lang="fr-FR" dirty="0"/>
          </a:p>
        </p:txBody>
      </p:sp>
      <p:sp>
        <p:nvSpPr>
          <p:cNvPr id="3" name="Sous-titre 2"/>
          <p:cNvSpPr>
            <a:spLocks noGrp="1"/>
          </p:cNvSpPr>
          <p:nvPr>
            <p:ph type="subTitle" idx="1"/>
          </p:nvPr>
        </p:nvSpPr>
        <p:spPr>
          <a:xfrm>
            <a:off x="0" y="3212976"/>
            <a:ext cx="9144000" cy="1270992"/>
          </a:xfrm>
        </p:spPr>
        <p:txBody>
          <a:bodyPr/>
          <a:lstStyle/>
          <a:p>
            <a:endParaRPr lang="fr-FR" dirty="0" smtClean="0"/>
          </a:p>
          <a:p>
            <a:r>
              <a:rPr lang="fr-FR" dirty="0" smtClean="0"/>
              <a:t>Pau, le 6 juillet 2016</a:t>
            </a:r>
            <a:endParaRPr lang="fr-FR" dirty="0"/>
          </a:p>
        </p:txBody>
      </p:sp>
      <p:pic>
        <p:nvPicPr>
          <p:cNvPr id="11268" name="Picture 4" descr="C:\Users\Franck\Desktop\FEDELIMA.jpg"/>
          <p:cNvPicPr>
            <a:picLocks noChangeAspect="1" noChangeArrowheads="1"/>
          </p:cNvPicPr>
          <p:nvPr/>
        </p:nvPicPr>
        <p:blipFill>
          <a:blip r:embed="rId2" cstate="print"/>
          <a:srcRect/>
          <a:stretch>
            <a:fillRect/>
          </a:stretch>
        </p:blipFill>
        <p:spPr bwMode="auto">
          <a:xfrm>
            <a:off x="395536" y="4725144"/>
            <a:ext cx="1180306" cy="1820240"/>
          </a:xfrm>
          <a:prstGeom prst="rect">
            <a:avLst/>
          </a:prstGeom>
          <a:noFill/>
        </p:spPr>
      </p:pic>
      <p:pic>
        <p:nvPicPr>
          <p:cNvPr id="11270" name="Picture 6" descr="C:\Users\Franck\Desktop\logo-agi-son.png"/>
          <p:cNvPicPr>
            <a:picLocks noChangeAspect="1" noChangeArrowheads="1"/>
          </p:cNvPicPr>
          <p:nvPr/>
        </p:nvPicPr>
        <p:blipFill>
          <a:blip r:embed="rId3" cstate="print"/>
          <a:srcRect/>
          <a:stretch>
            <a:fillRect/>
          </a:stretch>
        </p:blipFill>
        <p:spPr bwMode="auto">
          <a:xfrm>
            <a:off x="2397220" y="4691848"/>
            <a:ext cx="4479036" cy="1722074"/>
          </a:xfrm>
          <a:prstGeom prst="rect">
            <a:avLst/>
          </a:prstGeom>
          <a:noFill/>
        </p:spPr>
      </p:pic>
      <p:pic>
        <p:nvPicPr>
          <p:cNvPr id="1026" name="Picture 2"/>
          <p:cNvPicPr>
            <a:picLocks noChangeAspect="1" noChangeArrowheads="1"/>
          </p:cNvPicPr>
          <p:nvPr/>
        </p:nvPicPr>
        <p:blipFill>
          <a:blip r:embed="rId4" cstate="print"/>
          <a:srcRect/>
          <a:stretch>
            <a:fillRect/>
          </a:stretch>
        </p:blipFill>
        <p:spPr bwMode="auto">
          <a:xfrm>
            <a:off x="7020272" y="5157192"/>
            <a:ext cx="1875576" cy="133541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PERSPECTIVES D’EVOLUTIONS REGLEMENTAIRES</a:t>
            </a:r>
            <a:endParaRPr lang="fr-FR" dirty="0"/>
          </a:p>
        </p:txBody>
      </p:sp>
      <p:sp>
        <p:nvSpPr>
          <p:cNvPr id="3" name="Espace réservé du contenu 2"/>
          <p:cNvSpPr>
            <a:spLocks noGrp="1"/>
          </p:cNvSpPr>
          <p:nvPr>
            <p:ph idx="1"/>
          </p:nvPr>
        </p:nvSpPr>
        <p:spPr>
          <a:xfrm>
            <a:off x="457200" y="1600200"/>
            <a:ext cx="8229600" cy="5429200"/>
          </a:xfrm>
        </p:spPr>
        <p:txBody>
          <a:bodyPr>
            <a:normAutofit/>
          </a:bodyPr>
          <a:lstStyle/>
          <a:p>
            <a:pPr algn="ctr">
              <a:buNone/>
            </a:pPr>
            <a:r>
              <a:rPr lang="fr-FR" b="1" dirty="0" smtClean="0"/>
              <a:t>On en est où ???</a:t>
            </a:r>
          </a:p>
          <a:p>
            <a:endParaRPr lang="fr-FR" dirty="0" smtClean="0"/>
          </a:p>
          <a:p>
            <a:pPr>
              <a:buFont typeface="Wingdings" pitchFamily="2" charset="2"/>
              <a:buChar char="q"/>
            </a:pPr>
            <a:r>
              <a:rPr lang="fr-FR" dirty="0" smtClean="0"/>
              <a:t>Des textes commencent à circuler… mais il est difficile d’en parler ici, d’une part parce que rien n’est définitif, d’autre part pour une obligation de confidentialité exigée de la part des organismes consultés  </a:t>
            </a:r>
          </a:p>
          <a:p>
            <a:pPr>
              <a:buFont typeface="Wingdings" pitchFamily="2" charset="2"/>
              <a:buChar char="q"/>
            </a:pPr>
            <a:r>
              <a:rPr lang="fr-FR" dirty="0" smtClean="0"/>
              <a:t>Cependant…</a:t>
            </a:r>
            <a:endParaRPr lang="fr-FR" dirty="0" smtClean="0"/>
          </a:p>
          <a:p>
            <a:pPr>
              <a:buFont typeface="Wingdings" pitchFamily="2" charset="2"/>
              <a:buChar char="q"/>
            </a:pPr>
            <a:endParaRPr lang="fr-FR" dirty="0" smtClean="0"/>
          </a:p>
          <a:p>
            <a:pPr>
              <a:buFontTx/>
              <a:buChar char="-"/>
            </a:pPr>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 </a:t>
            </a:r>
            <a:br>
              <a:rPr lang="fr-FR" dirty="0" smtClean="0"/>
            </a:br>
            <a:r>
              <a:rPr lang="fr-FR" dirty="0" smtClean="0"/>
              <a:t>Synthèse du Décret de 98</a:t>
            </a:r>
            <a:endParaRPr lang="fr-FR" dirty="0"/>
          </a:p>
        </p:txBody>
      </p:sp>
      <p:sp>
        <p:nvSpPr>
          <p:cNvPr id="3" name="Espace réservé du contenu 2"/>
          <p:cNvSpPr>
            <a:spLocks noGrp="1"/>
          </p:cNvSpPr>
          <p:nvPr>
            <p:ph idx="1"/>
          </p:nvPr>
        </p:nvSpPr>
        <p:spPr/>
        <p:txBody>
          <a:bodyPr>
            <a:normAutofit/>
          </a:bodyPr>
          <a:lstStyle/>
          <a:p>
            <a:pPr algn="just">
              <a:lnSpc>
                <a:spcPct val="93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sz="2600" b="1" dirty="0" err="1" smtClean="0"/>
              <a:t>Décret</a:t>
            </a:r>
            <a:r>
              <a:rPr lang="en-GB" sz="2600" b="1" dirty="0" smtClean="0"/>
              <a:t> </a:t>
            </a:r>
            <a:r>
              <a:rPr lang="en-GB" sz="2600" b="1" dirty="0" err="1" smtClean="0"/>
              <a:t>pris</a:t>
            </a:r>
            <a:r>
              <a:rPr lang="en-GB" sz="2600" b="1" dirty="0" smtClean="0"/>
              <a:t> en application de la </a:t>
            </a:r>
            <a:r>
              <a:rPr lang="en-GB" sz="2600" b="1" dirty="0" err="1" smtClean="0"/>
              <a:t>loi</a:t>
            </a:r>
            <a:r>
              <a:rPr lang="en-GB" sz="2600" b="1" dirty="0" smtClean="0"/>
              <a:t> de 1992 de </a:t>
            </a:r>
            <a:r>
              <a:rPr lang="en-GB" sz="2600" b="1" dirty="0" err="1" smtClean="0"/>
              <a:t>lutte</a:t>
            </a:r>
            <a:r>
              <a:rPr lang="en-GB" sz="2600" b="1" dirty="0" smtClean="0"/>
              <a:t> </a:t>
            </a:r>
            <a:r>
              <a:rPr lang="en-GB" sz="2600" b="1" dirty="0" err="1" smtClean="0"/>
              <a:t>contre</a:t>
            </a:r>
            <a:r>
              <a:rPr lang="en-GB" sz="2600" b="1" dirty="0" smtClean="0"/>
              <a:t> le bruit (</a:t>
            </a:r>
            <a:r>
              <a:rPr lang="en-GB" sz="2600" b="1" dirty="0" err="1" smtClean="0"/>
              <a:t>dite</a:t>
            </a:r>
            <a:r>
              <a:rPr lang="en-GB" sz="2600" b="1" dirty="0" smtClean="0"/>
              <a:t> </a:t>
            </a:r>
            <a:r>
              <a:rPr lang="en-GB" sz="2600" b="1" dirty="0" err="1" smtClean="0"/>
              <a:t>Loi</a:t>
            </a:r>
            <a:r>
              <a:rPr lang="en-GB" sz="2600" b="1" dirty="0" smtClean="0"/>
              <a:t> Royal)</a:t>
            </a:r>
          </a:p>
          <a:p>
            <a:pPr algn="just">
              <a:lnSpc>
                <a:spcPct val="93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endParaRPr lang="en-GB" sz="800" b="1" dirty="0" smtClean="0"/>
          </a:p>
          <a:p>
            <a:pPr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sz="2600" b="1" dirty="0" smtClean="0"/>
              <a:t>Ne </a:t>
            </a:r>
            <a:r>
              <a:rPr lang="en-GB" sz="2600" b="1" dirty="0" err="1" smtClean="0"/>
              <a:t>concerne</a:t>
            </a:r>
            <a:r>
              <a:rPr lang="en-GB" sz="2600" b="1" dirty="0" smtClean="0"/>
              <a:t> </a:t>
            </a:r>
            <a:r>
              <a:rPr lang="en-GB" sz="2600" b="1" dirty="0" err="1" smtClean="0"/>
              <a:t>que</a:t>
            </a:r>
            <a:r>
              <a:rPr lang="en-GB" sz="2600" b="1" dirty="0" smtClean="0"/>
              <a:t> les </a:t>
            </a:r>
            <a:r>
              <a:rPr lang="en-GB" sz="2600" b="1" dirty="0" err="1" smtClean="0"/>
              <a:t>salles</a:t>
            </a:r>
            <a:r>
              <a:rPr lang="en-GB" sz="2600" b="1" dirty="0" smtClean="0"/>
              <a:t> de spectacles,  discothèques et bars à </a:t>
            </a:r>
            <a:r>
              <a:rPr lang="en-GB" sz="2600" b="1" dirty="0" err="1" smtClean="0"/>
              <a:t>thèmes</a:t>
            </a:r>
            <a:endParaRPr lang="en-GB" sz="2600" b="1" dirty="0" smtClean="0"/>
          </a:p>
          <a:p>
            <a:pPr lvl="1" algn="just">
              <a:lnSpc>
                <a:spcPct val="92000"/>
              </a:lnSpc>
              <a:buClr>
                <a:srgbClr val="FFFFFF"/>
              </a:buClr>
              <a:buSzPct val="45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endParaRPr lang="en-GB" sz="800" b="1" dirty="0" smtClean="0"/>
          </a:p>
          <a:p>
            <a:pPr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sz="2600" b="1" dirty="0" smtClean="0"/>
              <a:t>Qui </a:t>
            </a:r>
            <a:r>
              <a:rPr lang="en-GB" sz="2600" b="1" dirty="0" err="1" smtClean="0"/>
              <a:t>diffusent</a:t>
            </a:r>
            <a:r>
              <a:rPr lang="en-GB" sz="2600" b="1" dirty="0" smtClean="0"/>
              <a:t> 12 </a:t>
            </a:r>
            <a:r>
              <a:rPr lang="en-GB" sz="2600" b="1" dirty="0" err="1" smtClean="0"/>
              <a:t>fois</a:t>
            </a:r>
            <a:r>
              <a:rPr lang="en-GB" sz="2600" b="1" dirty="0" smtClean="0"/>
              <a:t> et plus par an de la </a:t>
            </a:r>
            <a:r>
              <a:rPr lang="en-GB" sz="2600" b="1" dirty="0" err="1" smtClean="0"/>
              <a:t>musique</a:t>
            </a:r>
            <a:r>
              <a:rPr lang="en-GB" sz="2600" b="1" dirty="0" smtClean="0"/>
              <a:t> </a:t>
            </a:r>
            <a:r>
              <a:rPr lang="en-GB" sz="2600" b="1" dirty="0" err="1" smtClean="0"/>
              <a:t>amplifiée</a:t>
            </a:r>
            <a:endParaRPr lang="en-GB" sz="2600" b="1" dirty="0" smtClean="0"/>
          </a:p>
          <a:p>
            <a:pPr algn="just">
              <a:lnSpc>
                <a:spcPct val="92000"/>
              </a:lnSpc>
              <a:buClr>
                <a:srgbClr val="FFFFFF"/>
              </a:buClr>
              <a:buSzPct val="45000"/>
              <a:buNone/>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endParaRPr lang="en-GB" sz="2600" b="1" dirty="0" smtClean="0"/>
          </a:p>
          <a:p>
            <a:pPr lvl="2"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sz="2000" b="1" dirty="0" smtClean="0"/>
              <a:t>Exclusion des diffusions en </a:t>
            </a:r>
            <a:r>
              <a:rPr lang="en-GB" sz="2000" b="1" dirty="0" err="1" smtClean="0"/>
              <a:t>plein</a:t>
            </a:r>
            <a:r>
              <a:rPr lang="en-GB" sz="2000" b="1" dirty="0" smtClean="0"/>
              <a:t> air (festivals), </a:t>
            </a:r>
            <a:r>
              <a:rPr lang="en-GB" sz="2000" b="1" dirty="0" err="1" smtClean="0"/>
              <a:t>lieux</a:t>
            </a:r>
            <a:r>
              <a:rPr lang="en-GB" sz="2000" b="1" dirty="0" smtClean="0"/>
              <a:t> </a:t>
            </a:r>
            <a:r>
              <a:rPr lang="en-GB" sz="2000" b="1" dirty="0" err="1" smtClean="0"/>
              <a:t>d'enseignement</a:t>
            </a:r>
            <a:r>
              <a:rPr lang="en-GB" sz="2000" b="1" dirty="0" smtClean="0"/>
              <a:t>, de </a:t>
            </a:r>
            <a:r>
              <a:rPr lang="en-GB" sz="2000" b="1" dirty="0" err="1" smtClean="0"/>
              <a:t>répétition</a:t>
            </a:r>
            <a:r>
              <a:rPr lang="en-GB" sz="2000" b="1" dirty="0" smtClean="0"/>
              <a:t>, </a:t>
            </a:r>
            <a:r>
              <a:rPr lang="en-GB" sz="2000" b="1" dirty="0" err="1" smtClean="0"/>
              <a:t>d'enregistrement</a:t>
            </a:r>
            <a:r>
              <a:rPr lang="en-GB" sz="2000" b="1" dirty="0" smtClean="0"/>
              <a:t>, des </a:t>
            </a:r>
            <a:r>
              <a:rPr lang="en-GB" sz="2000" b="1" dirty="0" err="1" smtClean="0"/>
              <a:t>cinémas</a:t>
            </a:r>
            <a:r>
              <a:rPr lang="en-GB" sz="2000" b="1" dirty="0" smtClean="0"/>
              <a:t>, de la diffusion de </a:t>
            </a:r>
            <a:r>
              <a:rPr lang="en-GB" sz="2000" b="1" dirty="0" err="1" smtClean="0"/>
              <a:t>musique</a:t>
            </a:r>
            <a:r>
              <a:rPr lang="en-GB" sz="2000" b="1" dirty="0" smtClean="0"/>
              <a:t> </a:t>
            </a:r>
            <a:r>
              <a:rPr lang="en-GB" sz="2000" b="1" dirty="0" err="1" smtClean="0"/>
              <a:t>acoustique</a:t>
            </a:r>
            <a:endParaRPr lang="en-GB" sz="2000" b="1"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5"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p:cTn id="2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27"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28"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 </a:t>
            </a:r>
            <a:br>
              <a:rPr lang="fr-FR" dirty="0" smtClean="0"/>
            </a:br>
            <a:r>
              <a:rPr lang="fr-FR" dirty="0" smtClean="0"/>
              <a:t>Synthèse du Décret de 98</a:t>
            </a:r>
            <a:endParaRPr lang="fr-FR" dirty="0"/>
          </a:p>
        </p:txBody>
      </p:sp>
      <p:sp>
        <p:nvSpPr>
          <p:cNvPr id="3" name="Espace réservé du contenu 2"/>
          <p:cNvSpPr>
            <a:spLocks noGrp="1"/>
          </p:cNvSpPr>
          <p:nvPr>
            <p:ph idx="1"/>
          </p:nvPr>
        </p:nvSpPr>
        <p:spPr/>
        <p:txBody>
          <a:bodyPr>
            <a:normAutofit fontScale="77500" lnSpcReduction="20000"/>
          </a:bodyPr>
          <a:lstStyle/>
          <a:p>
            <a:pPr algn="just">
              <a:buNone/>
            </a:pPr>
            <a:r>
              <a:rPr lang="fr-FR" b="1" u="sng" dirty="0" smtClean="0"/>
              <a:t>VOLET SANTE PUBLIC :</a:t>
            </a:r>
          </a:p>
          <a:p>
            <a:pPr algn="just">
              <a:buNone/>
            </a:pPr>
            <a:endParaRPr lang="fr-FR" sz="900" b="1" u="sng" dirty="0" smtClean="0"/>
          </a:p>
          <a:p>
            <a:pPr algn="just">
              <a:buNone/>
            </a:pPr>
            <a:r>
              <a:rPr lang="fr-FR" b="1" dirty="0" smtClean="0"/>
              <a:t>- Limitation à 105 dB(A) </a:t>
            </a:r>
            <a:r>
              <a:rPr lang="fr-FR" b="1" dirty="0" err="1" smtClean="0"/>
              <a:t>Leq</a:t>
            </a:r>
            <a:r>
              <a:rPr lang="fr-FR" b="1" dirty="0" smtClean="0"/>
              <a:t> 15 mn, en tout point accessible au public (et 120 dB en crête)</a:t>
            </a:r>
          </a:p>
          <a:p>
            <a:pPr algn="just">
              <a:buNone/>
            </a:pPr>
            <a:r>
              <a:rPr lang="fr-FR" b="1" dirty="0" smtClean="0"/>
              <a:t>- Impose la réalisation d’une étude d’impact</a:t>
            </a:r>
          </a:p>
          <a:p>
            <a:pPr algn="just">
              <a:buNone/>
            </a:pPr>
            <a:r>
              <a:rPr lang="fr-FR" b="1" dirty="0" smtClean="0"/>
              <a:t>- Impose un limiteur si le système de sonorisation peut dépasser la valeur limite de 105 ou ne peut respecter les seuils d’émergence</a:t>
            </a:r>
          </a:p>
          <a:p>
            <a:pPr algn="just">
              <a:buNone/>
            </a:pPr>
            <a:endParaRPr lang="fr-FR" sz="800" b="1" dirty="0" smtClean="0"/>
          </a:p>
          <a:p>
            <a:pPr algn="just">
              <a:buNone/>
            </a:pPr>
            <a:endParaRPr lang="fr-FR" sz="800" b="1" dirty="0" smtClean="0"/>
          </a:p>
          <a:p>
            <a:pPr algn="just">
              <a:buNone/>
            </a:pPr>
            <a:endParaRPr lang="fr-FR" sz="900" b="1" dirty="0" smtClean="0"/>
          </a:p>
          <a:p>
            <a:pPr algn="just">
              <a:buNone/>
            </a:pPr>
            <a:r>
              <a:rPr lang="fr-FR" b="1" u="sng" dirty="0" smtClean="0"/>
              <a:t>VOLET ENVIRONNEMENT :</a:t>
            </a:r>
          </a:p>
          <a:p>
            <a:pPr algn="just">
              <a:buNone/>
            </a:pPr>
            <a:endParaRPr lang="fr-FR" sz="1000" b="1" u="sng" dirty="0" smtClean="0"/>
          </a:p>
          <a:p>
            <a:pPr algn="just">
              <a:buNone/>
            </a:pPr>
            <a:r>
              <a:rPr lang="fr-FR" b="1" dirty="0" smtClean="0"/>
              <a:t>- Limitation des seuils d’émergence mesurés par rapport au bruit ambiant (de 125 à 4000 Hz)</a:t>
            </a:r>
          </a:p>
          <a:p>
            <a:pPr lvl="1" algn="just">
              <a:buNone/>
            </a:pPr>
            <a:r>
              <a:rPr lang="fr-FR" b="1" dirty="0" smtClean="0"/>
              <a:t> 5 dB(A) de jour et 3 dB(A) la nuit</a:t>
            </a:r>
          </a:p>
          <a:p>
            <a:pPr lvl="1" algn="just">
              <a:buNone/>
            </a:pPr>
            <a:r>
              <a:rPr lang="fr-FR" b="1" dirty="0" smtClean="0"/>
              <a:t> 3 dB(A) dans le cas des établissements contigus ou à l’intérieur de bâtiments d’habitation </a:t>
            </a:r>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5" presetID="2" presetClass="entr" presetSubtype="4"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 calcmode="lin" valueType="num">
                                      <p:cBhvr additive="base">
                                        <p:cTn id="17"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3" end="3"/>
                                            </p:txEl>
                                          </p:spTgt>
                                        </p:tgtEl>
                                        <p:attrNameLst>
                                          <p:attrName>ppt_y</p:attrName>
                                        </p:attrNameLst>
                                      </p:cBhvr>
                                      <p:tavLst>
                                        <p:tav tm="0">
                                          <p:val>
                                            <p:strVal val="1+#ppt_h/2"/>
                                          </p:val>
                                        </p:tav>
                                        <p:tav tm="100000">
                                          <p:val>
                                            <p:strVal val="#ppt_y"/>
                                          </p:val>
                                        </p:tav>
                                      </p:tavLst>
                                    </p:anim>
                                  </p:childTnLst>
                                </p:cTn>
                              </p:par>
                              <p:par>
                                <p:cTn id="19" presetID="2"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additive="base">
                                        <p:cTn id="2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 calcmode="lin" valueType="num">
                                      <p:cBhvr additive="base">
                                        <p:cTn id="2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 presetClass="entr" presetSubtype="4" fill="hold" nodeType="clickEffect">
                                  <p:stCondLst>
                                    <p:cond delay="0"/>
                                  </p:stCondLst>
                                  <p:childTnLst>
                                    <p:set>
                                      <p:cBhvr>
                                        <p:cTn id="32" dur="1" fill="hold">
                                          <p:stCondLst>
                                            <p:cond delay="0"/>
                                          </p:stCondLst>
                                        </p:cTn>
                                        <p:tgtEl>
                                          <p:spTgt spid="3">
                                            <p:txEl>
                                              <p:pRg st="10" end="10"/>
                                            </p:txEl>
                                          </p:spTgt>
                                        </p:tgtEl>
                                        <p:attrNameLst>
                                          <p:attrName>style.visibility</p:attrName>
                                        </p:attrNameLst>
                                      </p:cBhvr>
                                      <p:to>
                                        <p:strVal val="visible"/>
                                      </p:to>
                                    </p:set>
                                    <p:anim calcmode="lin" valueType="num">
                                      <p:cBhvr additive="base">
                                        <p:cTn id="33"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anim calcmode="lin" valueType="num">
                                      <p:cBhvr additive="base">
                                        <p:cTn id="37"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11" end="11"/>
                                            </p:txEl>
                                          </p:spTgt>
                                        </p:tgtEl>
                                        <p:attrNameLst>
                                          <p:attrName>ppt_y</p:attrName>
                                        </p:attrNameLst>
                                      </p:cBhvr>
                                      <p:tavLst>
                                        <p:tav tm="0">
                                          <p:val>
                                            <p:strVal val="1+#ppt_h/2"/>
                                          </p:val>
                                        </p:tav>
                                        <p:tav tm="100000">
                                          <p:val>
                                            <p:strVal val="#ppt_y"/>
                                          </p:val>
                                        </p:tav>
                                      </p:tavLst>
                                    </p:anim>
                                  </p:childTnLst>
                                </p:cTn>
                              </p:par>
                              <p:par>
                                <p:cTn id="39" presetID="2" presetClass="entr" presetSubtype="4" fill="hold" nodeType="withEffect">
                                  <p:stCondLst>
                                    <p:cond delay="0"/>
                                  </p:stCondLst>
                                  <p:childTnLst>
                                    <p:set>
                                      <p:cBhvr>
                                        <p:cTn id="40" dur="1" fill="hold">
                                          <p:stCondLst>
                                            <p:cond delay="0"/>
                                          </p:stCondLst>
                                        </p:cTn>
                                        <p:tgtEl>
                                          <p:spTgt spid="3">
                                            <p:txEl>
                                              <p:pRg st="12" end="12"/>
                                            </p:txEl>
                                          </p:spTgt>
                                        </p:tgtEl>
                                        <p:attrNameLst>
                                          <p:attrName>style.visibility</p:attrName>
                                        </p:attrNameLst>
                                      </p:cBhvr>
                                      <p:to>
                                        <p:strVal val="visible"/>
                                      </p:to>
                                    </p:set>
                                    <p:anim calcmode="lin" valueType="num">
                                      <p:cBhvr additive="base">
                                        <p:cTn id="41" dur="500" fill="hold"/>
                                        <p:tgtEl>
                                          <p:spTgt spid="3">
                                            <p:txEl>
                                              <p:pRg st="12" end="12"/>
                                            </p:txEl>
                                          </p:spTgt>
                                        </p:tgtEl>
                                        <p:attrNameLst>
                                          <p:attrName>ppt_x</p:attrName>
                                        </p:attrNameLst>
                                      </p:cBhvr>
                                      <p:tavLst>
                                        <p:tav tm="0">
                                          <p:val>
                                            <p:strVal val="#ppt_x"/>
                                          </p:val>
                                        </p:tav>
                                        <p:tav tm="100000">
                                          <p:val>
                                            <p:strVal val="#ppt_x"/>
                                          </p:val>
                                        </p:tav>
                                      </p:tavLst>
                                    </p:anim>
                                    <p:anim calcmode="lin" valueType="num">
                                      <p:cBhvr additive="base">
                                        <p:cTn id="42" dur="500" fill="hold"/>
                                        <p:tgtEl>
                                          <p:spTgt spid="3">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Rappel </a:t>
            </a:r>
            <a:br>
              <a:rPr lang="fr-FR" dirty="0" smtClean="0"/>
            </a:br>
            <a:r>
              <a:rPr lang="fr-FR" dirty="0" smtClean="0"/>
              <a:t>Synthèse du Décret de 98</a:t>
            </a:r>
            <a:endParaRPr lang="fr-FR" dirty="0"/>
          </a:p>
        </p:txBody>
      </p:sp>
      <p:sp>
        <p:nvSpPr>
          <p:cNvPr id="3" name="Espace réservé du contenu 2"/>
          <p:cNvSpPr>
            <a:spLocks noGrp="1"/>
          </p:cNvSpPr>
          <p:nvPr>
            <p:ph idx="1"/>
          </p:nvPr>
        </p:nvSpPr>
        <p:spPr>
          <a:xfrm>
            <a:off x="457200" y="1916832"/>
            <a:ext cx="8229600" cy="4392528"/>
          </a:xfrm>
        </p:spPr>
        <p:txBody>
          <a:bodyPr>
            <a:normAutofit/>
          </a:bodyPr>
          <a:lstStyle/>
          <a:p>
            <a:pPr>
              <a:buNone/>
            </a:pPr>
            <a:r>
              <a:rPr lang="fr-FR" b="1" u="sng" dirty="0" smtClean="0"/>
              <a:t>SANCTIONS :</a:t>
            </a:r>
          </a:p>
          <a:p>
            <a:pPr>
              <a:buNone/>
            </a:pPr>
            <a:endParaRPr lang="fr-FR" sz="900" b="1" u="sng" dirty="0" smtClean="0"/>
          </a:p>
          <a:p>
            <a:pPr lvl="1"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b="1" dirty="0" smtClean="0"/>
              <a:t>Contravention de 5ème </a:t>
            </a:r>
            <a:r>
              <a:rPr lang="en-GB" b="1" dirty="0" err="1" smtClean="0"/>
              <a:t>classe</a:t>
            </a:r>
            <a:r>
              <a:rPr lang="en-GB" b="1" dirty="0" smtClean="0"/>
              <a:t> (1500 € à 3000 € + confiscation du </a:t>
            </a:r>
            <a:r>
              <a:rPr lang="en-GB" b="1" dirty="0" err="1" smtClean="0"/>
              <a:t>matériel</a:t>
            </a:r>
            <a:r>
              <a:rPr lang="en-GB" b="1" dirty="0" smtClean="0"/>
              <a:t>)</a:t>
            </a:r>
          </a:p>
          <a:p>
            <a:pPr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endParaRPr lang="en-GB" sz="1100" b="1" dirty="0" smtClean="0"/>
          </a:p>
          <a:p>
            <a:pPr lvl="1"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b="1" dirty="0" err="1" smtClean="0"/>
              <a:t>Potentiellement</a:t>
            </a:r>
            <a:r>
              <a:rPr lang="en-GB" b="1" dirty="0" smtClean="0"/>
              <a:t>, </a:t>
            </a:r>
            <a:r>
              <a:rPr lang="en-GB" b="1" dirty="0" err="1" smtClean="0"/>
              <a:t>fermeture</a:t>
            </a:r>
            <a:r>
              <a:rPr lang="en-GB" b="1" dirty="0" smtClean="0"/>
              <a:t> </a:t>
            </a:r>
            <a:r>
              <a:rPr lang="en-GB" b="1" dirty="0" err="1" smtClean="0"/>
              <a:t>préfectorale</a:t>
            </a:r>
            <a:r>
              <a:rPr lang="en-GB" b="1" dirty="0" smtClean="0"/>
              <a:t> </a:t>
            </a:r>
            <a:r>
              <a:rPr lang="en-GB" b="1" dirty="0" err="1" smtClean="0"/>
              <a:t>provisoire</a:t>
            </a:r>
            <a:r>
              <a:rPr lang="en-GB" b="1" dirty="0" smtClean="0"/>
              <a:t> (</a:t>
            </a:r>
            <a:r>
              <a:rPr lang="en-GB" b="1" dirty="0" err="1" smtClean="0"/>
              <a:t>loi</a:t>
            </a:r>
            <a:r>
              <a:rPr lang="en-GB" b="1" dirty="0" smtClean="0"/>
              <a:t> de 1992) pour faire </a:t>
            </a:r>
            <a:r>
              <a:rPr lang="en-GB" b="1" dirty="0" err="1" smtClean="0"/>
              <a:t>cesser</a:t>
            </a:r>
            <a:r>
              <a:rPr lang="en-GB" b="1" dirty="0" smtClean="0"/>
              <a:t> le trouble et après </a:t>
            </a:r>
            <a:r>
              <a:rPr lang="en-GB" b="1" dirty="0" err="1" smtClean="0"/>
              <a:t>mise</a:t>
            </a:r>
            <a:r>
              <a:rPr lang="en-GB" b="1" dirty="0" smtClean="0"/>
              <a:t> en </a:t>
            </a:r>
            <a:r>
              <a:rPr lang="en-GB" b="1" dirty="0" err="1" smtClean="0"/>
              <a:t>demeure</a:t>
            </a:r>
            <a:r>
              <a:rPr lang="en-GB" b="1" dirty="0" smtClean="0"/>
              <a:t> et </a:t>
            </a:r>
            <a:r>
              <a:rPr lang="en-GB" b="1" dirty="0" err="1" smtClean="0"/>
              <a:t>procédure</a:t>
            </a:r>
            <a:r>
              <a:rPr lang="en-GB" b="1" dirty="0" smtClean="0"/>
              <a:t> </a:t>
            </a:r>
            <a:r>
              <a:rPr lang="en-GB" b="1" dirty="0" err="1" smtClean="0"/>
              <a:t>contradictoire</a:t>
            </a:r>
            <a:endParaRPr lang="en-GB" b="1" dirty="0" smtClean="0"/>
          </a:p>
          <a:p>
            <a:pPr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endParaRPr lang="en-GB" sz="1100" b="1" dirty="0" smtClean="0"/>
          </a:p>
          <a:p>
            <a:pPr lvl="1" algn="just">
              <a:lnSpc>
                <a:spcPct val="92000"/>
              </a:lnSpc>
              <a:buClr>
                <a:srgbClr val="FFFFFF"/>
              </a:buClr>
              <a:buSzPct val="45000"/>
              <a:buFont typeface="StarSymbol" charset="0"/>
              <a:buChar char="●"/>
              <a:tabLst>
                <a:tab pos="446088" algn="l"/>
                <a:tab pos="895350" algn="l"/>
                <a:tab pos="1344613" algn="l"/>
                <a:tab pos="1793875" algn="l"/>
                <a:tab pos="2243138" algn="l"/>
                <a:tab pos="2692400" algn="l"/>
                <a:tab pos="3141663" algn="l"/>
                <a:tab pos="3590925" algn="l"/>
                <a:tab pos="4040188" algn="l"/>
                <a:tab pos="4489450" algn="l"/>
                <a:tab pos="4938713" algn="l"/>
                <a:tab pos="5387975" algn="l"/>
                <a:tab pos="5837238" algn="l"/>
                <a:tab pos="6286500" algn="l"/>
                <a:tab pos="6737350" algn="l"/>
                <a:tab pos="7185025" algn="l"/>
                <a:tab pos="7634288" algn="l"/>
                <a:tab pos="8083550" algn="l"/>
                <a:tab pos="8532813" algn="l"/>
                <a:tab pos="8982075" algn="l"/>
              </a:tabLst>
              <a:defRPr/>
            </a:pPr>
            <a:r>
              <a:rPr lang="en-GB" b="1" dirty="0" smtClean="0"/>
              <a:t>Obligation de pose d'un </a:t>
            </a:r>
            <a:r>
              <a:rPr lang="en-GB" b="1" dirty="0" err="1" smtClean="0"/>
              <a:t>limiteur</a:t>
            </a:r>
            <a:r>
              <a:rPr lang="en-GB" b="1" dirty="0" smtClean="0"/>
              <a:t> </a:t>
            </a:r>
            <a:r>
              <a:rPr lang="en-GB" b="1" dirty="0" err="1" smtClean="0"/>
              <a:t>si</a:t>
            </a:r>
            <a:r>
              <a:rPr lang="en-GB" b="1" dirty="0" smtClean="0"/>
              <a:t> isolation </a:t>
            </a:r>
            <a:r>
              <a:rPr lang="en-GB" b="1" dirty="0" err="1" smtClean="0"/>
              <a:t>insuffisante</a:t>
            </a:r>
            <a:r>
              <a:rPr lang="en-GB" b="1" dirty="0" smtClean="0"/>
              <a:t> pour respecter </a:t>
            </a:r>
            <a:r>
              <a:rPr lang="en-GB" b="1" dirty="0" err="1" smtClean="0"/>
              <a:t>l'émergence</a:t>
            </a:r>
            <a:r>
              <a:rPr lang="en-GB" b="1" dirty="0" smtClean="0"/>
              <a:t> </a:t>
            </a:r>
            <a:r>
              <a:rPr lang="en-GB" b="1" dirty="0" err="1" smtClean="0"/>
              <a:t>légale</a:t>
            </a:r>
            <a:endParaRPr lang="en-GB" b="1" dirty="0" smtClean="0"/>
          </a:p>
          <a:p>
            <a:pPr algn="just">
              <a:buNone/>
            </a:pPr>
            <a:endParaRPr lang="fr-FR" sz="800" b="1" dirty="0" smtClean="0"/>
          </a:p>
          <a:p>
            <a:pPr>
              <a:buNone/>
            </a:pPr>
            <a:endParaRPr lang="fr-FR" sz="800" b="1" dirty="0" smtClean="0"/>
          </a:p>
          <a:p>
            <a:pPr>
              <a:buNone/>
            </a:pPr>
            <a:endParaRPr lang="fr-FR" sz="900" b="1"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anim calcmode="lin" valueType="num">
                                      <p:cBhvr additive="base">
                                        <p:cTn id="11"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 calcmode="lin" valueType="num">
                                      <p:cBhvr additive="base">
                                        <p:cTn id="1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Rectangle 1"/>
          <p:cNvSpPr>
            <a:spLocks noGrp="1" noChangeArrowheads="1"/>
          </p:cNvSpPr>
          <p:nvPr>
            <p:ph type="title" idx="4294967295"/>
          </p:nvPr>
        </p:nvSpPr>
        <p:spPr>
          <a:xfrm>
            <a:off x="672481" y="0"/>
            <a:ext cx="7806240" cy="1398387"/>
          </a:xfrm>
        </p:spPr>
        <p:txBody>
          <a:bodyPr lIns="0" tIns="0" rIns="0" bIns="0"/>
          <a:lstStyle/>
          <a:p>
            <a:pPr>
              <a:lnSpc>
                <a:spcPct val="93000"/>
              </a:lnSpc>
              <a:tabLst>
                <a:tab pos="0" algn="l"/>
                <a:tab pos="406086" algn="l"/>
                <a:tab pos="813612" algn="l"/>
                <a:tab pos="1221138" algn="l"/>
                <a:tab pos="1628664" algn="l"/>
                <a:tab pos="2036190" algn="l"/>
                <a:tab pos="2443717" algn="l"/>
                <a:tab pos="2851242" algn="l"/>
                <a:tab pos="3258769" algn="l"/>
                <a:tab pos="3666294" algn="l"/>
                <a:tab pos="4073821" algn="l"/>
                <a:tab pos="4481346" algn="l"/>
                <a:tab pos="4888873" algn="l"/>
                <a:tab pos="5296398" algn="l"/>
                <a:tab pos="5703925" algn="l"/>
                <a:tab pos="6111450" algn="l"/>
                <a:tab pos="6518977" algn="l"/>
                <a:tab pos="6926502" algn="l"/>
                <a:tab pos="7334029" algn="l"/>
                <a:tab pos="7741554" algn="l"/>
                <a:tab pos="8149081" algn="l"/>
              </a:tabLst>
              <a:defRPr/>
            </a:pPr>
            <a:r>
              <a:rPr lang="en-GB" sz="3600" dirty="0" smtClean="0">
                <a:solidFill>
                  <a:srgbClr val="FFC000"/>
                </a:solidFill>
                <a:effectLst>
                  <a:outerShdw blurRad="38100" dist="38100" dir="2700000" algn="tl">
                    <a:srgbClr val="808080"/>
                  </a:outerShdw>
                </a:effectLst>
                <a:latin typeface="Arial" charset="0"/>
              </a:rPr>
              <a:t>Rappel : </a:t>
            </a:r>
            <a:br>
              <a:rPr lang="en-GB" sz="3600" dirty="0" smtClean="0">
                <a:solidFill>
                  <a:srgbClr val="FFC000"/>
                </a:solidFill>
                <a:effectLst>
                  <a:outerShdw blurRad="38100" dist="38100" dir="2700000" algn="tl">
                    <a:srgbClr val="808080"/>
                  </a:outerShdw>
                </a:effectLst>
                <a:latin typeface="Arial" charset="0"/>
              </a:rPr>
            </a:br>
            <a:r>
              <a:rPr lang="en-GB" sz="3600" dirty="0" smtClean="0">
                <a:solidFill>
                  <a:srgbClr val="FFC000"/>
                </a:solidFill>
                <a:effectLst>
                  <a:outerShdw blurRad="38100" dist="38100" dir="2700000" algn="tl">
                    <a:srgbClr val="808080"/>
                  </a:outerShdw>
                </a:effectLst>
                <a:latin typeface="Arial" charset="0"/>
              </a:rPr>
              <a:t>Le Code du Travail</a:t>
            </a:r>
          </a:p>
        </p:txBody>
      </p:sp>
      <p:sp>
        <p:nvSpPr>
          <p:cNvPr id="13314" name="Rectangle 2"/>
          <p:cNvSpPr>
            <a:spLocks noGrp="1" noChangeArrowheads="1"/>
          </p:cNvSpPr>
          <p:nvPr>
            <p:ph type="body" idx="4294967295"/>
          </p:nvPr>
        </p:nvSpPr>
        <p:spPr>
          <a:xfrm>
            <a:off x="672480" y="1196752"/>
            <a:ext cx="7954560" cy="5592121"/>
          </a:xfrm>
        </p:spPr>
        <p:txBody>
          <a:bodyPr lIns="82945" tIns="41473" rIns="82945" bIns="41473">
            <a:normAutofit fontScale="85000" lnSpcReduction="10000"/>
          </a:bodyPr>
          <a:lstStyle/>
          <a:p>
            <a:pPr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err="1" smtClean="0"/>
              <a:t>L'exposition</a:t>
            </a:r>
            <a:r>
              <a:rPr lang="en-GB" sz="2200" b="1" dirty="0" smtClean="0"/>
              <a:t> au bruit </a:t>
            </a:r>
            <a:r>
              <a:rPr lang="en-GB" sz="2200" b="1" dirty="0" err="1" smtClean="0"/>
              <a:t>doit</a:t>
            </a:r>
            <a:r>
              <a:rPr lang="en-GB" sz="2200" b="1" dirty="0" smtClean="0"/>
              <a:t> </a:t>
            </a:r>
            <a:r>
              <a:rPr lang="en-GB" sz="2200" b="1" dirty="0" err="1" smtClean="0"/>
              <a:t>demeurer</a:t>
            </a:r>
            <a:r>
              <a:rPr lang="en-GB" sz="2200" b="1" dirty="0" smtClean="0"/>
              <a:t> compatible avec la santé des </a:t>
            </a:r>
            <a:r>
              <a:rPr lang="en-GB" sz="2200" b="1" dirty="0" err="1" smtClean="0"/>
              <a:t>travailleurs</a:t>
            </a:r>
            <a:r>
              <a:rPr lang="en-GB" sz="2200" b="1" dirty="0" smtClean="0"/>
              <a:t>, </a:t>
            </a:r>
            <a:r>
              <a:rPr lang="en-GB" sz="2200" b="1" dirty="0" err="1" smtClean="0"/>
              <a:t>notamment</a:t>
            </a:r>
            <a:r>
              <a:rPr lang="en-GB" sz="2200" b="1" dirty="0" smtClean="0"/>
              <a:t> avec la protection de </a:t>
            </a:r>
            <a:r>
              <a:rPr lang="en-GB" sz="2200" b="1" dirty="0" err="1" smtClean="0"/>
              <a:t>l'ouïe</a:t>
            </a:r>
            <a:r>
              <a:rPr lang="en-GB" sz="2200" b="1" dirty="0" smtClean="0"/>
              <a:t> (art. R 231-125 à R 231-135 CT)</a:t>
            </a:r>
          </a:p>
          <a:p>
            <a:pPr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endParaRPr lang="en-GB" sz="2200" b="1" dirty="0" smtClean="0"/>
          </a:p>
          <a:p>
            <a:pPr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smtClean="0"/>
              <a:t>A </a:t>
            </a:r>
            <a:r>
              <a:rPr lang="en-GB" sz="2200" b="1" dirty="0" err="1" smtClean="0"/>
              <a:t>partir</a:t>
            </a:r>
            <a:r>
              <a:rPr lang="en-GB" sz="2200" b="1" dirty="0" smtClean="0"/>
              <a:t> de </a:t>
            </a:r>
            <a:r>
              <a:rPr lang="en-GB" sz="2600" b="1" u="sng" dirty="0" smtClean="0"/>
              <a:t>80 dB(A)/jour</a:t>
            </a:r>
            <a:r>
              <a:rPr lang="en-GB" sz="2600" b="1" dirty="0" smtClean="0"/>
              <a:t> </a:t>
            </a:r>
            <a:r>
              <a:rPr lang="en-GB" sz="2200" b="1" dirty="0" smtClean="0"/>
              <a:t>(</a:t>
            </a:r>
            <a:r>
              <a:rPr lang="en-GB" sz="2200" b="1" dirty="0" err="1" smtClean="0"/>
              <a:t>ou</a:t>
            </a:r>
            <a:r>
              <a:rPr lang="en-GB" sz="2200" b="1" dirty="0" smtClean="0"/>
              <a:t> 135 dB(A) en </a:t>
            </a:r>
            <a:r>
              <a:rPr lang="en-GB" sz="2200" b="1" dirty="0" err="1" smtClean="0"/>
              <a:t>crête</a:t>
            </a:r>
            <a:r>
              <a:rPr lang="en-GB" sz="2200" b="1" dirty="0" smtClean="0"/>
              <a:t>) : </a:t>
            </a:r>
          </a:p>
          <a:p>
            <a:pPr lvl="1"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1800" b="1" dirty="0" err="1" smtClean="0"/>
              <a:t>Mesures</a:t>
            </a:r>
            <a:r>
              <a:rPr lang="en-GB" sz="1800" b="1" dirty="0" smtClean="0"/>
              <a:t> collectives : </a:t>
            </a:r>
            <a:r>
              <a:rPr lang="en-GB" sz="1800" b="1" dirty="0" err="1" smtClean="0"/>
              <a:t>l’employeur</a:t>
            </a:r>
            <a:r>
              <a:rPr lang="en-GB" sz="1800" b="1" dirty="0" smtClean="0"/>
              <a:t> </a:t>
            </a:r>
            <a:r>
              <a:rPr lang="en-GB" sz="1800" b="1" dirty="0" err="1" smtClean="0"/>
              <a:t>doit</a:t>
            </a:r>
            <a:r>
              <a:rPr lang="en-GB" sz="1800" b="1" dirty="0" smtClean="0"/>
              <a:t> </a:t>
            </a:r>
            <a:r>
              <a:rPr lang="en-GB" sz="1800" b="1" dirty="0" err="1" smtClean="0"/>
              <a:t>mettre</a:t>
            </a:r>
            <a:r>
              <a:rPr lang="en-GB" sz="1800" b="1" dirty="0" smtClean="0"/>
              <a:t> en place des </a:t>
            </a:r>
            <a:r>
              <a:rPr lang="en-GB" sz="1800" b="1" dirty="0" err="1" smtClean="0"/>
              <a:t>mesures</a:t>
            </a:r>
            <a:r>
              <a:rPr lang="en-GB" sz="1800" b="1" dirty="0" smtClean="0"/>
              <a:t> techniques et </a:t>
            </a:r>
            <a:r>
              <a:rPr lang="en-GB" sz="1800" b="1" dirty="0" err="1" smtClean="0"/>
              <a:t>une</a:t>
            </a:r>
            <a:r>
              <a:rPr lang="en-GB" sz="1800" b="1" dirty="0" smtClean="0"/>
              <a:t> organisation du travail de nature à </a:t>
            </a:r>
            <a:r>
              <a:rPr lang="en-GB" sz="1800" b="1" dirty="0" err="1" smtClean="0"/>
              <a:t>réduire</a:t>
            </a:r>
            <a:r>
              <a:rPr lang="en-GB" sz="1800" b="1" dirty="0" smtClean="0"/>
              <a:t> </a:t>
            </a:r>
            <a:r>
              <a:rPr lang="en-GB" sz="1800" b="1" dirty="0" err="1" smtClean="0"/>
              <a:t>l’exposition</a:t>
            </a:r>
            <a:r>
              <a:rPr lang="en-GB" sz="1800" b="1" dirty="0" smtClean="0"/>
              <a:t> au bruit ;</a:t>
            </a:r>
          </a:p>
          <a:p>
            <a:pPr lvl="1"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1800" b="1" dirty="0" err="1" smtClean="0"/>
              <a:t>Mesures</a:t>
            </a:r>
            <a:r>
              <a:rPr lang="en-GB" sz="1800" b="1" dirty="0" smtClean="0"/>
              <a:t> </a:t>
            </a:r>
            <a:r>
              <a:rPr lang="en-GB" sz="1800" b="1" dirty="0" err="1" smtClean="0"/>
              <a:t>régulières</a:t>
            </a:r>
            <a:r>
              <a:rPr lang="en-GB" sz="1800" b="1" dirty="0" smtClean="0"/>
              <a:t> des </a:t>
            </a:r>
            <a:r>
              <a:rPr lang="en-GB" sz="1800" b="1" dirty="0" err="1" smtClean="0"/>
              <a:t>niveaux</a:t>
            </a:r>
            <a:r>
              <a:rPr lang="en-GB" sz="1800" b="1" dirty="0" smtClean="0"/>
              <a:t> </a:t>
            </a:r>
            <a:r>
              <a:rPr lang="en-GB" sz="1800" b="1" dirty="0" err="1" smtClean="0"/>
              <a:t>sonores</a:t>
            </a:r>
            <a:r>
              <a:rPr lang="en-GB" sz="1800" b="1" dirty="0" smtClean="0"/>
              <a:t>, </a:t>
            </a:r>
            <a:r>
              <a:rPr lang="en-GB" sz="1800" b="1" dirty="0" err="1" smtClean="0"/>
              <a:t>consignées</a:t>
            </a:r>
            <a:r>
              <a:rPr lang="en-GB" sz="1800" b="1" dirty="0" smtClean="0"/>
              <a:t> </a:t>
            </a:r>
            <a:r>
              <a:rPr lang="en-GB" sz="1800" b="1" dirty="0" err="1" smtClean="0"/>
              <a:t>dans</a:t>
            </a:r>
            <a:r>
              <a:rPr lang="en-GB" sz="1800" b="1" dirty="0" smtClean="0"/>
              <a:t> un document public</a:t>
            </a:r>
          </a:p>
          <a:p>
            <a:pPr lvl="1"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1800" b="1" dirty="0" err="1" smtClean="0"/>
              <a:t>Mesures</a:t>
            </a:r>
            <a:r>
              <a:rPr lang="en-GB" sz="1800" b="1" dirty="0" smtClean="0"/>
              <a:t> </a:t>
            </a:r>
            <a:r>
              <a:rPr lang="en-GB" sz="1800" b="1" dirty="0" err="1" smtClean="0"/>
              <a:t>individuelles</a:t>
            </a:r>
            <a:r>
              <a:rPr lang="en-GB" sz="1800" b="1" dirty="0" smtClean="0"/>
              <a:t> : </a:t>
            </a:r>
            <a:r>
              <a:rPr lang="en-GB" sz="1800" b="1" dirty="0" err="1" smtClean="0"/>
              <a:t>mise</a:t>
            </a:r>
            <a:r>
              <a:rPr lang="en-GB" sz="1800" b="1" dirty="0" smtClean="0"/>
              <a:t> à disposition de protections </a:t>
            </a:r>
            <a:r>
              <a:rPr lang="en-GB" sz="1800" b="1" dirty="0" err="1" smtClean="0"/>
              <a:t>auditives</a:t>
            </a:r>
            <a:endParaRPr lang="en-GB" sz="1800" b="1" dirty="0" smtClean="0"/>
          </a:p>
          <a:p>
            <a:pPr lvl="2" algn="just">
              <a:lnSpc>
                <a:spcPct val="93000"/>
              </a:lnSpc>
              <a:buClr>
                <a:srgbClr val="FFFFFF"/>
              </a:buClr>
              <a:buSzPct val="45000"/>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endParaRPr lang="en-GB" sz="1600" b="1" dirty="0" smtClean="0"/>
          </a:p>
          <a:p>
            <a:pPr algn="just">
              <a:lnSpc>
                <a:spcPct val="92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smtClean="0"/>
              <a:t>à </a:t>
            </a:r>
            <a:r>
              <a:rPr lang="en-GB" sz="2200" b="1" dirty="0" err="1" smtClean="0"/>
              <a:t>partir</a:t>
            </a:r>
            <a:r>
              <a:rPr lang="en-GB" sz="2200" b="1" dirty="0" smtClean="0"/>
              <a:t> de </a:t>
            </a:r>
            <a:r>
              <a:rPr lang="en-GB" sz="2600" b="1" u="sng" dirty="0" smtClean="0"/>
              <a:t>85 dB(A)/jour</a:t>
            </a:r>
            <a:r>
              <a:rPr lang="en-GB" sz="2600" b="1" dirty="0" smtClean="0"/>
              <a:t> </a:t>
            </a:r>
            <a:r>
              <a:rPr lang="en-GB" sz="2200" b="1" dirty="0" smtClean="0"/>
              <a:t>(</a:t>
            </a:r>
            <a:r>
              <a:rPr lang="en-GB" sz="2200" b="1" dirty="0" err="1" smtClean="0"/>
              <a:t>ou</a:t>
            </a:r>
            <a:r>
              <a:rPr lang="en-GB" sz="2200" b="1" dirty="0" smtClean="0"/>
              <a:t> 137 dB(A) en PA de </a:t>
            </a:r>
            <a:r>
              <a:rPr lang="en-GB" sz="2200" b="1" dirty="0" err="1" smtClean="0"/>
              <a:t>crête</a:t>
            </a:r>
            <a:r>
              <a:rPr lang="en-GB" sz="2200" b="1" dirty="0" smtClean="0"/>
              <a:t>), obligation de :</a:t>
            </a:r>
          </a:p>
          <a:p>
            <a:pPr lvl="1" algn="just">
              <a:lnSpc>
                <a:spcPct val="92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err="1" smtClean="0"/>
              <a:t>prendre</a:t>
            </a:r>
            <a:r>
              <a:rPr lang="en-GB" sz="2200" b="1" dirty="0" smtClean="0"/>
              <a:t> </a:t>
            </a:r>
            <a:r>
              <a:rPr lang="en-GB" sz="2200" b="1" dirty="0" err="1" smtClean="0"/>
              <a:t>toutes</a:t>
            </a:r>
            <a:r>
              <a:rPr lang="en-GB" sz="2200" b="1" dirty="0" smtClean="0"/>
              <a:t> dispositions pour </a:t>
            </a:r>
            <a:r>
              <a:rPr lang="en-GB" sz="2200" b="1" dirty="0" err="1" smtClean="0"/>
              <a:t>une</a:t>
            </a:r>
            <a:r>
              <a:rPr lang="en-GB" sz="2200" b="1" dirty="0" smtClean="0"/>
              <a:t> utilisation effective des protections (obligation de </a:t>
            </a:r>
            <a:r>
              <a:rPr lang="en-GB" sz="2200" b="1" dirty="0" err="1" smtClean="0"/>
              <a:t>sécurité</a:t>
            </a:r>
            <a:r>
              <a:rPr lang="en-GB" sz="2200" b="1" dirty="0" smtClean="0"/>
              <a:t> = obligation de </a:t>
            </a:r>
            <a:r>
              <a:rPr lang="en-GB" sz="2200" b="1" dirty="0" err="1" smtClean="0"/>
              <a:t>résultat</a:t>
            </a:r>
            <a:r>
              <a:rPr lang="en-GB" sz="2200" b="1" dirty="0" smtClean="0"/>
              <a:t>) ;</a:t>
            </a:r>
          </a:p>
          <a:p>
            <a:pPr lvl="1" algn="just">
              <a:lnSpc>
                <a:spcPct val="92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smtClean="0"/>
              <a:t> </a:t>
            </a:r>
            <a:r>
              <a:rPr lang="en-GB" sz="2200" b="1" dirty="0" err="1" smtClean="0"/>
              <a:t>Examens</a:t>
            </a:r>
            <a:r>
              <a:rPr lang="en-GB" sz="2200" b="1" dirty="0" smtClean="0"/>
              <a:t>, information et formation </a:t>
            </a:r>
            <a:r>
              <a:rPr lang="en-GB" sz="2200" b="1" dirty="0" err="1" smtClean="0"/>
              <a:t>sur</a:t>
            </a:r>
            <a:r>
              <a:rPr lang="en-GB" sz="2200" b="1" dirty="0" smtClean="0"/>
              <a:t> les </a:t>
            </a:r>
            <a:r>
              <a:rPr lang="en-GB" sz="2200" b="1" dirty="0" err="1" smtClean="0"/>
              <a:t>risques</a:t>
            </a:r>
            <a:r>
              <a:rPr lang="en-GB" sz="2200" b="1" dirty="0" smtClean="0"/>
              <a:t> </a:t>
            </a:r>
            <a:r>
              <a:rPr lang="en-GB" sz="2200" b="1" dirty="0" err="1" smtClean="0"/>
              <a:t>auditifs</a:t>
            </a:r>
            <a:endParaRPr lang="en-GB" sz="2200" b="1" dirty="0" smtClean="0"/>
          </a:p>
          <a:p>
            <a:pPr lvl="2" algn="just">
              <a:lnSpc>
                <a:spcPct val="93000"/>
              </a:lnSpc>
              <a:buClr>
                <a:srgbClr val="FFFFFF"/>
              </a:buClr>
              <a:buSzPct val="45000"/>
              <a:buNone/>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endParaRPr lang="en-GB" sz="1600" b="1" dirty="0" smtClean="0"/>
          </a:p>
          <a:p>
            <a:pPr lvl="2"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endParaRPr lang="en-GB" sz="1600" b="1" dirty="0" smtClean="0"/>
          </a:p>
          <a:p>
            <a:pPr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r>
              <a:rPr lang="en-GB" sz="2200" b="1" dirty="0" err="1" smtClean="0"/>
              <a:t>Valeur</a:t>
            </a:r>
            <a:r>
              <a:rPr lang="en-GB" sz="2200" b="1" dirty="0" smtClean="0"/>
              <a:t> </a:t>
            </a:r>
            <a:r>
              <a:rPr lang="en-GB" sz="2200" b="1" dirty="0" err="1" smtClean="0"/>
              <a:t>limite</a:t>
            </a:r>
            <a:r>
              <a:rPr lang="en-GB" sz="2200" b="1" dirty="0" smtClean="0"/>
              <a:t> </a:t>
            </a:r>
            <a:r>
              <a:rPr lang="en-GB" sz="2200" b="1" dirty="0" err="1" smtClean="0"/>
              <a:t>d'exposition</a:t>
            </a:r>
            <a:r>
              <a:rPr lang="en-GB" sz="2200" b="1" dirty="0" smtClean="0"/>
              <a:t> de </a:t>
            </a:r>
            <a:r>
              <a:rPr lang="en-GB" b="1" u="sng" dirty="0" smtClean="0"/>
              <a:t>87 dB(A)/jour</a:t>
            </a:r>
            <a:r>
              <a:rPr lang="en-GB" b="1" dirty="0" smtClean="0"/>
              <a:t> </a:t>
            </a:r>
            <a:r>
              <a:rPr lang="en-GB" sz="2200" b="1" dirty="0" smtClean="0"/>
              <a:t>(protections comprises) </a:t>
            </a:r>
            <a:r>
              <a:rPr lang="en-GB" sz="2200" b="1" dirty="0" err="1" smtClean="0"/>
              <a:t>mesurée</a:t>
            </a:r>
            <a:r>
              <a:rPr lang="en-GB" sz="2200" b="1" dirty="0" smtClean="0"/>
              <a:t> en tenant </a:t>
            </a:r>
            <a:r>
              <a:rPr lang="en-GB" sz="2200" b="1" dirty="0" err="1" smtClean="0"/>
              <a:t>compte</a:t>
            </a:r>
            <a:r>
              <a:rPr lang="en-GB" sz="2200" b="1" dirty="0" smtClean="0"/>
              <a:t> de </a:t>
            </a:r>
            <a:r>
              <a:rPr lang="en-GB" sz="2200" b="1" dirty="0" err="1" smtClean="0"/>
              <a:t>l’exposition</a:t>
            </a:r>
            <a:r>
              <a:rPr lang="en-GB" sz="2200" b="1" dirty="0" smtClean="0"/>
              <a:t> au bruit effective du </a:t>
            </a:r>
            <a:r>
              <a:rPr lang="en-GB" sz="2200" b="1" dirty="0" err="1" smtClean="0"/>
              <a:t>travailleur</a:t>
            </a:r>
            <a:r>
              <a:rPr lang="en-GB" sz="2200" b="1" dirty="0" smtClean="0"/>
              <a:t> (exposition </a:t>
            </a:r>
            <a:r>
              <a:rPr lang="en-GB" sz="2200" b="1" dirty="0" err="1" smtClean="0"/>
              <a:t>sur</a:t>
            </a:r>
            <a:r>
              <a:rPr lang="en-GB" sz="2200" b="1" dirty="0" smtClean="0"/>
              <a:t> 8 </a:t>
            </a:r>
            <a:r>
              <a:rPr lang="en-GB" sz="2200" b="1" dirty="0" err="1" smtClean="0"/>
              <a:t>heures</a:t>
            </a:r>
            <a:r>
              <a:rPr lang="en-GB" sz="2200" b="1" dirty="0" smtClean="0"/>
              <a:t>)</a:t>
            </a:r>
          </a:p>
          <a:p>
            <a:pPr algn="just">
              <a:lnSpc>
                <a:spcPct val="93000"/>
              </a:lnSpc>
              <a:buClr>
                <a:srgbClr val="FFFFFF"/>
              </a:buClr>
              <a:buSzPct val="45000"/>
              <a:buFont typeface="StarSymbol" charset="0"/>
              <a:buChar char="●"/>
              <a:tabLst>
                <a:tab pos="404646" algn="l"/>
                <a:tab pos="812172" algn="l"/>
                <a:tab pos="1219698" algn="l"/>
                <a:tab pos="1627224" algn="l"/>
                <a:tab pos="2034750" algn="l"/>
                <a:tab pos="2442276" algn="l"/>
                <a:tab pos="2849803" algn="l"/>
                <a:tab pos="3257328" algn="l"/>
                <a:tab pos="3664855" algn="l"/>
                <a:tab pos="4072380" algn="l"/>
                <a:tab pos="4479907" algn="l"/>
                <a:tab pos="4887432" algn="l"/>
                <a:tab pos="5294959" algn="l"/>
                <a:tab pos="5702484" algn="l"/>
                <a:tab pos="6111450" algn="l"/>
                <a:tab pos="6517536" algn="l"/>
                <a:tab pos="6925063" algn="l"/>
                <a:tab pos="7332588" algn="l"/>
                <a:tab pos="7740115" algn="l"/>
                <a:tab pos="8147640" algn="l"/>
              </a:tabLst>
              <a:defRPr/>
            </a:pPr>
            <a:endParaRPr lang="en-GB" sz="2200" b="1" dirty="0" smtClean="0"/>
          </a:p>
        </p:txBody>
      </p:sp>
      <p:pic>
        <p:nvPicPr>
          <p:cNvPr id="4" name="Picture 6" descr="C:\Users\Franck\Desktop\logo-agi-son.png"/>
          <p:cNvPicPr>
            <a:picLocks noChangeAspect="1" noChangeArrowheads="1"/>
          </p:cNvPicPr>
          <p:nvPr/>
        </p:nvPicPr>
        <p:blipFill>
          <a:blip r:embed="rId3" cstate="print"/>
          <a:srcRect/>
          <a:stretch>
            <a:fillRect/>
          </a:stretch>
        </p:blipFill>
        <p:spPr bwMode="auto">
          <a:xfrm>
            <a:off x="7380312" y="6093296"/>
            <a:ext cx="1583092" cy="608658"/>
          </a:xfrm>
          <a:prstGeom prst="rect">
            <a:avLst/>
          </a:prstGeom>
          <a:noFill/>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3313"/>
                                        </p:tgtEl>
                                        <p:attrNameLst>
                                          <p:attrName>style.visibility</p:attrName>
                                        </p:attrNameLst>
                                      </p:cBhvr>
                                      <p:to>
                                        <p:strVal val="visible"/>
                                      </p:to>
                                    </p:set>
                                    <p:animEffect transition="in" filter="checkerboard(across)">
                                      <p:cBhvr>
                                        <p:cTn id="7" dur="500"/>
                                        <p:tgtEl>
                                          <p:spTgt spid="13313"/>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13314">
                                            <p:txEl>
                                              <p:pRg st="0" end="0"/>
                                            </p:txEl>
                                          </p:spTgt>
                                        </p:tgtEl>
                                        <p:attrNameLst>
                                          <p:attrName>style.visibility</p:attrName>
                                        </p:attrNameLst>
                                      </p:cBhvr>
                                      <p:to>
                                        <p:strVal val="visible"/>
                                      </p:to>
                                    </p:set>
                                    <p:anim calcmode="lin" valueType="num">
                                      <p:cBhvr additive="base">
                                        <p:cTn id="12" dur="500" fill="hold"/>
                                        <p:tgtEl>
                                          <p:spTgt spid="13314">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1331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13314">
                                            <p:txEl>
                                              <p:pRg st="2" end="2"/>
                                            </p:txEl>
                                          </p:spTgt>
                                        </p:tgtEl>
                                        <p:attrNameLst>
                                          <p:attrName>style.visibility</p:attrName>
                                        </p:attrNameLst>
                                      </p:cBhvr>
                                      <p:to>
                                        <p:strVal val="visible"/>
                                      </p:to>
                                    </p:set>
                                    <p:anim calcmode="lin" valueType="num">
                                      <p:cBhvr additive="base">
                                        <p:cTn id="18" dur="500" fill="hold"/>
                                        <p:tgtEl>
                                          <p:spTgt spid="13314">
                                            <p:txEl>
                                              <p:pRg st="2" end="2"/>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13314">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2" presetClass="entr" presetSubtype="4" fill="hold" nodeType="clickEffect">
                                  <p:stCondLst>
                                    <p:cond delay="0"/>
                                  </p:stCondLst>
                                  <p:childTnLst>
                                    <p:set>
                                      <p:cBhvr>
                                        <p:cTn id="23" dur="1" fill="hold">
                                          <p:stCondLst>
                                            <p:cond delay="0"/>
                                          </p:stCondLst>
                                        </p:cTn>
                                        <p:tgtEl>
                                          <p:spTgt spid="13314">
                                            <p:txEl>
                                              <p:pRg st="3" end="3"/>
                                            </p:txEl>
                                          </p:spTgt>
                                        </p:tgtEl>
                                        <p:attrNameLst>
                                          <p:attrName>style.visibility</p:attrName>
                                        </p:attrNameLst>
                                      </p:cBhvr>
                                      <p:to>
                                        <p:strVal val="visible"/>
                                      </p:to>
                                    </p:set>
                                    <p:anim calcmode="lin" valueType="num">
                                      <p:cBhvr additive="base">
                                        <p:cTn id="24" dur="500" fill="hold"/>
                                        <p:tgtEl>
                                          <p:spTgt spid="13314">
                                            <p:txEl>
                                              <p:pRg st="3" end="3"/>
                                            </p:txEl>
                                          </p:spTgt>
                                        </p:tgtEl>
                                        <p:attrNameLst>
                                          <p:attrName>ppt_x</p:attrName>
                                        </p:attrNameLst>
                                      </p:cBhvr>
                                      <p:tavLst>
                                        <p:tav tm="0">
                                          <p:val>
                                            <p:strVal val="#ppt_x"/>
                                          </p:val>
                                        </p:tav>
                                        <p:tav tm="100000">
                                          <p:val>
                                            <p:strVal val="#ppt_x"/>
                                          </p:val>
                                        </p:tav>
                                      </p:tavLst>
                                    </p:anim>
                                    <p:anim calcmode="lin" valueType="num">
                                      <p:cBhvr additive="base">
                                        <p:cTn id="25" dur="500" fill="hold"/>
                                        <p:tgtEl>
                                          <p:spTgt spid="13314">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6" fill="hold">
                      <p:stCondLst>
                        <p:cond delay="indefinite"/>
                      </p:stCondLst>
                      <p:childTnLst>
                        <p:par>
                          <p:cTn id="27" fill="hold">
                            <p:stCondLst>
                              <p:cond delay="0"/>
                            </p:stCondLst>
                            <p:childTnLst>
                              <p:par>
                                <p:cTn id="28" presetID="2" presetClass="entr" presetSubtype="4" fill="hold" nodeType="clickEffect">
                                  <p:stCondLst>
                                    <p:cond delay="0"/>
                                  </p:stCondLst>
                                  <p:childTnLst>
                                    <p:set>
                                      <p:cBhvr>
                                        <p:cTn id="29" dur="1" fill="hold">
                                          <p:stCondLst>
                                            <p:cond delay="0"/>
                                          </p:stCondLst>
                                        </p:cTn>
                                        <p:tgtEl>
                                          <p:spTgt spid="13314">
                                            <p:txEl>
                                              <p:pRg st="4" end="4"/>
                                            </p:txEl>
                                          </p:spTgt>
                                        </p:tgtEl>
                                        <p:attrNameLst>
                                          <p:attrName>style.visibility</p:attrName>
                                        </p:attrNameLst>
                                      </p:cBhvr>
                                      <p:to>
                                        <p:strVal val="visible"/>
                                      </p:to>
                                    </p:set>
                                    <p:anim calcmode="lin" valueType="num">
                                      <p:cBhvr additive="base">
                                        <p:cTn id="30" dur="500" fill="hold"/>
                                        <p:tgtEl>
                                          <p:spTgt spid="13314">
                                            <p:txEl>
                                              <p:pRg st="4" end="4"/>
                                            </p:txEl>
                                          </p:spTgt>
                                        </p:tgtEl>
                                        <p:attrNameLst>
                                          <p:attrName>ppt_x</p:attrName>
                                        </p:attrNameLst>
                                      </p:cBhvr>
                                      <p:tavLst>
                                        <p:tav tm="0">
                                          <p:val>
                                            <p:strVal val="#ppt_x"/>
                                          </p:val>
                                        </p:tav>
                                        <p:tav tm="100000">
                                          <p:val>
                                            <p:strVal val="#ppt_x"/>
                                          </p:val>
                                        </p:tav>
                                      </p:tavLst>
                                    </p:anim>
                                    <p:anim calcmode="lin" valueType="num">
                                      <p:cBhvr additive="base">
                                        <p:cTn id="31" dur="500" fill="hold"/>
                                        <p:tgtEl>
                                          <p:spTgt spid="133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2" presetClass="entr" presetSubtype="4" fill="hold" nodeType="clickEffect">
                                  <p:stCondLst>
                                    <p:cond delay="0"/>
                                  </p:stCondLst>
                                  <p:childTnLst>
                                    <p:set>
                                      <p:cBhvr>
                                        <p:cTn id="35" dur="1" fill="hold">
                                          <p:stCondLst>
                                            <p:cond delay="0"/>
                                          </p:stCondLst>
                                        </p:cTn>
                                        <p:tgtEl>
                                          <p:spTgt spid="13314">
                                            <p:txEl>
                                              <p:pRg st="5" end="5"/>
                                            </p:txEl>
                                          </p:spTgt>
                                        </p:tgtEl>
                                        <p:attrNameLst>
                                          <p:attrName>style.visibility</p:attrName>
                                        </p:attrNameLst>
                                      </p:cBhvr>
                                      <p:to>
                                        <p:strVal val="visible"/>
                                      </p:to>
                                    </p:set>
                                    <p:anim calcmode="lin" valueType="num">
                                      <p:cBhvr additive="base">
                                        <p:cTn id="36" dur="500" fill="hold"/>
                                        <p:tgtEl>
                                          <p:spTgt spid="13314">
                                            <p:txEl>
                                              <p:pRg st="5" end="5"/>
                                            </p:txEl>
                                          </p:spTgt>
                                        </p:tgtEl>
                                        <p:attrNameLst>
                                          <p:attrName>ppt_x</p:attrName>
                                        </p:attrNameLst>
                                      </p:cBhvr>
                                      <p:tavLst>
                                        <p:tav tm="0">
                                          <p:val>
                                            <p:strVal val="#ppt_x"/>
                                          </p:val>
                                        </p:tav>
                                        <p:tav tm="100000">
                                          <p:val>
                                            <p:strVal val="#ppt_x"/>
                                          </p:val>
                                        </p:tav>
                                      </p:tavLst>
                                    </p:anim>
                                    <p:anim calcmode="lin" valueType="num">
                                      <p:cBhvr additive="base">
                                        <p:cTn id="37" dur="500" fill="hold"/>
                                        <p:tgtEl>
                                          <p:spTgt spid="13314">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2" presetClass="entr" presetSubtype="4" fill="hold" nodeType="clickEffect">
                                  <p:stCondLst>
                                    <p:cond delay="0"/>
                                  </p:stCondLst>
                                  <p:childTnLst>
                                    <p:set>
                                      <p:cBhvr>
                                        <p:cTn id="41" dur="1" fill="hold">
                                          <p:stCondLst>
                                            <p:cond delay="0"/>
                                          </p:stCondLst>
                                        </p:cTn>
                                        <p:tgtEl>
                                          <p:spTgt spid="13314">
                                            <p:txEl>
                                              <p:pRg st="7" end="7"/>
                                            </p:txEl>
                                          </p:spTgt>
                                        </p:tgtEl>
                                        <p:attrNameLst>
                                          <p:attrName>style.visibility</p:attrName>
                                        </p:attrNameLst>
                                      </p:cBhvr>
                                      <p:to>
                                        <p:strVal val="visible"/>
                                      </p:to>
                                    </p:set>
                                    <p:anim calcmode="lin" valueType="num">
                                      <p:cBhvr additive="base">
                                        <p:cTn id="42" dur="500" fill="hold"/>
                                        <p:tgtEl>
                                          <p:spTgt spid="13314">
                                            <p:txEl>
                                              <p:pRg st="7" end="7"/>
                                            </p:txEl>
                                          </p:spTgt>
                                        </p:tgtEl>
                                        <p:attrNameLst>
                                          <p:attrName>ppt_x</p:attrName>
                                        </p:attrNameLst>
                                      </p:cBhvr>
                                      <p:tavLst>
                                        <p:tav tm="0">
                                          <p:val>
                                            <p:strVal val="#ppt_x"/>
                                          </p:val>
                                        </p:tav>
                                        <p:tav tm="100000">
                                          <p:val>
                                            <p:strVal val="#ppt_x"/>
                                          </p:val>
                                        </p:tav>
                                      </p:tavLst>
                                    </p:anim>
                                    <p:anim calcmode="lin" valueType="num">
                                      <p:cBhvr additive="base">
                                        <p:cTn id="43" dur="500" fill="hold"/>
                                        <p:tgtEl>
                                          <p:spTgt spid="13314">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4" fill="hold">
                      <p:stCondLst>
                        <p:cond delay="indefinite"/>
                      </p:stCondLst>
                      <p:childTnLst>
                        <p:par>
                          <p:cTn id="45" fill="hold">
                            <p:stCondLst>
                              <p:cond delay="0"/>
                            </p:stCondLst>
                            <p:childTnLst>
                              <p:par>
                                <p:cTn id="46" presetID="2" presetClass="entr" presetSubtype="4" fill="hold" nodeType="clickEffect">
                                  <p:stCondLst>
                                    <p:cond delay="0"/>
                                  </p:stCondLst>
                                  <p:childTnLst>
                                    <p:set>
                                      <p:cBhvr>
                                        <p:cTn id="47" dur="1" fill="hold">
                                          <p:stCondLst>
                                            <p:cond delay="0"/>
                                          </p:stCondLst>
                                        </p:cTn>
                                        <p:tgtEl>
                                          <p:spTgt spid="13314">
                                            <p:txEl>
                                              <p:pRg st="8" end="8"/>
                                            </p:txEl>
                                          </p:spTgt>
                                        </p:tgtEl>
                                        <p:attrNameLst>
                                          <p:attrName>style.visibility</p:attrName>
                                        </p:attrNameLst>
                                      </p:cBhvr>
                                      <p:to>
                                        <p:strVal val="visible"/>
                                      </p:to>
                                    </p:set>
                                    <p:anim calcmode="lin" valueType="num">
                                      <p:cBhvr additive="base">
                                        <p:cTn id="48" dur="500" fill="hold"/>
                                        <p:tgtEl>
                                          <p:spTgt spid="13314">
                                            <p:txEl>
                                              <p:pRg st="8" end="8"/>
                                            </p:txEl>
                                          </p:spTgt>
                                        </p:tgtEl>
                                        <p:attrNameLst>
                                          <p:attrName>ppt_x</p:attrName>
                                        </p:attrNameLst>
                                      </p:cBhvr>
                                      <p:tavLst>
                                        <p:tav tm="0">
                                          <p:val>
                                            <p:strVal val="#ppt_x"/>
                                          </p:val>
                                        </p:tav>
                                        <p:tav tm="100000">
                                          <p:val>
                                            <p:strVal val="#ppt_x"/>
                                          </p:val>
                                        </p:tav>
                                      </p:tavLst>
                                    </p:anim>
                                    <p:anim calcmode="lin" valueType="num">
                                      <p:cBhvr additive="base">
                                        <p:cTn id="49" dur="500" fill="hold"/>
                                        <p:tgtEl>
                                          <p:spTgt spid="13314">
                                            <p:txEl>
                                              <p:pRg st="8" end="8"/>
                                            </p:txEl>
                                          </p:spTgt>
                                        </p:tgtEl>
                                        <p:attrNameLst>
                                          <p:attrName>ppt_y</p:attrName>
                                        </p:attrNameLst>
                                      </p:cBhvr>
                                      <p:tavLst>
                                        <p:tav tm="0">
                                          <p:val>
                                            <p:strVal val="1+#ppt_h/2"/>
                                          </p:val>
                                        </p:tav>
                                        <p:tav tm="100000">
                                          <p:val>
                                            <p:strVal val="#ppt_y"/>
                                          </p:val>
                                        </p:tav>
                                      </p:tavLst>
                                    </p:anim>
                                  </p:childTnLst>
                                </p:cTn>
                              </p:par>
                              <p:par>
                                <p:cTn id="50" presetID="2" presetClass="entr" presetSubtype="4" fill="hold" nodeType="withEffect">
                                  <p:stCondLst>
                                    <p:cond delay="0"/>
                                  </p:stCondLst>
                                  <p:childTnLst>
                                    <p:set>
                                      <p:cBhvr>
                                        <p:cTn id="51" dur="1" fill="hold">
                                          <p:stCondLst>
                                            <p:cond delay="0"/>
                                          </p:stCondLst>
                                        </p:cTn>
                                        <p:tgtEl>
                                          <p:spTgt spid="13314">
                                            <p:txEl>
                                              <p:pRg st="9" end="9"/>
                                            </p:txEl>
                                          </p:spTgt>
                                        </p:tgtEl>
                                        <p:attrNameLst>
                                          <p:attrName>style.visibility</p:attrName>
                                        </p:attrNameLst>
                                      </p:cBhvr>
                                      <p:to>
                                        <p:strVal val="visible"/>
                                      </p:to>
                                    </p:set>
                                    <p:anim calcmode="lin" valueType="num">
                                      <p:cBhvr additive="base">
                                        <p:cTn id="52" dur="500" fill="hold"/>
                                        <p:tgtEl>
                                          <p:spTgt spid="13314">
                                            <p:txEl>
                                              <p:pRg st="9" end="9"/>
                                            </p:txEl>
                                          </p:spTgt>
                                        </p:tgtEl>
                                        <p:attrNameLst>
                                          <p:attrName>ppt_x</p:attrName>
                                        </p:attrNameLst>
                                      </p:cBhvr>
                                      <p:tavLst>
                                        <p:tav tm="0">
                                          <p:val>
                                            <p:strVal val="#ppt_x"/>
                                          </p:val>
                                        </p:tav>
                                        <p:tav tm="100000">
                                          <p:val>
                                            <p:strVal val="#ppt_x"/>
                                          </p:val>
                                        </p:tav>
                                      </p:tavLst>
                                    </p:anim>
                                    <p:anim calcmode="lin" valueType="num">
                                      <p:cBhvr additive="base">
                                        <p:cTn id="53" dur="500" fill="hold"/>
                                        <p:tgtEl>
                                          <p:spTgt spid="13314">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nodeType="clickEffect">
                                  <p:stCondLst>
                                    <p:cond delay="0"/>
                                  </p:stCondLst>
                                  <p:childTnLst>
                                    <p:set>
                                      <p:cBhvr>
                                        <p:cTn id="57" dur="1" fill="hold">
                                          <p:stCondLst>
                                            <p:cond delay="0"/>
                                          </p:stCondLst>
                                        </p:cTn>
                                        <p:tgtEl>
                                          <p:spTgt spid="13314">
                                            <p:txEl>
                                              <p:pRg st="12" end="12"/>
                                            </p:txEl>
                                          </p:spTgt>
                                        </p:tgtEl>
                                        <p:attrNameLst>
                                          <p:attrName>style.visibility</p:attrName>
                                        </p:attrNameLst>
                                      </p:cBhvr>
                                      <p:to>
                                        <p:strVal val="visible"/>
                                      </p:to>
                                    </p:set>
                                    <p:anim calcmode="lin" valueType="num">
                                      <p:cBhvr additive="base">
                                        <p:cTn id="58" dur="500" fill="hold"/>
                                        <p:tgtEl>
                                          <p:spTgt spid="13314">
                                            <p:txEl>
                                              <p:pRg st="12" end="12"/>
                                            </p:txEl>
                                          </p:spTgt>
                                        </p:tgtEl>
                                        <p:attrNameLst>
                                          <p:attrName>ppt_x</p:attrName>
                                        </p:attrNameLst>
                                      </p:cBhvr>
                                      <p:tavLst>
                                        <p:tav tm="0">
                                          <p:val>
                                            <p:strVal val="#ppt_x"/>
                                          </p:val>
                                        </p:tav>
                                        <p:tav tm="100000">
                                          <p:val>
                                            <p:strVal val="#ppt_x"/>
                                          </p:val>
                                        </p:tav>
                                      </p:tavLst>
                                    </p:anim>
                                    <p:anim calcmode="lin" valueType="num">
                                      <p:cBhvr additive="base">
                                        <p:cTn id="59" dur="500" fill="hold"/>
                                        <p:tgtEl>
                                          <p:spTgt spid="13314">
                                            <p:txEl>
                                              <p:pRg st="12" end="1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PERSPECTIVES D’EVOLUTIONS REGLEMENTAIRES</a:t>
            </a:r>
            <a:endParaRPr lang="fr-FR" dirty="0"/>
          </a:p>
        </p:txBody>
      </p:sp>
      <p:sp>
        <p:nvSpPr>
          <p:cNvPr id="3" name="Espace réservé du contenu 2"/>
          <p:cNvSpPr>
            <a:spLocks noGrp="1"/>
          </p:cNvSpPr>
          <p:nvPr>
            <p:ph idx="1"/>
          </p:nvPr>
        </p:nvSpPr>
        <p:spPr/>
        <p:txBody>
          <a:bodyPr>
            <a:normAutofit/>
          </a:bodyPr>
          <a:lstStyle/>
          <a:p>
            <a:endParaRPr lang="fr-FR" dirty="0" smtClean="0"/>
          </a:p>
          <a:p>
            <a:r>
              <a:rPr lang="fr-FR" dirty="0" smtClean="0"/>
              <a:t>Le décret de 98 va être révisé, c’est désormais inscrit dans la loi santé (Touraine)…</a:t>
            </a:r>
          </a:p>
          <a:p>
            <a:endParaRPr lang="fr-FR" dirty="0" smtClean="0"/>
          </a:p>
          <a:p>
            <a:r>
              <a:rPr lang="fr-FR" dirty="0" smtClean="0"/>
              <a:t>Quelle échéance ? </a:t>
            </a:r>
            <a:r>
              <a:rPr lang="fr-FR" dirty="0" smtClean="0"/>
              <a:t>avant </a:t>
            </a:r>
            <a:r>
              <a:rPr lang="fr-FR" dirty="0" smtClean="0"/>
              <a:t>la fin de mandat présidentiel actuel </a:t>
            </a:r>
            <a:r>
              <a:rPr lang="fr-FR" dirty="0" smtClean="0"/>
              <a:t>…</a:t>
            </a:r>
            <a:endParaRPr lang="fr-FR" dirty="0" smtClean="0"/>
          </a:p>
          <a:p>
            <a:endParaRPr lang="fr-FR" dirty="0" smtClean="0"/>
          </a:p>
          <a:p>
            <a:r>
              <a:rPr lang="fr-FR" dirty="0" smtClean="0"/>
              <a:t>Quel est le contexte ? Quelles sont les « forces » en présence et que souhaitent-elles ?</a:t>
            </a:r>
          </a:p>
          <a:p>
            <a:pPr>
              <a:buNone/>
            </a:pPr>
            <a:endParaRPr lang="fr-FR"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PERSPECTIVES D’EVOLUTIONS REGLEMENTAIRES</a:t>
            </a:r>
            <a:endParaRPr lang="fr-FR" dirty="0"/>
          </a:p>
        </p:txBody>
      </p:sp>
      <p:sp>
        <p:nvSpPr>
          <p:cNvPr id="3" name="Espace réservé du contenu 2"/>
          <p:cNvSpPr>
            <a:spLocks noGrp="1"/>
          </p:cNvSpPr>
          <p:nvPr>
            <p:ph idx="1"/>
          </p:nvPr>
        </p:nvSpPr>
        <p:spPr>
          <a:xfrm>
            <a:off x="457200" y="1600200"/>
            <a:ext cx="8229600" cy="5257800"/>
          </a:xfrm>
        </p:spPr>
        <p:txBody>
          <a:bodyPr>
            <a:normAutofit fontScale="70000" lnSpcReduction="20000"/>
          </a:bodyPr>
          <a:lstStyle/>
          <a:p>
            <a:pPr>
              <a:buFont typeface="Arial" pitchFamily="34" charset="0"/>
              <a:buChar char="•"/>
            </a:pPr>
            <a:r>
              <a:rPr lang="fr-FR" dirty="0" smtClean="0"/>
              <a:t>Le Haut Conseil à la Santé Publique (rapport 09/2013)  propose un rapprochement des valeurs limites d’exposition dans le milieu du travail et recommande d’actualiser la réglementation  et d’abaisser les valeurs limites d’exposition du public à 100 </a:t>
            </a:r>
            <a:r>
              <a:rPr lang="fr-FR" dirty="0" err="1" smtClean="0"/>
              <a:t>dBA</a:t>
            </a:r>
            <a:r>
              <a:rPr lang="fr-FR" dirty="0" smtClean="0"/>
              <a:t> sur 15mn + …</a:t>
            </a:r>
            <a:br>
              <a:rPr lang="fr-FR" dirty="0" smtClean="0"/>
            </a:br>
            <a:endParaRPr lang="fr-FR" dirty="0" smtClean="0"/>
          </a:p>
          <a:p>
            <a:pPr>
              <a:buFont typeface="Arial" pitchFamily="34" charset="0"/>
              <a:buChar char="•"/>
            </a:pPr>
            <a:r>
              <a:rPr lang="fr-FR" dirty="0" smtClean="0"/>
              <a:t>Le Conseil National du Bruit (Avis 12/2014), proposerait 100 à 103  </a:t>
            </a:r>
            <a:r>
              <a:rPr lang="fr-FR" dirty="0" err="1" smtClean="0"/>
              <a:t>dBA</a:t>
            </a:r>
            <a:r>
              <a:rPr lang="fr-FR" dirty="0" smtClean="0"/>
              <a:t> sur 15mn + 115 à 118 </a:t>
            </a:r>
            <a:r>
              <a:rPr lang="fr-FR" u="sng" dirty="0" err="1" smtClean="0"/>
              <a:t>dBC</a:t>
            </a:r>
            <a:r>
              <a:rPr lang="fr-FR" dirty="0" smtClean="0"/>
              <a:t> sur 15 mn …</a:t>
            </a:r>
            <a:br>
              <a:rPr lang="fr-FR" dirty="0" smtClean="0"/>
            </a:br>
            <a:endParaRPr lang="fr-FR" dirty="0" smtClean="0"/>
          </a:p>
          <a:p>
            <a:pPr>
              <a:buFont typeface="Arial" pitchFamily="34" charset="0"/>
              <a:buChar char="•"/>
            </a:pPr>
            <a:r>
              <a:rPr lang="fr-FR" dirty="0" smtClean="0"/>
              <a:t>OMS 03/03/2015 (40% des 12/35 ans exposés à niveaux sonores nocifs) recommande dans les lieux de loisirs 85dBA/8h ou 100BA/15mn</a:t>
            </a:r>
          </a:p>
          <a:p>
            <a:pPr>
              <a:buFont typeface="Arial" pitchFamily="34" charset="0"/>
              <a:buChar char="•"/>
            </a:pPr>
            <a:endParaRPr lang="fr-FR" dirty="0" smtClean="0"/>
          </a:p>
          <a:p>
            <a:pPr>
              <a:buFont typeface="Arial" pitchFamily="34" charset="0"/>
              <a:buChar char="•"/>
            </a:pPr>
            <a:r>
              <a:rPr lang="fr-FR" dirty="0" smtClean="0"/>
              <a:t>D’autres normes sont en cours de révision : </a:t>
            </a:r>
          </a:p>
          <a:p>
            <a:pPr lvl="2"/>
            <a:r>
              <a:rPr lang="fr-FR" dirty="0" smtClean="0"/>
              <a:t>Projet de révision de la norme AFNOR NFS 31010 sur le mesurage du bruit dans l’environnement</a:t>
            </a:r>
          </a:p>
          <a:p>
            <a:pPr lvl="2"/>
            <a:r>
              <a:rPr lang="fr-FR" dirty="0" smtClean="0"/>
              <a:t>Projet de révision de la norme  PrS31-122 sur les limiteurs de pression acoustique</a:t>
            </a:r>
          </a:p>
          <a:p>
            <a:pPr lvl="2"/>
            <a:r>
              <a:rPr lang="fr-FR" dirty="0" smtClean="0"/>
              <a:t>Projet de norme NFS 31-135 sur le mesurage de niveaux sonores à basses fréquences</a:t>
            </a:r>
          </a:p>
          <a:p>
            <a:pPr>
              <a:buFont typeface="Arial" pitchFamily="34" charset="0"/>
              <a:buChar char="•"/>
            </a:pPr>
            <a:endParaRPr lang="fr-FR"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1" presetID="2" presetClass="entr" presetSubtype="4"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 calcmode="lin" valueType="num">
                                      <p:cBhvr additive="base">
                                        <p:cTn id="3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4"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5" presetID="2" presetClass="entr" presetSubtype="4" fill="hold"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PERSPECTIVES D’EVOLUTIONS REGLEMENTAIRES</a:t>
            </a:r>
            <a:endParaRPr lang="fr-FR" dirty="0"/>
          </a:p>
        </p:txBody>
      </p:sp>
      <p:sp>
        <p:nvSpPr>
          <p:cNvPr id="3" name="Espace réservé du contenu 2"/>
          <p:cNvSpPr>
            <a:spLocks noGrp="1"/>
          </p:cNvSpPr>
          <p:nvPr>
            <p:ph idx="1"/>
          </p:nvPr>
        </p:nvSpPr>
        <p:spPr>
          <a:xfrm>
            <a:off x="0" y="1600200"/>
            <a:ext cx="9144000" cy="5429200"/>
          </a:xfrm>
        </p:spPr>
        <p:txBody>
          <a:bodyPr>
            <a:normAutofit fontScale="85000" lnSpcReduction="20000"/>
          </a:bodyPr>
          <a:lstStyle/>
          <a:p>
            <a:pPr algn="ctr">
              <a:buNone/>
            </a:pPr>
            <a:r>
              <a:rPr lang="fr-FR" dirty="0" smtClean="0"/>
              <a:t>Constats d’Agi-Son : </a:t>
            </a:r>
          </a:p>
          <a:p>
            <a:endParaRPr lang="fr-FR" dirty="0" smtClean="0"/>
          </a:p>
          <a:p>
            <a:pPr lvl="1"/>
            <a:r>
              <a:rPr lang="fr-FR" dirty="0" smtClean="0"/>
              <a:t>La matière sonore, le travail sur le son et l'amplification sont indissociables de la création artistique</a:t>
            </a:r>
          </a:p>
          <a:p>
            <a:pPr lvl="1"/>
            <a:r>
              <a:rPr lang="fr-FR" dirty="0" smtClean="0"/>
              <a:t>la tendance est à la baisse du volume depuis une dizaine d'années, au profit de la qualité sonore</a:t>
            </a:r>
          </a:p>
          <a:p>
            <a:pPr lvl="1"/>
            <a:r>
              <a:rPr lang="fr-FR" dirty="0" smtClean="0"/>
              <a:t>Le maillage du territoire par des équipements culturels variés permettent un partage de la culture…</a:t>
            </a:r>
          </a:p>
          <a:p>
            <a:pPr lvl="1"/>
            <a:r>
              <a:rPr lang="fr-FR" dirty="0" smtClean="0"/>
              <a:t>… au sein duquel les petits lieux de concerts (cafés-concerts, bars musicaux) constituent un maillon vital et essentiel de l'émergence artistique et sans lesquels aucune diversité artistique n'est possible.</a:t>
            </a:r>
          </a:p>
          <a:p>
            <a:pPr lvl="1"/>
            <a:r>
              <a:rPr lang="fr-FR" dirty="0" smtClean="0"/>
              <a:t>Le niveau sonore n'est pas le seul facteur de mesure du risque auditif. La durée  est également un facteur essentiel qui doit être impérativement corrélé au volume</a:t>
            </a:r>
          </a:p>
          <a:p>
            <a:pPr lvl="1"/>
            <a:r>
              <a:rPr lang="fr-FR" dirty="0" smtClean="0"/>
              <a:t>L'idée selon laquelle les concerts sont la cause des troubles auditifs chez les jeunes est à relativiser : les études menées ces dernières années dans les lieux de concerts montrent une moyenne d'âge de plus de 30 ans, et une fréquentation des moins de 20 ans n'excédant pas 3 concerts par an...</a:t>
            </a:r>
          </a:p>
          <a:p>
            <a:endParaRPr lang="fr-FR" dirty="0" smtClean="0"/>
          </a:p>
          <a:p>
            <a:endParaRPr lang="fr-FR" dirty="0" smtClean="0"/>
          </a:p>
          <a:p>
            <a:endParaRPr lang="fr-FR" dirty="0" smtClean="0"/>
          </a:p>
          <a:p>
            <a:endParaRPr lang="fr-FR"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 calcmode="lin" valueType="num">
                                      <p:cBhvr additive="base">
                                        <p:cTn id="25"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 calcmode="lin" valueType="num">
                                      <p:cBhvr additive="base">
                                        <p:cTn id="37"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PERSPECTIVES D’EVOLUTIONS REGLEMENTAIRES</a:t>
            </a:r>
            <a:endParaRPr lang="fr-FR" dirty="0"/>
          </a:p>
        </p:txBody>
      </p:sp>
      <p:sp>
        <p:nvSpPr>
          <p:cNvPr id="3" name="Espace réservé du contenu 2"/>
          <p:cNvSpPr>
            <a:spLocks noGrp="1"/>
          </p:cNvSpPr>
          <p:nvPr>
            <p:ph idx="1"/>
          </p:nvPr>
        </p:nvSpPr>
        <p:spPr>
          <a:xfrm>
            <a:off x="457200" y="1600200"/>
            <a:ext cx="8229600" cy="5257800"/>
          </a:xfrm>
        </p:spPr>
        <p:txBody>
          <a:bodyPr>
            <a:normAutofit fontScale="62500" lnSpcReduction="20000"/>
          </a:bodyPr>
          <a:lstStyle/>
          <a:p>
            <a:pPr algn="ctr">
              <a:buNone/>
            </a:pPr>
            <a:r>
              <a:rPr lang="fr-FR" dirty="0" smtClean="0"/>
              <a:t>Préconisations d’Agi-Son :</a:t>
            </a:r>
          </a:p>
          <a:p>
            <a:endParaRPr lang="fr-FR" dirty="0" smtClean="0"/>
          </a:p>
          <a:p>
            <a:r>
              <a:rPr lang="fr-FR" dirty="0" smtClean="0"/>
              <a:t>La notion du volume sonore auquel est exposé le public (prévention du risque auditif) doit être dissociée de la notion de nuisance sonore (troubles du voisinage, dans lequel le risque auditif n'est pas concerné)</a:t>
            </a:r>
          </a:p>
          <a:p>
            <a:endParaRPr lang="fr-FR" dirty="0" smtClean="0"/>
          </a:p>
          <a:p>
            <a:r>
              <a:rPr lang="fr-FR" dirty="0" smtClean="0"/>
              <a:t>Nécessité de développer la formation de l'ensemble de la chaine de" faiseurs de son » (régisseurs, artistes, professeurs de musique, tourneurs, entrepreneurs de spectacle, luthiers, etc.)</a:t>
            </a:r>
          </a:p>
          <a:p>
            <a:endParaRPr lang="fr-FR" dirty="0" smtClean="0"/>
          </a:p>
          <a:p>
            <a:r>
              <a:rPr lang="fr-FR" dirty="0" smtClean="0"/>
              <a:t>Nécessité d’une harmonisation progressive des normes juridiques à l’échelle européenne. </a:t>
            </a:r>
          </a:p>
          <a:p>
            <a:endParaRPr lang="fr-FR" dirty="0" smtClean="0"/>
          </a:p>
          <a:p>
            <a:r>
              <a:rPr lang="fr-FR" dirty="0" smtClean="0"/>
              <a:t>103 dB(A) sur 15 mn (corrélé avec un 100 dB(A) sur 60mn</a:t>
            </a:r>
            <a:r>
              <a:rPr lang="fr-FR" dirty="0" smtClean="0"/>
              <a:t>) </a:t>
            </a:r>
            <a:r>
              <a:rPr lang="fr-FR" dirty="0" smtClean="0"/>
              <a:t>paraitrait </a:t>
            </a:r>
            <a:r>
              <a:rPr lang="fr-FR" dirty="0" smtClean="0"/>
              <a:t>acceptable</a:t>
            </a:r>
            <a:r>
              <a:rPr lang="fr-FR" dirty="0" smtClean="0"/>
              <a:t>…</a:t>
            </a:r>
          </a:p>
          <a:p>
            <a:endParaRPr lang="fr-FR" dirty="0" smtClean="0"/>
          </a:p>
          <a:p>
            <a:pPr marL="548640" lvl="1" indent="-411480">
              <a:buClr>
                <a:schemeClr val="tx1">
                  <a:shade val="95000"/>
                </a:schemeClr>
              </a:buClr>
              <a:buSzPct val="65000"/>
              <a:buFont typeface="Wingdings 2"/>
              <a:buChar char=""/>
            </a:pPr>
            <a:r>
              <a:rPr lang="fr-FR" sz="2900" dirty="0" smtClean="0"/>
              <a:t>… Avec une mesure à la console, qui semble un bon compromis , reproductible quelque soit la configuration des locaux (ou plein air).</a:t>
            </a:r>
          </a:p>
          <a:p>
            <a:endParaRPr lang="fr-FR" dirty="0" smtClean="0"/>
          </a:p>
          <a:p>
            <a:endParaRPr lang="fr-FR" dirty="0" smtClean="0"/>
          </a:p>
          <a:p>
            <a:endParaRPr lang="fr-FR" dirty="0" smtClean="0"/>
          </a:p>
          <a:p>
            <a:endParaRPr lang="fr-FR" dirty="0"/>
          </a:p>
        </p:txBody>
      </p:sp>
      <p:pic>
        <p:nvPicPr>
          <p:cNvPr id="4" name="Picture 6" descr="C:\Users\Franck\Desktop\logo-agi-son.png"/>
          <p:cNvPicPr>
            <a:picLocks noChangeAspect="1" noChangeArrowheads="1"/>
          </p:cNvPicPr>
          <p:nvPr/>
        </p:nvPicPr>
        <p:blipFill>
          <a:blip r:embed="rId2" cstate="print"/>
          <a:srcRect/>
          <a:stretch>
            <a:fillRect/>
          </a:stretch>
        </p:blipFill>
        <p:spPr bwMode="auto">
          <a:xfrm>
            <a:off x="7380312" y="6093296"/>
            <a:ext cx="1583092" cy="608658"/>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 calcmode="lin" valueType="num">
                                      <p:cBhvr additive="base">
                                        <p:cTn id="13"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anim calcmode="lin" valueType="num">
                                      <p:cBhvr additive="base">
                                        <p:cTn id="19"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anim calcmode="lin" valueType="num">
                                      <p:cBhvr additive="base">
                                        <p:cTn id="2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anim calcmode="lin" valueType="num">
                                      <p:cBhvr additive="base">
                                        <p:cTn id="3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270</TotalTime>
  <Words>780</Words>
  <Application>Microsoft Office PowerPoint</Application>
  <PresentationFormat>Affichage à l'écran (4:3)</PresentationFormat>
  <Paragraphs>96</Paragraphs>
  <Slides>10</Slides>
  <Notes>1</Notes>
  <HiddenSlides>0</HiddenSlides>
  <MMClips>0</MMClips>
  <ScaleCrop>false</ScaleCrop>
  <HeadingPairs>
    <vt:vector size="4" baseType="variant">
      <vt:variant>
        <vt:lpstr>Thème</vt:lpstr>
      </vt:variant>
      <vt:variant>
        <vt:i4>1</vt:i4>
      </vt:variant>
      <vt:variant>
        <vt:lpstr>Titres des diapositives</vt:lpstr>
      </vt:variant>
      <vt:variant>
        <vt:i4>10</vt:i4>
      </vt:variant>
    </vt:vector>
  </HeadingPairs>
  <TitlesOfParts>
    <vt:vector size="11" baseType="lpstr">
      <vt:lpstr>Apex</vt:lpstr>
      <vt:lpstr>ÉVOLUTION RÈGLEMENTAIRE SUR LES NIVEAUX SONORES : point d’étape</vt:lpstr>
      <vt:lpstr>Rappel  Synthèse du Décret de 98</vt:lpstr>
      <vt:lpstr>Rappel  Synthèse du Décret de 98</vt:lpstr>
      <vt:lpstr>Rappel  Synthèse du Décret de 98</vt:lpstr>
      <vt:lpstr>Rappel :  Le Code du Travail</vt:lpstr>
      <vt:lpstr>PERSPECTIVES D’EVOLUTIONS REGLEMENTAIRES</vt:lpstr>
      <vt:lpstr>PERSPECTIVES D’EVOLUTIONS REGLEMENTAIRES</vt:lpstr>
      <vt:lpstr>PERSPECTIVES D’EVOLUTIONS REGLEMENTAIRES</vt:lpstr>
      <vt:lpstr>PERSPECTIVES D’EVOLUTIONS REGLEMENTAIRES</vt:lpstr>
      <vt:lpstr>PERSPECTIVES D’EVOLUTIONS REGLEMENTAIRES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ÉVOLUTION RÈGLEMENTAIRE SUR LES NIVEAUX SONORES : QUELLES CONSÉQUENCES POUR NOS MÉTIERS ?</dc:title>
  <dc:creator>Franck</dc:creator>
  <cp:lastModifiedBy>Franck</cp:lastModifiedBy>
  <cp:revision>31</cp:revision>
  <dcterms:created xsi:type="dcterms:W3CDTF">2015-09-23T09:23:25Z</dcterms:created>
  <dcterms:modified xsi:type="dcterms:W3CDTF">2016-07-06T05:35:18Z</dcterms:modified>
</cp:coreProperties>
</file>