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6" r:id="rId7"/>
    <p:sldId id="261" r:id="rId8"/>
    <p:sldId id="262" r:id="rId9"/>
    <p:sldId id="263" r:id="rId10"/>
    <p:sldId id="264" r:id="rId11"/>
    <p:sldId id="265"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157" autoAdjust="0"/>
  </p:normalViewPr>
  <p:slideViewPr>
    <p:cSldViewPr snapToGrid="0" snapToObjects="1">
      <p:cViewPr varScale="1">
        <p:scale>
          <a:sx n="83" d="100"/>
          <a:sy n="83" d="100"/>
        </p:scale>
        <p:origin x="-20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AD25C-E397-B343-A41A-583594383182}" type="datetimeFigureOut">
              <a:rPr lang="fr-FR" smtClean="0"/>
              <a:t>05/07/2016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88F32C-BEBB-1141-9A72-558503BBFC8E}" type="slidenum">
              <a:rPr lang="fr-FR" smtClean="0"/>
              <a:t>‹#›</a:t>
            </a:fld>
            <a:endParaRPr lang="fr-FR"/>
          </a:p>
        </p:txBody>
      </p:sp>
    </p:spTree>
    <p:extLst>
      <p:ext uri="{BB962C8B-B14F-4D97-AF65-F5344CB8AC3E}">
        <p14:creationId xmlns:p14="http://schemas.microsoft.com/office/powerpoint/2010/main" val="1023158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L’important semble être le résultat.</a:t>
            </a:r>
            <a:r>
              <a:rPr lang="fr-FR" baseline="0" dirty="0" smtClean="0"/>
              <a:t> La transmission, c’est quand la lettre ou le message arrive à destination.</a:t>
            </a:r>
          </a:p>
          <a:p>
            <a:r>
              <a:rPr lang="fr-FR" baseline="0" dirty="0" smtClean="0"/>
              <a:t>Sinon cela veut dire qu’ils n’ont pas été transmis. </a:t>
            </a:r>
          </a:p>
          <a:p>
            <a:r>
              <a:rPr lang="fr-FR" baseline="0" dirty="0" smtClean="0"/>
              <a:t>Ils se sont perdus en route, ou bien le postier s’est trompé de destinataire, ou il y a eu le feu à la boite aux lettres.</a:t>
            </a:r>
          </a:p>
          <a:p>
            <a:endParaRPr lang="fr-FR"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solidFill>
                  <a:srgbClr val="0000FF"/>
                </a:solidFill>
              </a:rPr>
              <a:t>QUELLE CHOSE ?</a:t>
            </a:r>
            <a:r>
              <a:rPr lang="en-GB" baseline="0" dirty="0" smtClean="0">
                <a:solidFill>
                  <a:srgbClr val="0000FF"/>
                </a:solidFill>
              </a:rPr>
              <a:t> </a:t>
            </a:r>
            <a:r>
              <a:rPr lang="en-GB" dirty="0" err="1" smtClean="0">
                <a:solidFill>
                  <a:srgbClr val="0000FF"/>
                </a:solidFill>
              </a:rPr>
              <a:t>Que</a:t>
            </a:r>
            <a:r>
              <a:rPr lang="en-GB" dirty="0" smtClean="0">
                <a:solidFill>
                  <a:srgbClr val="0000FF"/>
                </a:solidFill>
              </a:rPr>
              <a:t> fait-on passer </a:t>
            </a:r>
            <a:r>
              <a:rPr lang="en-GB" dirty="0" err="1" smtClean="0">
                <a:solidFill>
                  <a:srgbClr val="0000FF"/>
                </a:solidFill>
              </a:rPr>
              <a:t>dans</a:t>
            </a:r>
            <a:r>
              <a:rPr lang="en-GB" dirty="0" smtClean="0">
                <a:solidFill>
                  <a:srgbClr val="0000FF"/>
                </a:solidFill>
              </a:rPr>
              <a:t> la transmission d’un </a:t>
            </a:r>
            <a:r>
              <a:rPr lang="en-GB" dirty="0" err="1" smtClean="0">
                <a:solidFill>
                  <a:srgbClr val="0000FF"/>
                </a:solidFill>
              </a:rPr>
              <a:t>projet</a:t>
            </a:r>
            <a:r>
              <a:rPr lang="en-GB" dirty="0" smtClean="0">
                <a:solidFill>
                  <a:srgbClr val="0000FF"/>
                </a:solidFill>
              </a:rPr>
              <a:t> </a:t>
            </a:r>
            <a:r>
              <a:rPr lang="en-GB" dirty="0" err="1" smtClean="0">
                <a:solidFill>
                  <a:srgbClr val="0000FF"/>
                </a:solidFill>
              </a:rPr>
              <a:t>musiques</a:t>
            </a:r>
            <a:r>
              <a:rPr lang="en-GB" dirty="0" smtClean="0">
                <a:solidFill>
                  <a:srgbClr val="0000FF"/>
                </a:solidFill>
              </a:rPr>
              <a:t> </a:t>
            </a:r>
            <a:r>
              <a:rPr lang="en-GB" dirty="0" err="1" smtClean="0">
                <a:solidFill>
                  <a:srgbClr val="0000FF"/>
                </a:solidFill>
              </a:rPr>
              <a:t>actuelles</a:t>
            </a:r>
            <a:r>
              <a:rPr lang="en-GB" dirty="0" smtClean="0">
                <a:solidFill>
                  <a:srgbClr val="0000FF"/>
                </a:solidFill>
              </a:rPr>
              <a:t> ?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GB" dirty="0" smtClean="0">
                <a:solidFill>
                  <a:srgbClr val="FF6600"/>
                </a:solidFill>
              </a:rPr>
              <a:t>Des </a:t>
            </a:r>
            <a:r>
              <a:rPr lang="en-GB" dirty="0" err="1" smtClean="0">
                <a:solidFill>
                  <a:srgbClr val="FF6600"/>
                </a:solidFill>
              </a:rPr>
              <a:t>valeurs</a:t>
            </a:r>
            <a:r>
              <a:rPr lang="en-GB" dirty="0" smtClean="0">
                <a:solidFill>
                  <a:srgbClr val="FF6600"/>
                </a:solidFill>
              </a:rPr>
              <a:t> ? Des </a:t>
            </a:r>
            <a:r>
              <a:rPr lang="en-GB" dirty="0" err="1" smtClean="0">
                <a:solidFill>
                  <a:srgbClr val="FF6600"/>
                </a:solidFill>
              </a:rPr>
              <a:t>représentations</a:t>
            </a:r>
            <a:r>
              <a:rPr lang="en-GB" dirty="0" smtClean="0">
                <a:solidFill>
                  <a:srgbClr val="FF6600"/>
                </a:solidFill>
              </a:rPr>
              <a:t> ? (plan des </a:t>
            </a:r>
            <a:r>
              <a:rPr lang="en-GB" dirty="0" err="1" smtClean="0">
                <a:solidFill>
                  <a:srgbClr val="FF6600"/>
                </a:solidFill>
              </a:rPr>
              <a:t>idéaux</a:t>
            </a:r>
            <a:r>
              <a:rPr lang="en-GB" dirty="0" smtClean="0">
                <a:solidFill>
                  <a:srgbClr val="FF6600"/>
                </a:solidFill>
              </a:rPr>
              <a:t>, des </a:t>
            </a:r>
            <a:r>
              <a:rPr lang="en-GB" dirty="0" err="1" smtClean="0">
                <a:solidFill>
                  <a:srgbClr val="FF6600"/>
                </a:solidFill>
              </a:rPr>
              <a:t>croyances</a:t>
            </a:r>
            <a:r>
              <a:rPr lang="en-GB" dirty="0" smtClean="0">
                <a:solidFill>
                  <a:srgbClr val="FF6600"/>
                </a:solidFill>
              </a:rPr>
              <a:t>)</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fr-FR" dirty="0" smtClean="0">
                <a:solidFill>
                  <a:srgbClr val="008000"/>
                </a:solidFill>
              </a:rPr>
              <a:t>U</a:t>
            </a:r>
            <a:r>
              <a:rPr lang="en-GB" dirty="0" smtClean="0">
                <a:solidFill>
                  <a:srgbClr val="008000"/>
                </a:solidFill>
              </a:rPr>
              <a:t>ne posture ? Des </a:t>
            </a:r>
            <a:r>
              <a:rPr lang="en-GB" dirty="0" err="1" smtClean="0">
                <a:solidFill>
                  <a:srgbClr val="008000"/>
                </a:solidFill>
              </a:rPr>
              <a:t>méthodes</a:t>
            </a:r>
            <a:r>
              <a:rPr lang="en-GB" dirty="0" smtClean="0">
                <a:solidFill>
                  <a:srgbClr val="008000"/>
                </a:solidFill>
              </a:rPr>
              <a:t> ? (plan des </a:t>
            </a:r>
            <a:r>
              <a:rPr lang="en-GB" dirty="0" err="1" smtClean="0">
                <a:solidFill>
                  <a:srgbClr val="008000"/>
                </a:solidFill>
              </a:rPr>
              <a:t>façons</a:t>
            </a:r>
            <a:r>
              <a:rPr lang="en-GB" dirty="0" smtClean="0">
                <a:solidFill>
                  <a:srgbClr val="008000"/>
                </a:solidFill>
              </a:rPr>
              <a:t> de faire, </a:t>
            </a:r>
            <a:r>
              <a:rPr lang="en-GB" dirty="0" err="1" smtClean="0">
                <a:solidFill>
                  <a:srgbClr val="008000"/>
                </a:solidFill>
              </a:rPr>
              <a:t>méthodes</a:t>
            </a:r>
            <a:r>
              <a:rPr lang="en-GB" dirty="0" smtClean="0">
                <a:solidFill>
                  <a:srgbClr val="008000"/>
                </a:solidFill>
              </a:rPr>
              <a:t>, savoir-</a:t>
            </a:r>
            <a:r>
              <a:rPr lang="en-GB" dirty="0" err="1" smtClean="0">
                <a:solidFill>
                  <a:srgbClr val="008000"/>
                </a:solidFill>
              </a:rPr>
              <a:t>être</a:t>
            </a:r>
            <a:r>
              <a:rPr lang="en-GB" dirty="0" smtClean="0">
                <a:solidFill>
                  <a:srgbClr val="008000"/>
                </a:solidFill>
              </a:rPr>
              <a:t>)</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GB" dirty="0" smtClean="0">
                <a:solidFill>
                  <a:schemeClr val="accent2">
                    <a:lumMod val="75000"/>
                  </a:schemeClr>
                </a:solidFill>
              </a:rPr>
              <a:t>Des </a:t>
            </a:r>
            <a:r>
              <a:rPr lang="en-GB" dirty="0" err="1" smtClean="0">
                <a:solidFill>
                  <a:schemeClr val="accent2">
                    <a:lumMod val="75000"/>
                  </a:schemeClr>
                </a:solidFill>
              </a:rPr>
              <a:t>compétences</a:t>
            </a:r>
            <a:r>
              <a:rPr lang="en-GB" dirty="0" smtClean="0">
                <a:solidFill>
                  <a:schemeClr val="accent2">
                    <a:lumMod val="75000"/>
                  </a:schemeClr>
                </a:solidFill>
              </a:rPr>
              <a:t> ? Des </a:t>
            </a:r>
            <a:r>
              <a:rPr lang="en-GB" dirty="0" err="1" smtClean="0">
                <a:solidFill>
                  <a:schemeClr val="accent2">
                    <a:lumMod val="75000"/>
                  </a:schemeClr>
                </a:solidFill>
              </a:rPr>
              <a:t>connaissances</a:t>
            </a:r>
            <a:r>
              <a:rPr lang="en-GB" dirty="0" smtClean="0">
                <a:solidFill>
                  <a:schemeClr val="accent2">
                    <a:lumMod val="75000"/>
                  </a:schemeClr>
                </a:solidFill>
              </a:rPr>
              <a:t> ? (plan du savoir, de </a:t>
            </a:r>
            <a:r>
              <a:rPr lang="en-GB" dirty="0" err="1" smtClean="0">
                <a:solidFill>
                  <a:schemeClr val="accent2">
                    <a:lumMod val="75000"/>
                  </a:schemeClr>
                </a:solidFill>
              </a:rPr>
              <a:t>l’histoire</a:t>
            </a:r>
            <a:r>
              <a:rPr lang="en-GB" dirty="0" smtClean="0">
                <a:solidFill>
                  <a:schemeClr val="accent2">
                    <a:lumMod val="75000"/>
                  </a:schemeClr>
                </a:solidFill>
              </a:rPr>
              <a:t>, de </a:t>
            </a:r>
            <a:r>
              <a:rPr lang="en-GB" dirty="0" err="1" smtClean="0">
                <a:solidFill>
                  <a:schemeClr val="accent2">
                    <a:lumMod val="75000"/>
                  </a:schemeClr>
                </a:solidFill>
              </a:rPr>
              <a:t>l’expérience</a:t>
            </a:r>
            <a:r>
              <a:rPr lang="en-GB" dirty="0" smtClean="0">
                <a:solidFill>
                  <a:schemeClr val="accent2">
                    <a:lumMod val="75000"/>
                  </a:schemeClr>
                </a:solidFill>
              </a:rPr>
              <a:t>, du savoir-faire)</a:t>
            </a:r>
          </a:p>
          <a:p>
            <a:endParaRPr lang="en-GB" dirty="0" smtClean="0">
              <a:solidFill>
                <a:schemeClr val="accent2">
                  <a:lumMod val="75000"/>
                </a:schemeClr>
              </a:solidFill>
            </a:endParaRPr>
          </a:p>
          <a:p>
            <a:r>
              <a:rPr lang="en-GB" dirty="0" smtClean="0">
                <a:solidFill>
                  <a:schemeClr val="accent2">
                    <a:lumMod val="75000"/>
                  </a:schemeClr>
                </a:solidFill>
              </a:rPr>
              <a:t>QUELS</a:t>
            </a:r>
            <a:r>
              <a:rPr lang="en-GB" baseline="0" dirty="0" smtClean="0">
                <a:solidFill>
                  <a:schemeClr val="accent2">
                    <a:lumMod val="75000"/>
                  </a:schemeClr>
                </a:solidFill>
              </a:rPr>
              <a:t> LIEUX ? En </a:t>
            </a:r>
            <a:r>
              <a:rPr lang="en-GB" baseline="0" dirty="0" err="1" smtClean="0">
                <a:solidFill>
                  <a:schemeClr val="accent2">
                    <a:lumMod val="75000"/>
                  </a:schemeClr>
                </a:solidFill>
              </a:rPr>
              <a:t>cas</a:t>
            </a:r>
            <a:r>
              <a:rPr lang="en-GB" baseline="0" dirty="0" smtClean="0">
                <a:solidFill>
                  <a:schemeClr val="accent2">
                    <a:lumMod val="75000"/>
                  </a:schemeClr>
                </a:solidFill>
              </a:rPr>
              <a:t> de </a:t>
            </a:r>
            <a:r>
              <a:rPr lang="en-GB" baseline="0" dirty="0" err="1" smtClean="0">
                <a:solidFill>
                  <a:schemeClr val="accent2">
                    <a:lumMod val="75000"/>
                  </a:schemeClr>
                </a:solidFill>
              </a:rPr>
              <a:t>remplacement</a:t>
            </a:r>
            <a:r>
              <a:rPr lang="en-GB" baseline="0" dirty="0" smtClean="0">
                <a:solidFill>
                  <a:schemeClr val="accent2">
                    <a:lumMod val="75000"/>
                  </a:schemeClr>
                </a:solidFill>
              </a:rPr>
              <a:t> du </a:t>
            </a:r>
            <a:r>
              <a:rPr lang="en-GB" baseline="0" dirty="0" err="1" smtClean="0">
                <a:solidFill>
                  <a:schemeClr val="accent2">
                    <a:lumMod val="75000"/>
                  </a:schemeClr>
                </a:solidFill>
              </a:rPr>
              <a:t>directeur</a:t>
            </a:r>
            <a:r>
              <a:rPr lang="en-GB" baseline="0" dirty="0" smtClean="0">
                <a:solidFill>
                  <a:schemeClr val="accent2">
                    <a:lumMod val="75000"/>
                  </a:schemeClr>
                </a:solidFill>
              </a:rPr>
              <a:t> par </a:t>
            </a:r>
            <a:r>
              <a:rPr lang="en-GB" baseline="0" dirty="0" err="1" smtClean="0">
                <a:solidFill>
                  <a:schemeClr val="accent2">
                    <a:lumMod val="75000"/>
                  </a:schemeClr>
                </a:solidFill>
              </a:rPr>
              <a:t>recrutement</a:t>
            </a:r>
            <a:r>
              <a:rPr lang="en-GB" baseline="0" dirty="0" smtClean="0">
                <a:solidFill>
                  <a:schemeClr val="accent2">
                    <a:lumMod val="75000"/>
                  </a:schemeClr>
                </a:solidFill>
              </a:rPr>
              <a:t>, </a:t>
            </a:r>
            <a:r>
              <a:rPr lang="en-GB" baseline="0" dirty="0" err="1" smtClean="0">
                <a:solidFill>
                  <a:schemeClr val="accent2">
                    <a:lumMod val="75000"/>
                  </a:schemeClr>
                </a:solidFill>
              </a:rPr>
              <a:t>veut</a:t>
            </a:r>
            <a:r>
              <a:rPr lang="en-GB" baseline="0" dirty="0" smtClean="0">
                <a:solidFill>
                  <a:schemeClr val="accent2">
                    <a:lumMod val="75000"/>
                  </a:schemeClr>
                </a:solidFill>
              </a:rPr>
              <a:t>-on </a:t>
            </a:r>
            <a:r>
              <a:rPr lang="en-GB" baseline="0" dirty="0" err="1" smtClean="0">
                <a:solidFill>
                  <a:schemeClr val="accent2">
                    <a:lumMod val="75000"/>
                  </a:schemeClr>
                </a:solidFill>
              </a:rPr>
              <a:t>parler</a:t>
            </a:r>
            <a:r>
              <a:rPr lang="en-GB" baseline="0" dirty="0" smtClean="0">
                <a:solidFill>
                  <a:schemeClr val="accent2">
                    <a:lumMod val="75000"/>
                  </a:schemeClr>
                </a:solidFill>
              </a:rPr>
              <a:t> de la transmission au </a:t>
            </a:r>
            <a:r>
              <a:rPr lang="en-GB" baseline="0" dirty="0" err="1" smtClean="0">
                <a:solidFill>
                  <a:schemeClr val="accent2">
                    <a:lumMod val="75000"/>
                  </a:schemeClr>
                </a:solidFill>
              </a:rPr>
              <a:t>successeur</a:t>
            </a:r>
            <a:r>
              <a:rPr lang="en-GB" baseline="0" dirty="0" smtClean="0">
                <a:solidFill>
                  <a:schemeClr val="accent2">
                    <a:lumMod val="75000"/>
                  </a:schemeClr>
                </a:solidFill>
              </a:rPr>
              <a:t> </a:t>
            </a:r>
            <a:r>
              <a:rPr lang="en-GB" baseline="0" dirty="0" err="1" smtClean="0">
                <a:solidFill>
                  <a:schemeClr val="accent2">
                    <a:lumMod val="75000"/>
                  </a:schemeClr>
                </a:solidFill>
              </a:rPr>
              <a:t>ou</a:t>
            </a:r>
            <a:r>
              <a:rPr lang="en-GB" baseline="0" dirty="0" smtClean="0">
                <a:solidFill>
                  <a:schemeClr val="accent2">
                    <a:lumMod val="75000"/>
                  </a:schemeClr>
                </a:solidFill>
              </a:rPr>
              <a:t> </a:t>
            </a:r>
            <a:r>
              <a:rPr lang="en-GB" baseline="0" dirty="0" err="1" smtClean="0">
                <a:solidFill>
                  <a:schemeClr val="accent2">
                    <a:lumMod val="75000"/>
                  </a:schemeClr>
                </a:solidFill>
              </a:rPr>
              <a:t>à</a:t>
            </a:r>
            <a:r>
              <a:rPr lang="en-GB" baseline="0" dirty="0" smtClean="0">
                <a:solidFill>
                  <a:schemeClr val="accent2">
                    <a:lumMod val="75000"/>
                  </a:schemeClr>
                </a:solidFill>
              </a:rPr>
              <a:t> </a:t>
            </a:r>
            <a:r>
              <a:rPr lang="en-GB" baseline="0" dirty="0" err="1" smtClean="0">
                <a:solidFill>
                  <a:schemeClr val="accent2">
                    <a:lumMod val="75000"/>
                  </a:schemeClr>
                </a:solidFill>
              </a:rPr>
              <a:t>l’équipe</a:t>
            </a:r>
            <a:r>
              <a:rPr lang="en-GB" baseline="0" dirty="0" smtClean="0">
                <a:solidFill>
                  <a:schemeClr val="accent2">
                    <a:lumMod val="75000"/>
                  </a:schemeClr>
                </a:solidFill>
              </a:rPr>
              <a:t> qui </a:t>
            </a:r>
            <a:r>
              <a:rPr lang="en-GB" baseline="0" dirty="0" err="1" smtClean="0">
                <a:solidFill>
                  <a:schemeClr val="accent2">
                    <a:lumMod val="75000"/>
                  </a:schemeClr>
                </a:solidFill>
              </a:rPr>
              <a:t>reste</a:t>
            </a:r>
            <a:r>
              <a:rPr lang="en-GB" baseline="0" dirty="0" smtClean="0">
                <a:solidFill>
                  <a:schemeClr val="accent2">
                    <a:lumMod val="75000"/>
                  </a:schemeClr>
                </a:solidFill>
              </a:rPr>
              <a:t> </a:t>
            </a:r>
            <a:r>
              <a:rPr lang="en-GB" baseline="0" dirty="0" err="1" smtClean="0">
                <a:solidFill>
                  <a:schemeClr val="accent2">
                    <a:lumMod val="75000"/>
                  </a:schemeClr>
                </a:solidFill>
              </a:rPr>
              <a:t>ou</a:t>
            </a:r>
            <a:r>
              <a:rPr lang="en-GB" baseline="0" dirty="0" smtClean="0">
                <a:solidFill>
                  <a:schemeClr val="accent2">
                    <a:lumMod val="75000"/>
                  </a:schemeClr>
                </a:solidFill>
              </a:rPr>
              <a:t> les </a:t>
            </a:r>
            <a:r>
              <a:rPr lang="en-GB" baseline="0" dirty="0" err="1" smtClean="0">
                <a:solidFill>
                  <a:schemeClr val="accent2">
                    <a:lumMod val="75000"/>
                  </a:schemeClr>
                </a:solidFill>
              </a:rPr>
              <a:t>deux</a:t>
            </a:r>
            <a:r>
              <a:rPr lang="en-GB" baseline="0" dirty="0" smtClean="0">
                <a:solidFill>
                  <a:schemeClr val="accent2">
                    <a:lumMod val="75000"/>
                  </a:schemeClr>
                </a:solidFill>
              </a:rPr>
              <a:t> ?</a:t>
            </a:r>
          </a:p>
          <a:p>
            <a:r>
              <a:rPr lang="en-GB" baseline="0" dirty="0" err="1" smtClean="0">
                <a:solidFill>
                  <a:schemeClr val="accent2">
                    <a:lumMod val="75000"/>
                  </a:schemeClr>
                </a:solidFill>
              </a:rPr>
              <a:t>Dans</a:t>
            </a:r>
            <a:r>
              <a:rPr lang="en-GB" baseline="0" dirty="0" smtClean="0">
                <a:solidFill>
                  <a:schemeClr val="accent2">
                    <a:lumMod val="75000"/>
                  </a:schemeClr>
                </a:solidFill>
              </a:rPr>
              <a:t> les </a:t>
            </a:r>
            <a:r>
              <a:rPr lang="en-GB" baseline="0" dirty="0" err="1" smtClean="0">
                <a:solidFill>
                  <a:schemeClr val="accent2">
                    <a:lumMod val="75000"/>
                  </a:schemeClr>
                </a:solidFill>
              </a:rPr>
              <a:t>deux</a:t>
            </a:r>
            <a:r>
              <a:rPr lang="en-GB" baseline="0" dirty="0" smtClean="0">
                <a:solidFill>
                  <a:schemeClr val="accent2">
                    <a:lumMod val="75000"/>
                  </a:schemeClr>
                </a:solidFill>
              </a:rPr>
              <a:t> </a:t>
            </a:r>
            <a:r>
              <a:rPr lang="en-GB" baseline="0" dirty="0" err="1" smtClean="0">
                <a:solidFill>
                  <a:schemeClr val="accent2">
                    <a:lumMod val="75000"/>
                  </a:schemeClr>
                </a:solidFill>
              </a:rPr>
              <a:t>cas</a:t>
            </a:r>
            <a:r>
              <a:rPr lang="en-GB" baseline="0" dirty="0" smtClean="0">
                <a:solidFill>
                  <a:schemeClr val="accent2">
                    <a:lumMod val="75000"/>
                  </a:schemeClr>
                </a:solidFill>
              </a:rPr>
              <a:t>, le </a:t>
            </a:r>
            <a:r>
              <a:rPr lang="en-GB" b="1" baseline="0" dirty="0" smtClean="0">
                <a:solidFill>
                  <a:schemeClr val="accent2">
                    <a:lumMod val="75000"/>
                  </a:schemeClr>
                </a:solidFill>
              </a:rPr>
              <a:t>temps</a:t>
            </a:r>
            <a:r>
              <a:rPr lang="en-GB" baseline="0" dirty="0" smtClean="0">
                <a:solidFill>
                  <a:schemeClr val="accent2">
                    <a:lumMod val="75000"/>
                  </a:schemeClr>
                </a:solidFill>
              </a:rPr>
              <a:t> du </a:t>
            </a:r>
            <a:r>
              <a:rPr lang="en-GB" baseline="0" dirty="0" err="1" smtClean="0">
                <a:solidFill>
                  <a:schemeClr val="accent2">
                    <a:lumMod val="75000"/>
                  </a:schemeClr>
                </a:solidFill>
              </a:rPr>
              <a:t>processus</a:t>
            </a:r>
            <a:r>
              <a:rPr lang="en-GB" baseline="0" dirty="0" smtClean="0">
                <a:solidFill>
                  <a:schemeClr val="accent2">
                    <a:lumMod val="75000"/>
                  </a:schemeClr>
                </a:solidFill>
              </a:rPr>
              <a:t> </a:t>
            </a:r>
            <a:r>
              <a:rPr lang="en-GB" baseline="0" dirty="0" err="1" smtClean="0">
                <a:solidFill>
                  <a:schemeClr val="accent2">
                    <a:lumMod val="75000"/>
                  </a:schemeClr>
                </a:solidFill>
              </a:rPr>
              <a:t>n’est</a:t>
            </a:r>
            <a:r>
              <a:rPr lang="en-GB" baseline="0" dirty="0" smtClean="0">
                <a:solidFill>
                  <a:schemeClr val="accent2">
                    <a:lumMod val="75000"/>
                  </a:schemeClr>
                </a:solidFill>
              </a:rPr>
              <a:t> pas le </a:t>
            </a:r>
            <a:r>
              <a:rPr lang="en-GB" baseline="0" dirty="0" err="1" smtClean="0">
                <a:solidFill>
                  <a:schemeClr val="accent2">
                    <a:lumMod val="75000"/>
                  </a:schemeClr>
                </a:solidFill>
              </a:rPr>
              <a:t>même</a:t>
            </a:r>
            <a:r>
              <a:rPr lang="en-GB" baseline="0" dirty="0" smtClean="0">
                <a:solidFill>
                  <a:schemeClr val="accent2">
                    <a:lumMod val="75000"/>
                  </a:schemeClr>
                </a:solidFill>
              </a:rPr>
              <a:t>. On </a:t>
            </a:r>
            <a:r>
              <a:rPr lang="en-GB" baseline="0" dirty="0" err="1" smtClean="0">
                <a:solidFill>
                  <a:schemeClr val="accent2">
                    <a:lumMod val="75000"/>
                  </a:schemeClr>
                </a:solidFill>
              </a:rPr>
              <a:t>peut</a:t>
            </a:r>
            <a:r>
              <a:rPr lang="en-GB" baseline="0" dirty="0" smtClean="0">
                <a:solidFill>
                  <a:schemeClr val="accent2">
                    <a:lumMod val="75000"/>
                  </a:schemeClr>
                </a:solidFill>
              </a:rPr>
              <a:t> </a:t>
            </a:r>
            <a:r>
              <a:rPr lang="en-GB" baseline="0" dirty="0" err="1" smtClean="0">
                <a:solidFill>
                  <a:schemeClr val="accent2">
                    <a:lumMod val="75000"/>
                  </a:schemeClr>
                </a:solidFill>
              </a:rPr>
              <a:t>supposer</a:t>
            </a:r>
            <a:r>
              <a:rPr lang="en-GB" baseline="0" dirty="0" smtClean="0">
                <a:solidFill>
                  <a:schemeClr val="accent2">
                    <a:lumMod val="75000"/>
                  </a:schemeClr>
                </a:solidFill>
              </a:rPr>
              <a:t> </a:t>
            </a:r>
            <a:r>
              <a:rPr lang="en-GB" baseline="0" dirty="0" err="1" smtClean="0">
                <a:solidFill>
                  <a:schemeClr val="accent2">
                    <a:lumMod val="75000"/>
                  </a:schemeClr>
                </a:solidFill>
              </a:rPr>
              <a:t>que</a:t>
            </a:r>
            <a:r>
              <a:rPr lang="en-GB" baseline="0" dirty="0" smtClean="0">
                <a:solidFill>
                  <a:schemeClr val="accent2">
                    <a:lumMod val="75000"/>
                  </a:schemeClr>
                </a:solidFill>
              </a:rPr>
              <a:t> la transmission </a:t>
            </a:r>
            <a:r>
              <a:rPr lang="en-GB" baseline="0" dirty="0" err="1" smtClean="0">
                <a:solidFill>
                  <a:schemeClr val="accent2">
                    <a:lumMod val="75000"/>
                  </a:schemeClr>
                </a:solidFill>
              </a:rPr>
              <a:t>à</a:t>
            </a:r>
            <a:r>
              <a:rPr lang="en-GB" baseline="0" dirty="0" smtClean="0">
                <a:solidFill>
                  <a:schemeClr val="accent2">
                    <a:lumMod val="75000"/>
                  </a:schemeClr>
                </a:solidFill>
              </a:rPr>
              <a:t> </a:t>
            </a:r>
            <a:r>
              <a:rPr lang="en-GB" baseline="0" dirty="0" err="1" smtClean="0">
                <a:solidFill>
                  <a:schemeClr val="accent2">
                    <a:lumMod val="75000"/>
                  </a:schemeClr>
                </a:solidFill>
              </a:rPr>
              <a:t>l’équipe</a:t>
            </a:r>
            <a:r>
              <a:rPr lang="en-GB" baseline="0" dirty="0" smtClean="0">
                <a:solidFill>
                  <a:schemeClr val="accent2">
                    <a:lumMod val="75000"/>
                  </a:schemeClr>
                </a:solidFill>
              </a:rPr>
              <a:t>, </a:t>
            </a:r>
            <a:r>
              <a:rPr lang="en-GB" baseline="0" dirty="0" err="1" smtClean="0">
                <a:solidFill>
                  <a:schemeClr val="accent2">
                    <a:lumMod val="75000"/>
                  </a:schemeClr>
                </a:solidFill>
              </a:rPr>
              <a:t>ou</a:t>
            </a:r>
            <a:r>
              <a:rPr lang="en-GB" baseline="0" dirty="0" smtClean="0">
                <a:solidFill>
                  <a:schemeClr val="accent2">
                    <a:lumMod val="75000"/>
                  </a:schemeClr>
                </a:solidFill>
              </a:rPr>
              <a:t> aux nouveaux </a:t>
            </a:r>
            <a:r>
              <a:rPr lang="en-GB" baseline="0" dirty="0" err="1" smtClean="0">
                <a:solidFill>
                  <a:schemeClr val="accent2">
                    <a:lumMod val="75000"/>
                  </a:schemeClr>
                </a:solidFill>
              </a:rPr>
              <a:t>salariés</a:t>
            </a:r>
            <a:r>
              <a:rPr lang="en-GB" baseline="0" dirty="0" smtClean="0">
                <a:solidFill>
                  <a:schemeClr val="accent2">
                    <a:lumMod val="75000"/>
                  </a:schemeClr>
                </a:solidFill>
              </a:rPr>
              <a:t>, se fait tout au long du travail.</a:t>
            </a:r>
          </a:p>
          <a:p>
            <a:r>
              <a:rPr lang="en-GB" baseline="0" dirty="0" smtClean="0">
                <a:solidFill>
                  <a:schemeClr val="accent2">
                    <a:lumMod val="75000"/>
                  </a:schemeClr>
                </a:solidFill>
              </a:rPr>
              <a:t>La transmission de savoir-</a:t>
            </a:r>
            <a:r>
              <a:rPr lang="en-GB" baseline="0" dirty="0" err="1" smtClean="0">
                <a:solidFill>
                  <a:schemeClr val="accent2">
                    <a:lumMod val="75000"/>
                  </a:schemeClr>
                </a:solidFill>
              </a:rPr>
              <a:t>être</a:t>
            </a:r>
            <a:r>
              <a:rPr lang="en-GB" baseline="0" dirty="0" smtClean="0">
                <a:solidFill>
                  <a:schemeClr val="accent2">
                    <a:lumMod val="75000"/>
                  </a:schemeClr>
                </a:solidFill>
              </a:rPr>
              <a:t> et savoir-faire </a:t>
            </a:r>
            <a:r>
              <a:rPr lang="en-GB" baseline="0" dirty="0" err="1" smtClean="0">
                <a:solidFill>
                  <a:schemeClr val="accent2">
                    <a:lumMod val="75000"/>
                  </a:schemeClr>
                </a:solidFill>
              </a:rPr>
              <a:t>peut</a:t>
            </a:r>
            <a:r>
              <a:rPr lang="en-GB" baseline="0" dirty="0" smtClean="0">
                <a:solidFill>
                  <a:schemeClr val="accent2">
                    <a:lumMod val="75000"/>
                  </a:schemeClr>
                </a:solidFill>
              </a:rPr>
              <a:t> </a:t>
            </a:r>
            <a:r>
              <a:rPr lang="en-GB" baseline="0" dirty="0" err="1" smtClean="0">
                <a:solidFill>
                  <a:schemeClr val="accent2">
                    <a:lumMod val="75000"/>
                  </a:schemeClr>
                </a:solidFill>
              </a:rPr>
              <a:t>d’ailleurs</a:t>
            </a:r>
            <a:r>
              <a:rPr lang="en-GB" baseline="0" dirty="0" smtClean="0">
                <a:solidFill>
                  <a:schemeClr val="accent2">
                    <a:lumMod val="75000"/>
                  </a:schemeClr>
                </a:solidFill>
              </a:rPr>
              <a:t> </a:t>
            </a:r>
            <a:r>
              <a:rPr lang="en-GB" baseline="0" dirty="0" err="1" smtClean="0">
                <a:solidFill>
                  <a:schemeClr val="accent2">
                    <a:lumMod val="75000"/>
                  </a:schemeClr>
                </a:solidFill>
              </a:rPr>
              <a:t>impacter</a:t>
            </a:r>
            <a:r>
              <a:rPr lang="en-GB" baseline="0" dirty="0" smtClean="0">
                <a:solidFill>
                  <a:schemeClr val="accent2">
                    <a:lumMod val="75000"/>
                  </a:schemeClr>
                </a:solidFill>
              </a:rPr>
              <a:t> </a:t>
            </a:r>
            <a:r>
              <a:rPr lang="en-GB" baseline="0" dirty="0" err="1" smtClean="0">
                <a:solidFill>
                  <a:schemeClr val="accent2">
                    <a:lumMod val="75000"/>
                  </a:schemeClr>
                </a:solidFill>
              </a:rPr>
              <a:t>d’autres</a:t>
            </a:r>
            <a:r>
              <a:rPr lang="en-GB" baseline="0" dirty="0" smtClean="0">
                <a:solidFill>
                  <a:schemeClr val="accent2">
                    <a:lumMod val="75000"/>
                  </a:schemeClr>
                </a:solidFill>
              </a:rPr>
              <a:t> </a:t>
            </a:r>
            <a:r>
              <a:rPr lang="en-GB" baseline="0" dirty="0" err="1" smtClean="0">
                <a:solidFill>
                  <a:schemeClr val="accent2">
                    <a:lumMod val="75000"/>
                  </a:schemeClr>
                </a:solidFill>
              </a:rPr>
              <a:t>lieux</a:t>
            </a:r>
            <a:r>
              <a:rPr lang="en-GB" baseline="0" dirty="0" smtClean="0">
                <a:solidFill>
                  <a:schemeClr val="accent2">
                    <a:lumMod val="75000"/>
                  </a:schemeClr>
                </a:solidFill>
              </a:rPr>
              <a:t> </a:t>
            </a:r>
            <a:r>
              <a:rPr lang="en-GB" baseline="0" dirty="0" err="1" smtClean="0">
                <a:solidFill>
                  <a:schemeClr val="accent2">
                    <a:lumMod val="75000"/>
                  </a:schemeClr>
                </a:solidFill>
              </a:rPr>
              <a:t>ou</a:t>
            </a:r>
            <a:r>
              <a:rPr lang="en-GB" baseline="0" dirty="0" smtClean="0">
                <a:solidFill>
                  <a:schemeClr val="accent2">
                    <a:lumMod val="75000"/>
                  </a:schemeClr>
                </a:solidFill>
              </a:rPr>
              <a:t> </a:t>
            </a:r>
            <a:r>
              <a:rPr lang="en-GB" baseline="0" dirty="0" err="1" smtClean="0">
                <a:solidFill>
                  <a:schemeClr val="accent2">
                    <a:lumMod val="75000"/>
                  </a:schemeClr>
                </a:solidFill>
              </a:rPr>
              <a:t>projets</a:t>
            </a:r>
            <a:r>
              <a:rPr lang="en-GB" baseline="0" dirty="0" smtClean="0">
                <a:solidFill>
                  <a:schemeClr val="accent2">
                    <a:lumMod val="75000"/>
                  </a:schemeClr>
                </a:solidFill>
              </a:rPr>
              <a:t> </a:t>
            </a:r>
            <a:r>
              <a:rPr lang="en-GB" baseline="0" dirty="0" err="1" smtClean="0">
                <a:solidFill>
                  <a:schemeClr val="accent2">
                    <a:lumMod val="75000"/>
                  </a:schemeClr>
                </a:solidFill>
              </a:rPr>
              <a:t>si</a:t>
            </a:r>
            <a:r>
              <a:rPr lang="en-GB" baseline="0" dirty="0" smtClean="0">
                <a:solidFill>
                  <a:schemeClr val="accent2">
                    <a:lumMod val="75000"/>
                  </a:schemeClr>
                </a:solidFill>
              </a:rPr>
              <a:t> les </a:t>
            </a:r>
            <a:r>
              <a:rPr lang="en-GB" baseline="0" dirty="0" err="1" smtClean="0">
                <a:solidFill>
                  <a:schemeClr val="accent2">
                    <a:lumMod val="75000"/>
                  </a:schemeClr>
                </a:solidFill>
              </a:rPr>
              <a:t>salariés</a:t>
            </a:r>
            <a:r>
              <a:rPr lang="en-GB" baseline="0" dirty="0" smtClean="0">
                <a:solidFill>
                  <a:schemeClr val="accent2">
                    <a:lumMod val="75000"/>
                  </a:schemeClr>
                </a:solidFill>
              </a:rPr>
              <a:t> </a:t>
            </a:r>
            <a:r>
              <a:rPr lang="en-GB" baseline="0" dirty="0" err="1" smtClean="0">
                <a:solidFill>
                  <a:schemeClr val="accent2">
                    <a:lumMod val="75000"/>
                  </a:schemeClr>
                </a:solidFill>
              </a:rPr>
              <a:t>voyagent</a:t>
            </a:r>
            <a:r>
              <a:rPr lang="en-GB" baseline="0" dirty="0" smtClean="0">
                <a:solidFill>
                  <a:schemeClr val="accent2">
                    <a:lumMod val="75000"/>
                  </a:schemeClr>
                </a:solidFill>
              </a:rPr>
              <a:t> de </a:t>
            </a:r>
            <a:r>
              <a:rPr lang="en-GB" baseline="0" dirty="0" err="1" smtClean="0">
                <a:solidFill>
                  <a:schemeClr val="accent2">
                    <a:lumMod val="75000"/>
                  </a:schemeClr>
                </a:solidFill>
              </a:rPr>
              <a:t>lieux</a:t>
            </a:r>
            <a:r>
              <a:rPr lang="en-GB" baseline="0" dirty="0" smtClean="0">
                <a:solidFill>
                  <a:schemeClr val="accent2">
                    <a:lumMod val="75000"/>
                  </a:schemeClr>
                </a:solidFill>
              </a:rPr>
              <a:t> en </a:t>
            </a:r>
            <a:r>
              <a:rPr lang="en-GB" baseline="0" dirty="0" err="1" smtClean="0">
                <a:solidFill>
                  <a:schemeClr val="accent2">
                    <a:lumMod val="75000"/>
                  </a:schemeClr>
                </a:solidFill>
              </a:rPr>
              <a:t>lieux</a:t>
            </a:r>
            <a:r>
              <a:rPr lang="en-GB" baseline="0" dirty="0" smtClean="0">
                <a:solidFill>
                  <a:schemeClr val="accent2">
                    <a:lumMod val="75000"/>
                  </a:schemeClr>
                </a:solidFill>
              </a:rPr>
              <a:t>.</a:t>
            </a:r>
            <a:endParaRPr lang="fr-FR"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2</a:t>
            </a:fld>
            <a:endParaRPr lang="fr-FR"/>
          </a:p>
        </p:txBody>
      </p:sp>
    </p:spTree>
    <p:extLst>
      <p:ext uri="{BB962C8B-B14F-4D97-AF65-F5344CB8AC3E}">
        <p14:creationId xmlns:p14="http://schemas.microsoft.com/office/powerpoint/2010/main" val="929544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Reconnaissance de l’héritage, de l’histoire. Marquer la fin de la période précédente par un objet ? (nom de la salle, reprise de l’historique du lieu, album photo ?</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Qu’est-ce qu’on quitte ? (zone de confort ? Ancien boulot ?) </a:t>
            </a:r>
          </a:p>
          <a:p>
            <a:r>
              <a:rPr lang="fr-FR" dirty="0" smtClean="0"/>
              <a:t>Accepter de sortir d’une zone de confort pour assumer plus de responsabilités ?</a:t>
            </a:r>
          </a:p>
          <a:p>
            <a:r>
              <a:rPr lang="fr-FR" dirty="0" smtClean="0"/>
              <a:t>S’il y a des peurs, ont-elles la possibilité de s’exprimer ?</a:t>
            </a:r>
          </a:p>
          <a:p>
            <a:endParaRPr lang="fr-FR" dirty="0" smtClean="0"/>
          </a:p>
          <a:p>
            <a:r>
              <a:rPr lang="fr-FR" dirty="0" smtClean="0"/>
              <a:t>La</a:t>
            </a:r>
            <a:r>
              <a:rPr lang="fr-FR" baseline="0" dirty="0" smtClean="0"/>
              <a:t> zone de gestation, l’entre deux, a besoin de cadres. C’est dans un cadre sécurisé et sécurisant que des transformations peuvent se faire. Cadre temporel, spatial, avec des règles de vie pendant ce temps, qui rendent propice l’émergence intérieure. Donc peu de sollicitations extérieures.</a:t>
            </a:r>
          </a:p>
          <a:p>
            <a:endParaRPr lang="fr-FR" baseline="0" dirty="0" smtClean="0"/>
          </a:p>
          <a:p>
            <a:r>
              <a:rPr lang="fr-FR" baseline="0" dirty="0" smtClean="0"/>
              <a:t>L’émergence suppose une écoute pleine des ambiances, des signes qui se présentent. Ne pas avoir d’idées arrêtées, être au maximum ouvert et réceptif à ce qui se passe.</a:t>
            </a:r>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11</a:t>
            </a:fld>
            <a:endParaRPr lang="fr-FR"/>
          </a:p>
        </p:txBody>
      </p:sp>
    </p:spTree>
    <p:extLst>
      <p:ext uri="{BB962C8B-B14F-4D97-AF65-F5344CB8AC3E}">
        <p14:creationId xmlns:p14="http://schemas.microsoft.com/office/powerpoint/2010/main" val="2963527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noProof="0" dirty="0" smtClean="0">
                <a:solidFill>
                  <a:schemeClr val="tx1"/>
                </a:solidFill>
                <a:effectLst/>
                <a:latin typeface="+mn-lt"/>
                <a:ea typeface="+mn-ea"/>
                <a:cs typeface="+mn-cs"/>
              </a:rPr>
              <a:t>1. COMMUNICATIONS : Opération par laquelle un signal, un message est acheminé d'un émetteur vers un récepteur, d'un lieu à un autre. Transmission de données, d'images. </a:t>
            </a:r>
          </a:p>
          <a:p>
            <a:r>
              <a:rPr lang="fr-FR" sz="1200" kern="1200" noProof="0" dirty="0" smtClean="0">
                <a:solidFill>
                  <a:schemeClr val="tx1"/>
                </a:solidFill>
                <a:effectLst/>
                <a:latin typeface="+mn-lt"/>
                <a:ea typeface="+mn-ea"/>
                <a:cs typeface="+mn-cs"/>
              </a:rPr>
              <a:t>Service des transmissions, agent de transmission.</a:t>
            </a:r>
          </a:p>
          <a:p>
            <a:r>
              <a:rPr lang="fr-FR" sz="1200" b="1" kern="1200" noProof="0" dirty="0" smtClean="0">
                <a:solidFill>
                  <a:schemeClr val="tx1"/>
                </a:solidFill>
                <a:effectLst/>
                <a:latin typeface="+mn-lt"/>
                <a:ea typeface="+mn-ea"/>
                <a:cs typeface="+mn-cs"/>
              </a:rPr>
              <a:t>Le signal peut-il être brouillé</a:t>
            </a:r>
            <a:r>
              <a:rPr lang="fr-FR" sz="1200" b="1" kern="1200" baseline="0" noProof="0" dirty="0" smtClean="0">
                <a:solidFill>
                  <a:schemeClr val="tx1"/>
                </a:solidFill>
                <a:effectLst/>
                <a:latin typeface="+mn-lt"/>
                <a:ea typeface="+mn-ea"/>
                <a:cs typeface="+mn-cs"/>
              </a:rPr>
              <a:t> ? Par quoi ? La réception pas très claire ? Le projet risque de ne pas être compris.</a:t>
            </a:r>
            <a:endParaRPr lang="fr-FR" sz="1200" b="1" kern="1200" noProof="0" dirty="0" smtClean="0">
              <a:solidFill>
                <a:schemeClr val="tx1"/>
              </a:solidFill>
              <a:effectLst/>
              <a:latin typeface="+mn-lt"/>
              <a:ea typeface="+mn-ea"/>
              <a:cs typeface="+mn-cs"/>
            </a:endParaRPr>
          </a:p>
          <a:p>
            <a:r>
              <a:rPr lang="fr-FR" sz="1200" kern="1200" noProof="0" dirty="0" smtClean="0">
                <a:solidFill>
                  <a:schemeClr val="tx1"/>
                </a:solidFill>
                <a:effectLst/>
                <a:latin typeface="+mn-lt"/>
                <a:ea typeface="+mn-ea"/>
                <a:cs typeface="+mn-cs"/>
              </a:rPr>
              <a:t> </a:t>
            </a:r>
          </a:p>
          <a:p>
            <a:r>
              <a:rPr lang="fr-FR" sz="1200" kern="1200" noProof="0" dirty="0" smtClean="0">
                <a:solidFill>
                  <a:schemeClr val="tx1"/>
                </a:solidFill>
                <a:effectLst/>
                <a:latin typeface="+mn-lt"/>
                <a:ea typeface="+mn-ea"/>
                <a:cs typeface="+mn-cs"/>
              </a:rPr>
              <a:t>2. MÉCAN. [Dans un appareil, une machine] Opération par laquelle un mouvement est</a:t>
            </a:r>
            <a:r>
              <a:rPr lang="fr-FR" sz="1200" kern="1200" baseline="0" noProof="0" dirty="0" smtClean="0">
                <a:solidFill>
                  <a:schemeClr val="tx1"/>
                </a:solidFill>
                <a:effectLst/>
                <a:latin typeface="+mn-lt"/>
                <a:ea typeface="+mn-ea"/>
                <a:cs typeface="+mn-cs"/>
              </a:rPr>
              <a:t> </a:t>
            </a:r>
            <a:r>
              <a:rPr lang="fr-FR" sz="1200" kern="1200" noProof="0" dirty="0" smtClean="0">
                <a:solidFill>
                  <a:schemeClr val="tx1"/>
                </a:solidFill>
                <a:effectLst/>
                <a:latin typeface="+mn-lt"/>
                <a:ea typeface="+mn-ea"/>
                <a:cs typeface="+mn-cs"/>
              </a:rPr>
              <a:t>transmis d'un élément à un autre. Arbre, chaîne, courroie de transmission.</a:t>
            </a:r>
          </a:p>
          <a:p>
            <a:r>
              <a:rPr lang="fr-FR" sz="1200" b="1" kern="1200" baseline="0" noProof="0" dirty="0" smtClean="0">
                <a:solidFill>
                  <a:schemeClr val="tx1"/>
                </a:solidFill>
                <a:effectLst/>
                <a:latin typeface="+mn-lt"/>
                <a:ea typeface="+mn-ea"/>
                <a:cs typeface="+mn-cs"/>
              </a:rPr>
              <a:t>Y-a-t-il des pannes ? </a:t>
            </a:r>
            <a:r>
              <a:rPr lang="fr-FR" sz="1200" b="1" kern="1200" noProof="0" dirty="0" smtClean="0">
                <a:solidFill>
                  <a:schemeClr val="tx1"/>
                </a:solidFill>
                <a:effectLst/>
                <a:latin typeface="+mn-lt"/>
                <a:ea typeface="+mn-ea"/>
                <a:cs typeface="+mn-cs"/>
              </a:rPr>
              <a:t>Que se passe-t-il</a:t>
            </a:r>
            <a:r>
              <a:rPr lang="fr-FR" sz="1200" b="1" kern="1200" baseline="0" noProof="0" dirty="0" smtClean="0">
                <a:solidFill>
                  <a:schemeClr val="tx1"/>
                </a:solidFill>
                <a:effectLst/>
                <a:latin typeface="+mn-lt"/>
                <a:ea typeface="+mn-ea"/>
                <a:cs typeface="+mn-cs"/>
              </a:rPr>
              <a:t> quand le moteur s’arrête ? Cela indiquerait une délégation ou passation de pouvoir insuffisante.</a:t>
            </a:r>
          </a:p>
          <a:p>
            <a:r>
              <a:rPr lang="fr-FR" sz="1200" b="1" kern="1200" baseline="0" noProof="0" dirty="0" smtClean="0">
                <a:solidFill>
                  <a:schemeClr val="tx1"/>
                </a:solidFill>
                <a:effectLst/>
                <a:latin typeface="+mn-lt"/>
                <a:ea typeface="+mn-ea"/>
                <a:cs typeface="+mn-cs"/>
              </a:rPr>
              <a:t>Un mouvement d’inertie existe-t-il ? Des frottements, résistances ?</a:t>
            </a:r>
            <a:endParaRPr lang="fr-FR" sz="1200" b="1" kern="1200" noProof="0" dirty="0" smtClean="0">
              <a:solidFill>
                <a:schemeClr val="tx1"/>
              </a:solidFill>
              <a:effectLst/>
              <a:latin typeface="+mn-lt"/>
              <a:ea typeface="+mn-ea"/>
              <a:cs typeface="+mn-cs"/>
            </a:endParaRPr>
          </a:p>
          <a:p>
            <a:endParaRPr lang="fr-FR" sz="1200" kern="1200" noProof="0" dirty="0" smtClean="0">
              <a:solidFill>
                <a:schemeClr val="tx1"/>
              </a:solidFill>
              <a:effectLst/>
              <a:latin typeface="+mn-lt"/>
              <a:ea typeface="+mn-ea"/>
              <a:cs typeface="+mn-cs"/>
            </a:endParaRPr>
          </a:p>
          <a:p>
            <a:r>
              <a:rPr lang="fr-FR" sz="1200" kern="1200" noProof="0" dirty="0" smtClean="0">
                <a:solidFill>
                  <a:schemeClr val="tx1"/>
                </a:solidFill>
                <a:effectLst/>
                <a:latin typeface="+mn-lt"/>
                <a:ea typeface="+mn-ea"/>
                <a:cs typeface="+mn-cs"/>
              </a:rPr>
              <a:t>3. PHYSIQUE : Propagation d'un phénomène physique. Transmission du son. De la lumière.</a:t>
            </a:r>
          </a:p>
          <a:p>
            <a:r>
              <a:rPr lang="fr-FR" sz="1200" b="1" kern="1200" noProof="0" dirty="0" smtClean="0">
                <a:solidFill>
                  <a:srgbClr val="0000FF"/>
                </a:solidFill>
                <a:effectLst/>
                <a:latin typeface="+mn-lt"/>
                <a:ea typeface="+mn-ea"/>
                <a:cs typeface="+mn-cs"/>
              </a:rPr>
              <a:t>La</a:t>
            </a:r>
            <a:r>
              <a:rPr lang="fr-FR" sz="1200" b="1" kern="1200" baseline="0" noProof="0" dirty="0" smtClean="0">
                <a:solidFill>
                  <a:srgbClr val="0000FF"/>
                </a:solidFill>
                <a:effectLst/>
                <a:latin typeface="+mn-lt"/>
                <a:ea typeface="+mn-ea"/>
                <a:cs typeface="+mn-cs"/>
              </a:rPr>
              <a:t> transmission est-elle d</a:t>
            </a:r>
            <a:r>
              <a:rPr lang="fr-FR" sz="1200" b="1" kern="1200" noProof="0" dirty="0" smtClean="0">
                <a:solidFill>
                  <a:srgbClr val="0000FF"/>
                </a:solidFill>
                <a:effectLst/>
                <a:latin typeface="+mn-lt"/>
                <a:ea typeface="+mn-ea"/>
                <a:cs typeface="+mn-cs"/>
              </a:rPr>
              <a:t>ifférente selon le milieu traversé ? Milieu qui absorbe, milieu qui </a:t>
            </a:r>
            <a:r>
              <a:rPr lang="fr-FR" sz="1200" b="1" kern="1200" noProof="0" dirty="0" err="1" smtClean="0">
                <a:solidFill>
                  <a:srgbClr val="0000FF"/>
                </a:solidFill>
                <a:effectLst/>
                <a:latin typeface="+mn-lt"/>
                <a:ea typeface="+mn-ea"/>
                <a:cs typeface="+mn-cs"/>
              </a:rPr>
              <a:t>réverbe</a:t>
            </a:r>
            <a:r>
              <a:rPr lang="fr-FR" sz="1200" b="1" kern="1200" baseline="0" noProof="0" dirty="0" smtClean="0">
                <a:solidFill>
                  <a:srgbClr val="0000FF"/>
                </a:solidFill>
                <a:effectLst/>
                <a:latin typeface="+mn-lt"/>
                <a:ea typeface="+mn-ea"/>
                <a:cs typeface="+mn-cs"/>
              </a:rPr>
              <a:t> ? (partenaires institutionnels, artistes, techniciens, communicants, administratifs)</a:t>
            </a:r>
            <a:endParaRPr lang="fr-FR" sz="1200" b="1" kern="1200" noProof="0" dirty="0" smtClean="0">
              <a:solidFill>
                <a:srgbClr val="0000FF"/>
              </a:solidFill>
              <a:effectLst/>
              <a:latin typeface="+mn-lt"/>
              <a:ea typeface="+mn-ea"/>
              <a:cs typeface="+mn-cs"/>
            </a:endParaRPr>
          </a:p>
          <a:p>
            <a:r>
              <a:rPr lang="fr-FR" sz="1200" kern="1200" noProof="0" dirty="0" smtClean="0">
                <a:solidFill>
                  <a:schemeClr val="tx1"/>
                </a:solidFill>
                <a:effectLst/>
                <a:latin typeface="+mn-lt"/>
                <a:ea typeface="+mn-ea"/>
                <a:cs typeface="+mn-cs"/>
              </a:rPr>
              <a:t> </a:t>
            </a:r>
          </a:p>
          <a:p>
            <a:r>
              <a:rPr lang="fr-FR" sz="1200" kern="1200" noProof="0" dirty="0" smtClean="0">
                <a:solidFill>
                  <a:schemeClr val="tx1"/>
                </a:solidFill>
                <a:effectLst/>
                <a:latin typeface="+mn-lt"/>
                <a:ea typeface="+mn-ea"/>
                <a:cs typeface="+mn-cs"/>
              </a:rPr>
              <a:t>4. PHYSIOL., NEUROL. Opération par laquelle un signal est transmis par le système</a:t>
            </a:r>
            <a:r>
              <a:rPr lang="fr-FR" sz="1200" kern="1200" baseline="0" noProof="0" dirty="0" smtClean="0">
                <a:solidFill>
                  <a:schemeClr val="tx1"/>
                </a:solidFill>
                <a:effectLst/>
                <a:latin typeface="+mn-lt"/>
                <a:ea typeface="+mn-ea"/>
                <a:cs typeface="+mn-cs"/>
              </a:rPr>
              <a:t> </a:t>
            </a:r>
            <a:r>
              <a:rPr lang="fr-FR" sz="1200" kern="1200" noProof="0" dirty="0" smtClean="0">
                <a:solidFill>
                  <a:schemeClr val="tx1"/>
                </a:solidFill>
                <a:effectLst/>
                <a:latin typeface="+mn-lt"/>
                <a:ea typeface="+mn-ea"/>
                <a:cs typeface="+mn-cs"/>
              </a:rPr>
              <a:t>nerveux. Transmission chimique de l'influx nerveux. Passage d'un influx nerveux à travers la synapse.</a:t>
            </a:r>
          </a:p>
          <a:p>
            <a:r>
              <a:rPr lang="fr-FR" sz="1200" b="1" kern="1200" noProof="0" dirty="0" smtClean="0">
                <a:solidFill>
                  <a:schemeClr val="tx1"/>
                </a:solidFill>
                <a:effectLst/>
                <a:latin typeface="+mn-lt"/>
                <a:ea typeface="+mn-ea"/>
                <a:cs typeface="+mn-cs"/>
              </a:rPr>
              <a:t>Une transmission qui ne fait que relayer une information venue de l’extérieur pour la faire parvenir aux bons (?) récepteurs ? Faire comprendre l’environnement, les contraintes, le paysage</a:t>
            </a:r>
            <a:r>
              <a:rPr lang="fr-FR" sz="1200" b="1" kern="1200" baseline="0" noProof="0" dirty="0" smtClean="0">
                <a:solidFill>
                  <a:schemeClr val="tx1"/>
                </a:solidFill>
                <a:effectLst/>
                <a:latin typeface="+mn-lt"/>
                <a:ea typeface="+mn-ea"/>
                <a:cs typeface="+mn-cs"/>
              </a:rPr>
              <a:t> ?</a:t>
            </a:r>
          </a:p>
          <a:p>
            <a:r>
              <a:rPr lang="fr-FR" sz="1200" b="1" kern="1200" baseline="0" noProof="0" dirty="0" smtClean="0">
                <a:solidFill>
                  <a:schemeClr val="tx1"/>
                </a:solidFill>
                <a:effectLst/>
                <a:latin typeface="+mn-lt"/>
                <a:ea typeface="+mn-ea"/>
                <a:cs typeface="+mn-cs"/>
              </a:rPr>
              <a:t>N’être qu’un passeur d’une culture plus collective, partagée par exemple au sein du réseau de la </a:t>
            </a:r>
            <a:r>
              <a:rPr lang="fr-FR" sz="1200" b="1" kern="1200" baseline="0" noProof="0" dirty="0" err="1" smtClean="0">
                <a:solidFill>
                  <a:schemeClr val="tx1"/>
                </a:solidFill>
                <a:effectLst/>
                <a:latin typeface="+mn-lt"/>
                <a:ea typeface="+mn-ea"/>
                <a:cs typeface="+mn-cs"/>
              </a:rPr>
              <a:t>Fédélima</a:t>
            </a:r>
            <a:endParaRPr lang="fr-FR" sz="1200" b="1" kern="1200" noProof="0" dirty="0" smtClean="0">
              <a:solidFill>
                <a:schemeClr val="tx1"/>
              </a:solidFill>
              <a:effectLst/>
              <a:latin typeface="+mn-lt"/>
              <a:ea typeface="+mn-ea"/>
              <a:cs typeface="+mn-cs"/>
            </a:endParaRPr>
          </a:p>
          <a:p>
            <a:r>
              <a:rPr lang="fr-FR" sz="1200" kern="1200" noProof="0" dirty="0" smtClean="0">
                <a:solidFill>
                  <a:schemeClr val="tx1"/>
                </a:solidFill>
                <a:effectLst/>
                <a:latin typeface="+mn-lt"/>
                <a:ea typeface="+mn-ea"/>
                <a:cs typeface="+mn-cs"/>
              </a:rPr>
              <a:t> </a:t>
            </a:r>
          </a:p>
          <a:p>
            <a:r>
              <a:rPr lang="fr-FR" sz="1200" kern="1200" noProof="0" dirty="0" smtClean="0">
                <a:solidFill>
                  <a:schemeClr val="tx1"/>
                </a:solidFill>
                <a:effectLst/>
                <a:latin typeface="+mn-lt"/>
                <a:ea typeface="+mn-ea"/>
                <a:cs typeface="+mn-cs"/>
              </a:rPr>
              <a:t>5. PSYCHOL., PARAPSYCHOL. Transmission de pensée. Phénomène télépathique selon</a:t>
            </a:r>
            <a:r>
              <a:rPr lang="fr-FR" sz="1200" kern="1200" baseline="0" noProof="0" dirty="0" smtClean="0">
                <a:solidFill>
                  <a:schemeClr val="tx1"/>
                </a:solidFill>
                <a:effectLst/>
                <a:latin typeface="+mn-lt"/>
                <a:ea typeface="+mn-ea"/>
                <a:cs typeface="+mn-cs"/>
              </a:rPr>
              <a:t> </a:t>
            </a:r>
            <a:r>
              <a:rPr lang="fr-FR" sz="1200" kern="1200" noProof="0" dirty="0" smtClean="0">
                <a:solidFill>
                  <a:schemeClr val="tx1"/>
                </a:solidFill>
                <a:effectLst/>
                <a:latin typeface="+mn-lt"/>
                <a:ea typeface="+mn-ea"/>
                <a:cs typeface="+mn-cs"/>
              </a:rPr>
              <a:t>lequel une personne peut percevoir la pensée d'une autre personne proche ou éloignée</a:t>
            </a:r>
            <a:r>
              <a:rPr lang="fr-FR" sz="1200" kern="1200" baseline="0" noProof="0" dirty="0" smtClean="0">
                <a:solidFill>
                  <a:schemeClr val="tx1"/>
                </a:solidFill>
                <a:effectLst/>
                <a:latin typeface="+mn-lt"/>
                <a:ea typeface="+mn-ea"/>
                <a:cs typeface="+mn-cs"/>
              </a:rPr>
              <a:t> </a:t>
            </a:r>
            <a:r>
              <a:rPr lang="fr-FR" sz="1200" kern="1200" noProof="0" dirty="0" smtClean="0">
                <a:solidFill>
                  <a:schemeClr val="tx1"/>
                </a:solidFill>
                <a:effectLst/>
                <a:latin typeface="+mn-lt"/>
                <a:ea typeface="+mn-ea"/>
                <a:cs typeface="+mn-cs"/>
              </a:rPr>
              <a:t>sans aucune communication sensible.</a:t>
            </a:r>
          </a:p>
          <a:p>
            <a:r>
              <a:rPr lang="fr-FR" sz="1200" b="1" kern="1200" noProof="0" dirty="0" smtClean="0">
                <a:solidFill>
                  <a:schemeClr val="tx1"/>
                </a:solidFill>
                <a:effectLst/>
                <a:latin typeface="+mn-lt"/>
                <a:ea typeface="+mn-ea"/>
                <a:cs typeface="+mn-cs"/>
              </a:rPr>
              <a:t>Ça vous arrive souvent ? Si oui c’est que le principal de la transmission est déjà fait. Il faut de la confiance réciproque</a:t>
            </a:r>
            <a:r>
              <a:rPr lang="fr-FR" sz="1200" b="1" kern="1200" baseline="0" noProof="0" dirty="0" smtClean="0">
                <a:solidFill>
                  <a:schemeClr val="tx1"/>
                </a:solidFill>
                <a:effectLst/>
                <a:latin typeface="+mn-lt"/>
                <a:ea typeface="+mn-ea"/>
                <a:cs typeface="+mn-cs"/>
              </a:rPr>
              <a:t> et du calme pour que cette transmission se fasse.</a:t>
            </a:r>
            <a:endParaRPr lang="fr-FR" sz="1200" b="1" kern="1200" noProof="0" dirty="0" smtClean="0">
              <a:solidFill>
                <a:schemeClr val="tx1"/>
              </a:solidFill>
              <a:effectLst/>
              <a:latin typeface="+mn-lt"/>
              <a:ea typeface="+mn-ea"/>
              <a:cs typeface="+mn-cs"/>
            </a:endParaRPr>
          </a:p>
          <a:p>
            <a:endParaRPr lang="fr-FR" noProof="0"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3</a:t>
            </a:fld>
            <a:endParaRPr lang="fr-FR"/>
          </a:p>
        </p:txBody>
      </p:sp>
    </p:spTree>
    <p:extLst>
      <p:ext uri="{BB962C8B-B14F-4D97-AF65-F5344CB8AC3E}">
        <p14:creationId xmlns:p14="http://schemas.microsoft.com/office/powerpoint/2010/main" val="204666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Transmission d'un bien, d'un droit, d'un privilège, par voie de succession.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Transmission héréditaire - Fait de transmettre un gène, une maladie à sa descendance (névroses familiales)</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Fait de transmettre une infection, une maladie par contagion.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Transmission de la connaissance.</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Transmission du langage, du nom, des traditions.</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Transmission sociale (« ensemble des procédés par lesquels des éléments de civilisation se répandent dans les sociétés humaines » (Willems 1970)) – Bourdieu et l’héritage, l’habitus</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Transmission du, des pouvoirs.</a:t>
            </a:r>
          </a:p>
          <a:p>
            <a:endParaRPr lang="fr-FR" sz="1200" b="1"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4</a:t>
            </a:fld>
            <a:endParaRPr lang="fr-FR"/>
          </a:p>
        </p:txBody>
      </p:sp>
    </p:spTree>
    <p:extLst>
      <p:ext uri="{BB962C8B-B14F-4D97-AF65-F5344CB8AC3E}">
        <p14:creationId xmlns:p14="http://schemas.microsoft.com/office/powerpoint/2010/main" val="358642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x</a:t>
            </a:r>
            <a:r>
              <a:rPr lang="en-GB" sz="1200" kern="1200" dirty="0" smtClean="0">
                <a:solidFill>
                  <a:schemeClr val="tx1"/>
                </a:solidFill>
                <a:effectLst/>
                <a:latin typeface="+mn-lt"/>
                <a:ea typeface="+mn-ea"/>
                <a:cs typeface="+mn-cs"/>
              </a:rPr>
              <a:t>-&gt;</a:t>
            </a:r>
            <a:r>
              <a:rPr lang="en-GB" sz="1200" kern="1200" baseline="0" dirty="0" smtClean="0">
                <a:solidFill>
                  <a:schemeClr val="tx1"/>
                </a:solidFill>
                <a:effectLst/>
                <a:latin typeface="+mn-lt"/>
                <a:ea typeface="+mn-ea"/>
                <a:cs typeface="+mn-cs"/>
              </a:rPr>
              <a:t> On </a:t>
            </a:r>
            <a:r>
              <a:rPr lang="en-GB" sz="1200" kern="1200" baseline="0" dirty="0" err="1" smtClean="0">
                <a:solidFill>
                  <a:schemeClr val="tx1"/>
                </a:solidFill>
                <a:effectLst/>
                <a:latin typeface="+mn-lt"/>
                <a:ea typeface="+mn-ea"/>
                <a:cs typeface="+mn-cs"/>
              </a:rPr>
              <a:t>voit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bien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que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certains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processus</a:t>
            </a:r>
            <a:r>
              <a:rPr lang="en-GB" sz="1200" kern="1200" baseline="0" dirty="0" smtClean="0">
                <a:solidFill>
                  <a:schemeClr val="tx1"/>
                </a:solidFill>
                <a:effectLst/>
                <a:latin typeface="+mn-lt"/>
                <a:ea typeface="+mn-ea"/>
                <a:cs typeface="+mn-cs"/>
              </a:rPr>
              <a:t> de transmission </a:t>
            </a:r>
            <a:r>
              <a:rPr lang="en-GB" sz="1200" kern="1200" baseline="0" dirty="0" err="1" smtClean="0">
                <a:solidFill>
                  <a:schemeClr val="tx1"/>
                </a:solidFill>
                <a:effectLst/>
                <a:latin typeface="+mn-lt"/>
                <a:ea typeface="+mn-ea"/>
                <a:cs typeface="+mn-cs"/>
              </a:rPr>
              <a:t>sont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volontaires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d’autres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involontaires</a:t>
            </a:r>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Et </a:t>
            </a:r>
            <a:r>
              <a:rPr lang="en-GB" sz="1200" kern="1200" baseline="0" dirty="0" err="1" smtClean="0">
                <a:solidFill>
                  <a:schemeClr val="tx1"/>
                </a:solidFill>
                <a:effectLst/>
                <a:latin typeface="+mn-lt"/>
                <a:ea typeface="+mn-ea"/>
                <a:cs typeface="+mn-cs"/>
              </a:rPr>
              <a:t>que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certains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peuvent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être</a:t>
            </a:r>
            <a:r>
              <a:rPr lang="en-GB" sz="1200" kern="1200" baseline="0" dirty="0" smtClean="0">
                <a:solidFill>
                  <a:schemeClr val="tx1"/>
                </a:solidFill>
                <a:effectLst/>
                <a:latin typeface="+mn-lt"/>
                <a:ea typeface="+mn-ea"/>
                <a:cs typeface="+mn-cs"/>
              </a:rPr>
              <a:t> plus </a:t>
            </a:r>
            <a:r>
              <a:rPr lang="en-GB" sz="1200" kern="1200" baseline="0" dirty="0" err="1" smtClean="0">
                <a:solidFill>
                  <a:schemeClr val="tx1"/>
                </a:solidFill>
                <a:effectLst/>
                <a:latin typeface="+mn-lt"/>
                <a:ea typeface="+mn-ea"/>
                <a:cs typeface="+mn-cs"/>
              </a:rPr>
              <a:t>ou</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moins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complets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ou</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partiels</a:t>
            </a:r>
            <a:r>
              <a:rPr lang="en-GB" sz="1200" kern="1200" baseline="0" dirty="0" smtClean="0">
                <a:solidFill>
                  <a:schemeClr val="tx1"/>
                </a:solidFill>
                <a:effectLst/>
                <a:latin typeface="+mn-lt"/>
                <a:ea typeface="+mn-ea"/>
                <a:cs typeface="+mn-cs"/>
              </a:rPr>
              <a:t>, forts </a:t>
            </a:r>
            <a:r>
              <a:rPr lang="en-GB" sz="1200" kern="1200" baseline="0" dirty="0" err="1" smtClean="0">
                <a:solidFill>
                  <a:schemeClr val="tx1"/>
                </a:solidFill>
                <a:effectLst/>
                <a:latin typeface="+mn-lt"/>
                <a:ea typeface="+mn-ea"/>
                <a:cs typeface="+mn-cs"/>
              </a:rPr>
              <a:t>ou</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atténués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une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partie</a:t>
            </a:r>
            <a:r>
              <a:rPr lang="en-GB" sz="1200" kern="1200" baseline="0" dirty="0" smtClean="0">
                <a:solidFill>
                  <a:schemeClr val="tx1"/>
                </a:solidFill>
                <a:effectLst/>
                <a:latin typeface="+mn-lt"/>
                <a:ea typeface="+mn-ea"/>
                <a:cs typeface="+mn-cs"/>
              </a:rPr>
              <a:t> du </a:t>
            </a:r>
            <a:r>
              <a:rPr lang="en-GB" sz="1200" kern="1200" baseline="0" dirty="0" err="1" smtClean="0">
                <a:solidFill>
                  <a:schemeClr val="tx1"/>
                </a:solidFill>
                <a:effectLst/>
                <a:latin typeface="+mn-lt"/>
                <a:ea typeface="+mn-ea"/>
                <a:cs typeface="+mn-cs"/>
              </a:rPr>
              <a:t>pouvoir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seulement</a:t>
            </a:r>
            <a:r>
              <a:rPr lang="en-GB" sz="1200" kern="1200" baseline="0" dirty="0" smtClean="0">
                <a:solidFill>
                  <a:schemeClr val="tx1"/>
                </a:solidFill>
                <a:effectLst/>
                <a:latin typeface="+mn-lt"/>
                <a:ea typeface="+mn-ea"/>
                <a:cs typeface="+mn-cs"/>
              </a:rPr>
              <a:t> ? </a:t>
            </a:r>
            <a:r>
              <a:rPr lang="fr-FR" sz="1200" kern="1200" baseline="0" dirty="0" smtClean="0">
                <a:solidFill>
                  <a:schemeClr val="tx1"/>
                </a:solidFill>
                <a:effectLst/>
                <a:latin typeface="+mn-lt"/>
                <a:ea typeface="+mn-ea"/>
                <a:cs typeface="+mn-cs"/>
              </a:rPr>
              <a:t>U</a:t>
            </a:r>
            <a:r>
              <a:rPr lang="en-GB" sz="1200" kern="1200" baseline="0" dirty="0" smtClean="0">
                <a:solidFill>
                  <a:schemeClr val="tx1"/>
                </a:solidFill>
                <a:effectLst/>
                <a:latin typeface="+mn-lt"/>
                <a:ea typeface="+mn-ea"/>
                <a:cs typeface="+mn-cs"/>
              </a:rPr>
              <a:t>ne </a:t>
            </a:r>
            <a:r>
              <a:rPr lang="en-GB" sz="1200" kern="1200" baseline="0" dirty="0" err="1" smtClean="0">
                <a:solidFill>
                  <a:schemeClr val="tx1"/>
                </a:solidFill>
                <a:effectLst/>
                <a:latin typeface="+mn-lt"/>
                <a:ea typeface="+mn-ea"/>
                <a:cs typeface="+mn-cs"/>
              </a:rPr>
              <a:t>partie</a:t>
            </a:r>
            <a:r>
              <a:rPr lang="en-GB" sz="1200" kern="1200" baseline="0" dirty="0" smtClean="0">
                <a:solidFill>
                  <a:schemeClr val="tx1"/>
                </a:solidFill>
                <a:effectLst/>
                <a:latin typeface="+mn-lt"/>
                <a:ea typeface="+mn-ea"/>
                <a:cs typeface="+mn-cs"/>
              </a:rPr>
              <a:t> des </a:t>
            </a:r>
            <a:r>
              <a:rPr lang="en-GB" sz="1200" kern="1200" baseline="0" dirty="0" err="1" smtClean="0">
                <a:solidFill>
                  <a:schemeClr val="tx1"/>
                </a:solidFill>
                <a:effectLst/>
                <a:latin typeface="+mn-lt"/>
                <a:ea typeface="+mn-ea"/>
                <a:cs typeface="+mn-cs"/>
              </a:rPr>
              <a:t>connaissances</a:t>
            </a:r>
            <a:r>
              <a:rPr lang="en-GB" sz="1200" kern="1200" baseline="0" dirty="0" smtClean="0">
                <a:solidFill>
                  <a:schemeClr val="tx1"/>
                </a:solidFill>
                <a:effectLst/>
                <a:latin typeface="+mn-lt"/>
                <a:ea typeface="+mn-ea"/>
                <a:cs typeface="+mn-cs"/>
              </a:rPr>
              <a:t> ?) </a:t>
            </a:r>
            <a:r>
              <a:rPr lang="en-GB" sz="1200" kern="1200" baseline="0" dirty="0" err="1" smtClean="0">
                <a:solidFill>
                  <a:schemeClr val="tx1"/>
                </a:solidFill>
                <a:effectLst/>
                <a:latin typeface="+mn-lt"/>
                <a:ea typeface="+mn-ea"/>
                <a:cs typeface="+mn-cs"/>
              </a:rPr>
              <a:t>soit</a:t>
            </a:r>
            <a:r>
              <a:rPr lang="en-GB" sz="1200" kern="1200" baseline="0" dirty="0" smtClean="0">
                <a:solidFill>
                  <a:schemeClr val="tx1"/>
                </a:solidFill>
                <a:effectLst/>
                <a:latin typeface="+mn-lt"/>
                <a:ea typeface="+mn-ea"/>
                <a:cs typeface="+mn-cs"/>
              </a:rPr>
              <a:t> par intention, </a:t>
            </a:r>
            <a:r>
              <a:rPr lang="en-GB" sz="1200" kern="1200" baseline="0" dirty="0" err="1" smtClean="0">
                <a:solidFill>
                  <a:schemeClr val="tx1"/>
                </a:solidFill>
                <a:effectLst/>
                <a:latin typeface="+mn-lt"/>
                <a:ea typeface="+mn-ea"/>
                <a:cs typeface="+mn-cs"/>
              </a:rPr>
              <a:t>soit</a:t>
            </a:r>
            <a:r>
              <a:rPr lang="en-GB" sz="1200" kern="1200" baseline="0" dirty="0" smtClean="0">
                <a:solidFill>
                  <a:schemeClr val="tx1"/>
                </a:solidFill>
                <a:effectLst/>
                <a:latin typeface="+mn-lt"/>
                <a:ea typeface="+mn-ea"/>
                <a:cs typeface="+mn-cs"/>
              </a:rPr>
              <a:t> par </a:t>
            </a:r>
            <a:r>
              <a:rPr lang="en-GB" sz="1200" kern="1200" baseline="0" dirty="0" err="1" smtClean="0">
                <a:solidFill>
                  <a:schemeClr val="tx1"/>
                </a:solidFill>
                <a:effectLst/>
                <a:latin typeface="+mn-lt"/>
                <a:ea typeface="+mn-ea"/>
                <a:cs typeface="+mn-cs"/>
              </a:rPr>
              <a:t>négligence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soit</a:t>
            </a:r>
            <a:r>
              <a:rPr lang="en-GB" sz="1200" kern="1200" baseline="0" dirty="0" smtClean="0">
                <a:solidFill>
                  <a:schemeClr val="tx1"/>
                </a:solidFill>
                <a:effectLst/>
                <a:latin typeface="+mn-lt"/>
                <a:ea typeface="+mn-ea"/>
                <a:cs typeface="+mn-cs"/>
              </a:rPr>
              <a:t> par </a:t>
            </a:r>
            <a:r>
              <a:rPr lang="en-GB" sz="1200" kern="1200" baseline="0" dirty="0" err="1" smtClean="0">
                <a:solidFill>
                  <a:schemeClr val="tx1"/>
                </a:solidFill>
                <a:effectLst/>
                <a:latin typeface="+mn-lt"/>
                <a:ea typeface="+mn-ea"/>
                <a:cs typeface="+mn-cs"/>
              </a:rPr>
              <a:t>impossibilité</a:t>
            </a:r>
            <a:endParaRPr lang="en-GB" sz="1200" kern="1200" dirty="0" smtClean="0">
              <a:solidFill>
                <a:schemeClr val="tx1"/>
              </a:solidFill>
              <a:effectLst/>
              <a:latin typeface="+mn-lt"/>
              <a:ea typeface="+mn-ea"/>
              <a:cs typeface="+mn-cs"/>
            </a:endParaRP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5</a:t>
            </a:fld>
            <a:endParaRPr lang="fr-FR"/>
          </a:p>
        </p:txBody>
      </p:sp>
    </p:spTree>
    <p:extLst>
      <p:ext uri="{BB962C8B-B14F-4D97-AF65-F5344CB8AC3E}">
        <p14:creationId xmlns:p14="http://schemas.microsoft.com/office/powerpoint/2010/main" val="3206013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TOUT ORGANISER</a:t>
            </a:r>
            <a:r>
              <a:rPr lang="fr-FR" baseline="0" dirty="0" smtClean="0"/>
              <a:t> : Je m’arrange pour tout organiser afin que tout tourne bien rond le jour de mon départ (choix du successeur, des futurs rôles et places de chacun, organisation du travail)</a:t>
            </a:r>
            <a:endParaRPr lang="fr-FR" dirty="0" smtClean="0"/>
          </a:p>
          <a:p>
            <a:endParaRPr lang="fr-FR" dirty="0" smtClean="0"/>
          </a:p>
          <a:p>
            <a:r>
              <a:rPr lang="fr-FR" dirty="0" smtClean="0"/>
              <a:t>ORCHESTRER L’AUTO ORGANISATION : Je provoque un processus de concertation ou de coopération</a:t>
            </a:r>
            <a:r>
              <a:rPr lang="fr-FR" baseline="0" dirty="0" smtClean="0"/>
              <a:t> </a:t>
            </a:r>
            <a:r>
              <a:rPr lang="fr-FR" dirty="0" smtClean="0"/>
              <a:t>pour que mes successeurs déterminent l’organisation qui leur convient</a:t>
            </a:r>
          </a:p>
          <a:p>
            <a:endParaRPr lang="fr-FR" dirty="0" smtClean="0"/>
          </a:p>
          <a:p>
            <a:r>
              <a:rPr lang="fr-FR" dirty="0" smtClean="0"/>
              <a:t>LAISSER</a:t>
            </a:r>
            <a:r>
              <a:rPr lang="fr-FR" baseline="0" dirty="0" smtClean="0"/>
              <a:t> FAIRE TOUT EN ÉTANT PRÉSENT : Je laisse faire les choses tout en étant présent si on me le demande</a:t>
            </a:r>
          </a:p>
          <a:p>
            <a:endParaRPr lang="fr-FR" dirty="0" smtClean="0"/>
          </a:p>
          <a:p>
            <a:r>
              <a:rPr lang="fr-FR" dirty="0" smtClean="0"/>
              <a:t>ÊTRE</a:t>
            </a:r>
            <a:r>
              <a:rPr lang="fr-FR" baseline="0" dirty="0" smtClean="0"/>
              <a:t> OMNIPRESENT SANS DONNER DE DIRECTIVES : Je dis que je ne me mêle de rien mais je suis présent partout pour redresser les choses</a:t>
            </a:r>
            <a:endParaRPr lang="fr-FR"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6</a:t>
            </a:fld>
            <a:endParaRPr lang="fr-FR"/>
          </a:p>
        </p:txBody>
      </p:sp>
    </p:spTree>
    <p:extLst>
      <p:ext uri="{BB962C8B-B14F-4D97-AF65-F5344CB8AC3E}">
        <p14:creationId xmlns:p14="http://schemas.microsoft.com/office/powerpoint/2010/main" val="1333077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Reproduction ? </a:t>
            </a:r>
            <a:r>
              <a:rPr lang="fr-FR" dirty="0" smtClean="0">
                <a:solidFill>
                  <a:srgbClr val="558140"/>
                </a:solidFill>
              </a:rPr>
              <a:t>Peur de mal faire ? (Besoin de sécurité)</a:t>
            </a:r>
            <a:endParaRPr lang="en-GB" dirty="0" smtClean="0">
              <a:solidFill>
                <a:srgbClr val="558140"/>
              </a:solidFill>
            </a:endParaRPr>
          </a:p>
          <a:p>
            <a:r>
              <a:rPr lang="fr-FR" dirty="0" smtClean="0"/>
              <a:t>Imitation ? </a:t>
            </a:r>
            <a:r>
              <a:rPr lang="fr-FR" dirty="0" smtClean="0">
                <a:solidFill>
                  <a:srgbClr val="558140"/>
                </a:solidFill>
              </a:rPr>
              <a:t>Désir de ressembler? (Besoin d’amour,</a:t>
            </a:r>
            <a:r>
              <a:rPr lang="fr-FR" baseline="0" dirty="0" smtClean="0">
                <a:solidFill>
                  <a:srgbClr val="558140"/>
                </a:solidFill>
              </a:rPr>
              <a:t> de </a:t>
            </a:r>
            <a:r>
              <a:rPr lang="fr-FR" dirty="0" smtClean="0">
                <a:solidFill>
                  <a:srgbClr val="558140"/>
                </a:solidFill>
              </a:rPr>
              <a:t>reconnaissance)</a:t>
            </a:r>
            <a:endParaRPr lang="en-GB" dirty="0" smtClean="0">
              <a:solidFill>
                <a:srgbClr val="55814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Traduction ? </a:t>
            </a:r>
            <a:r>
              <a:rPr lang="fr-FR" dirty="0" smtClean="0">
                <a:solidFill>
                  <a:srgbClr val="558140"/>
                </a:solidFill>
              </a:rPr>
              <a:t>Préserver son indépendance ?</a:t>
            </a:r>
            <a:r>
              <a:rPr lang="en-GB" baseline="0" dirty="0" smtClean="0">
                <a:solidFill>
                  <a:srgbClr val="558140"/>
                </a:solidFill>
              </a:rPr>
              <a:t> </a:t>
            </a:r>
            <a:r>
              <a:rPr lang="fr-FR" dirty="0" smtClean="0">
                <a:solidFill>
                  <a:srgbClr val="558140"/>
                </a:solidFill>
              </a:rPr>
              <a:t>(Besoin</a:t>
            </a:r>
            <a:r>
              <a:rPr lang="fr-FR" baseline="0" dirty="0" smtClean="0">
                <a:solidFill>
                  <a:srgbClr val="558140"/>
                </a:solidFill>
              </a:rPr>
              <a:t> d’</a:t>
            </a:r>
            <a:r>
              <a:rPr lang="fr-FR" dirty="0" smtClean="0">
                <a:solidFill>
                  <a:srgbClr val="558140"/>
                </a:solidFill>
              </a:rPr>
              <a:t>autonomie)</a:t>
            </a:r>
            <a:endParaRPr lang="en-GB" dirty="0" smtClean="0">
              <a:solidFill>
                <a:srgbClr val="55814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Innovation ? </a:t>
            </a:r>
            <a:r>
              <a:rPr lang="fr-FR" dirty="0" smtClean="0">
                <a:solidFill>
                  <a:srgbClr val="558140"/>
                </a:solidFill>
              </a:rPr>
              <a:t>Être moteur de changement ?</a:t>
            </a:r>
            <a:r>
              <a:rPr lang="en-GB" baseline="0" dirty="0" smtClean="0">
                <a:solidFill>
                  <a:srgbClr val="558140"/>
                </a:solidFill>
              </a:rPr>
              <a:t> </a:t>
            </a:r>
            <a:r>
              <a:rPr lang="fr-FR" dirty="0" smtClean="0">
                <a:solidFill>
                  <a:srgbClr val="558140"/>
                </a:solidFill>
              </a:rPr>
              <a:t>(Besoin de créativité)</a:t>
            </a:r>
            <a:endParaRPr lang="en-GB" dirty="0" smtClean="0">
              <a:solidFill>
                <a:srgbClr val="558140"/>
              </a:solidFill>
            </a:endParaRPr>
          </a:p>
          <a:p>
            <a:endParaRPr lang="fr-FR"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7</a:t>
            </a:fld>
            <a:endParaRPr lang="fr-FR"/>
          </a:p>
        </p:txBody>
      </p:sp>
    </p:spTree>
    <p:extLst>
      <p:ext uri="{BB962C8B-B14F-4D97-AF65-F5344CB8AC3E}">
        <p14:creationId xmlns:p14="http://schemas.microsoft.com/office/powerpoint/2010/main" val="2666836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noProof="0" dirty="0" smtClean="0">
                <a:solidFill>
                  <a:schemeClr val="tx1"/>
                </a:solidFill>
                <a:effectLst/>
                <a:latin typeface="+mn-lt"/>
                <a:ea typeface="+mn-ea"/>
                <a:cs typeface="+mn-cs"/>
              </a:rPr>
              <a:t>L’ethnologue introduit ici des notions complémentaires que sont les émotions (côté sensible constitutif d’une communauté –</a:t>
            </a:r>
            <a:r>
              <a:rPr lang="fr-FR" sz="1200" kern="1200" baseline="0" noProof="0" dirty="0" smtClean="0">
                <a:solidFill>
                  <a:schemeClr val="tx1"/>
                </a:solidFill>
                <a:effectLst/>
                <a:latin typeface="+mn-lt"/>
                <a:ea typeface="+mn-ea"/>
                <a:cs typeface="+mn-cs"/>
              </a:rPr>
              <a:t> ce par quoi, tous, nous vibrons</a:t>
            </a:r>
            <a:r>
              <a:rPr lang="fr-FR" sz="1200" kern="1200" noProof="0" dirty="0" smtClean="0">
                <a:solidFill>
                  <a:schemeClr val="tx1"/>
                </a:solidFill>
                <a:effectLst/>
                <a:latin typeface="+mn-lt"/>
                <a:ea typeface="+mn-ea"/>
                <a:cs typeface="+mn-cs"/>
              </a:rPr>
              <a:t>) et les institutions (cadre institué</a:t>
            </a:r>
            <a:r>
              <a:rPr lang="fr-FR" sz="1200" kern="1200" baseline="0" noProof="0" dirty="0" smtClean="0">
                <a:solidFill>
                  <a:schemeClr val="tx1"/>
                </a:solidFill>
                <a:effectLst/>
                <a:latin typeface="+mn-lt"/>
                <a:ea typeface="+mn-ea"/>
                <a:cs typeface="+mn-cs"/>
              </a:rPr>
              <a:t> constitutif d’une réalité, dans lequel on se meut)</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kern="1200" noProof="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noProof="0" dirty="0" smtClean="0">
                <a:solidFill>
                  <a:schemeClr val="tx1"/>
                </a:solidFill>
                <a:effectLst/>
                <a:latin typeface="+mn-lt"/>
                <a:ea typeface="+mn-ea"/>
                <a:cs typeface="+mn-cs"/>
              </a:rPr>
              <a:t>Elle</a:t>
            </a:r>
            <a:r>
              <a:rPr lang="fr-FR" sz="1200" kern="1200" baseline="0" noProof="0" dirty="0" smtClean="0">
                <a:solidFill>
                  <a:schemeClr val="tx1"/>
                </a:solidFill>
                <a:effectLst/>
                <a:latin typeface="+mn-lt"/>
                <a:ea typeface="+mn-ea"/>
                <a:cs typeface="+mn-cs"/>
              </a:rPr>
              <a:t> met l’accent aussi sur l’idée de transformation.</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kern="1200" noProof="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noProof="0" dirty="0" smtClean="0">
                <a:solidFill>
                  <a:schemeClr val="tx1"/>
                </a:solidFill>
                <a:effectLst/>
                <a:latin typeface="+mn-lt"/>
                <a:ea typeface="+mn-ea"/>
                <a:cs typeface="+mn-cs"/>
              </a:rPr>
              <a:t>Dans leur dernier ouvrage (4) qui décline la transmission sous différentes approches conceptuelles, Willy </a:t>
            </a:r>
            <a:r>
              <a:rPr lang="fr-FR" sz="1200" kern="1200" noProof="0" dirty="0" err="1" smtClean="0">
                <a:solidFill>
                  <a:schemeClr val="tx1"/>
                </a:solidFill>
                <a:effectLst/>
                <a:latin typeface="+mn-lt"/>
                <a:ea typeface="+mn-ea"/>
                <a:cs typeface="+mn-cs"/>
              </a:rPr>
              <a:t>Lahaye</a:t>
            </a:r>
            <a:r>
              <a:rPr lang="fr-FR" sz="1200" kern="1200" noProof="0" dirty="0" smtClean="0">
                <a:solidFill>
                  <a:schemeClr val="tx1"/>
                </a:solidFill>
                <a:effectLst/>
                <a:latin typeface="+mn-lt"/>
                <a:ea typeface="+mn-ea"/>
                <a:cs typeface="+mn-cs"/>
              </a:rPr>
              <a:t>, Jean-Pierre </a:t>
            </a:r>
            <a:r>
              <a:rPr lang="fr-FR" sz="1200" kern="1200" noProof="0" dirty="0" err="1" smtClean="0">
                <a:solidFill>
                  <a:schemeClr val="tx1"/>
                </a:solidFill>
                <a:effectLst/>
                <a:latin typeface="+mn-lt"/>
                <a:ea typeface="+mn-ea"/>
                <a:cs typeface="+mn-cs"/>
              </a:rPr>
              <a:t>Pourtois</a:t>
            </a:r>
            <a:r>
              <a:rPr lang="fr-FR" sz="1200" kern="1200" noProof="0" dirty="0" smtClean="0">
                <a:solidFill>
                  <a:schemeClr val="tx1"/>
                </a:solidFill>
                <a:effectLst/>
                <a:latin typeface="+mn-lt"/>
                <a:ea typeface="+mn-ea"/>
                <a:cs typeface="+mn-cs"/>
              </a:rPr>
              <a:t> et Huguette </a:t>
            </a:r>
            <a:r>
              <a:rPr lang="fr-FR" sz="1200" kern="1200" noProof="0" dirty="0" err="1" smtClean="0">
                <a:solidFill>
                  <a:schemeClr val="tx1"/>
                </a:solidFill>
                <a:effectLst/>
                <a:latin typeface="+mn-lt"/>
                <a:ea typeface="+mn-ea"/>
                <a:cs typeface="+mn-cs"/>
              </a:rPr>
              <a:t>Desmet</a:t>
            </a:r>
            <a:r>
              <a:rPr lang="fr-FR" sz="1200" kern="1200" noProof="0" dirty="0" smtClean="0">
                <a:solidFill>
                  <a:schemeClr val="tx1"/>
                </a:solidFill>
                <a:effectLst/>
                <a:latin typeface="+mn-lt"/>
                <a:ea typeface="+mn-ea"/>
                <a:cs typeface="+mn-cs"/>
              </a:rPr>
              <a:t> rappellent que </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noProof="0" dirty="0" smtClean="0">
                <a:solidFill>
                  <a:schemeClr val="tx1"/>
                </a:solidFill>
                <a:effectLst/>
                <a:latin typeface="+mn-lt"/>
                <a:ea typeface="+mn-ea"/>
                <a:cs typeface="+mn-cs"/>
              </a:rPr>
              <a:t>"le sujet construit son devenir dans un champ de possibles que l’histoire oriente. Tel est l’acte libre par lequel </a:t>
            </a:r>
            <a:r>
              <a:rPr lang="fr-FR" sz="1200" b="1" kern="1200" noProof="0" dirty="0" smtClean="0">
                <a:solidFill>
                  <a:schemeClr val="tx1"/>
                </a:solidFill>
                <a:effectLst/>
                <a:latin typeface="+mn-lt"/>
                <a:ea typeface="+mn-ea"/>
                <a:cs typeface="+mn-cs"/>
              </a:rPr>
              <a:t>l’acteur « agit » sur un héritage auquel il donne sens</a:t>
            </a:r>
            <a:r>
              <a:rPr lang="fr-FR" sz="1200" kern="1200" noProof="0" dirty="0" smtClean="0">
                <a:solidFill>
                  <a:schemeClr val="tx1"/>
                </a:solidFill>
                <a:effectLst/>
                <a:latin typeface="+mn-lt"/>
                <a:ea typeface="+mn-ea"/>
                <a:cs typeface="+mn-cs"/>
              </a:rPr>
              <a:t> pour se tourner vers un avenir fait de certitudes et/ou de surprises(...) ».</a:t>
            </a:r>
          </a:p>
          <a:p>
            <a:endParaRPr lang="fr-FR" noProof="0" dirty="0" smtClean="0"/>
          </a:p>
          <a:p>
            <a:r>
              <a:rPr lang="fr-FR" b="1" noProof="0" dirty="0" smtClean="0"/>
              <a:t>Il y a toujours transformation. Réappropriation.</a:t>
            </a:r>
            <a:endParaRPr lang="fr-FR" b="1" noProof="0"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8</a:t>
            </a:fld>
            <a:endParaRPr lang="fr-FR"/>
          </a:p>
        </p:txBody>
      </p:sp>
    </p:spTree>
    <p:extLst>
      <p:ext uri="{BB962C8B-B14F-4D97-AF65-F5344CB8AC3E}">
        <p14:creationId xmlns:p14="http://schemas.microsoft.com/office/powerpoint/2010/main" val="1099524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Est-il difficile de mettre le mot « fin » sur une période révolue ?</a:t>
            </a:r>
          </a:p>
          <a:p>
            <a:endParaRPr lang="fr-FR" dirty="0" smtClean="0"/>
          </a:p>
          <a:p>
            <a:r>
              <a:rPr lang="fr-FR" dirty="0" smtClean="0"/>
              <a:t>Est-ce qu’on se donne du temps pour naviguer</a:t>
            </a:r>
            <a:r>
              <a:rPr lang="fr-FR" baseline="0" dirty="0" smtClean="0"/>
              <a:t> dans une zone incertaine, mouvante – un temps où les choses se transforment ?</a:t>
            </a:r>
          </a:p>
          <a:p>
            <a:endParaRPr lang="fr-FR" baseline="0" dirty="0" smtClean="0"/>
          </a:p>
          <a:p>
            <a:r>
              <a:rPr lang="fr-FR" baseline="0" dirty="0" smtClean="0"/>
              <a:t>Se donne-t-on la possibilité de laisser émerger quelque chose de nouveau ?</a:t>
            </a:r>
          </a:p>
          <a:p>
            <a:endParaRPr lang="fr-FR" baseline="0" dirty="0" smtClean="0"/>
          </a:p>
          <a:p>
            <a:r>
              <a:rPr lang="fr-FR" sz="1200" kern="1200" dirty="0" smtClean="0">
                <a:solidFill>
                  <a:schemeClr val="tx1"/>
                </a:solidFill>
                <a:effectLst/>
                <a:latin typeface="+mn-lt"/>
                <a:ea typeface="+mn-ea"/>
                <a:cs typeface="+mn-cs"/>
              </a:rPr>
              <a:t>ACCEPTER DE DISPARAITRE – MOURIR A L’ÉTAT ANCIEN</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NE PAS FORCÉMENT VOULOIR TOUT CONTRÔLER</a:t>
            </a:r>
            <a:endParaRPr lang="en-GB"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DEVENIR QUOI PAR LA SUITE ?</a:t>
            </a:r>
            <a:endParaRPr lang="en-GB"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9</a:t>
            </a:fld>
            <a:endParaRPr lang="fr-FR"/>
          </a:p>
        </p:txBody>
      </p:sp>
    </p:spTree>
    <p:extLst>
      <p:ext uri="{BB962C8B-B14F-4D97-AF65-F5344CB8AC3E}">
        <p14:creationId xmlns:p14="http://schemas.microsoft.com/office/powerpoint/2010/main" val="3239759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Tx/>
              <a:buNone/>
            </a:pPr>
            <a:r>
              <a:rPr lang="fr-FR" dirty="0" smtClean="0"/>
              <a:t>Référence</a:t>
            </a:r>
            <a:r>
              <a:rPr lang="fr-FR" baseline="0" dirty="0" smtClean="0"/>
              <a:t> à William Bridges sur les transitions de vie</a:t>
            </a:r>
          </a:p>
          <a:p>
            <a:pPr marL="171450" indent="-171450">
              <a:buFontTx/>
              <a:buChar char="-"/>
            </a:pPr>
            <a:r>
              <a:rPr lang="fr-FR" baseline="0" dirty="0" smtClean="0"/>
              <a:t>Difficulté à mettre le mot fin sur une période révolue</a:t>
            </a:r>
          </a:p>
          <a:p>
            <a:pPr marL="171450" indent="-171450">
              <a:buFontTx/>
              <a:buChar char="-"/>
            </a:pPr>
            <a:r>
              <a:rPr lang="fr-FR" dirty="0" smtClean="0"/>
              <a:t>Difficulté à pendre du temps « improductif » pour laisser des</a:t>
            </a:r>
            <a:r>
              <a:rPr lang="fr-FR" baseline="0" dirty="0" smtClean="0"/>
              <a:t> choses mûrir en soi.</a:t>
            </a:r>
          </a:p>
          <a:p>
            <a:pPr marL="171450" indent="-171450">
              <a:buFontTx/>
              <a:buChar char="-"/>
            </a:pPr>
            <a:r>
              <a:rPr lang="fr-FR" baseline="0" dirty="0" smtClean="0"/>
              <a:t>Difficulté à laisser émerger les orientations nouvelles sans « forcer » les choses</a:t>
            </a:r>
          </a:p>
          <a:p>
            <a:pPr marL="171450" indent="-171450">
              <a:buFontTx/>
              <a:buChar char="-"/>
            </a:pPr>
            <a:endParaRPr lang="fr-FR" dirty="0" smtClean="0"/>
          </a:p>
          <a:p>
            <a:pPr marL="0" indent="0">
              <a:buFontTx/>
              <a:buNone/>
            </a:pPr>
            <a:r>
              <a:rPr lang="fr-FR" dirty="0" smtClean="0"/>
              <a:t>1) Pour éviter que</a:t>
            </a:r>
            <a:r>
              <a:rPr lang="fr-FR" baseline="0" dirty="0" smtClean="0"/>
              <a:t> les enfants ne tuent le père, apprendre à mourir et renaître différent. Faire un deuil. Pour cela célébrer ce qui a été et se préparer à ce qui sera.</a:t>
            </a:r>
          </a:p>
          <a:p>
            <a:pPr marL="0" indent="0">
              <a:buFontTx/>
              <a:buNone/>
            </a:pPr>
            <a:r>
              <a:rPr lang="fr-FR" dirty="0" smtClean="0"/>
              <a:t>2) Un ou</a:t>
            </a:r>
            <a:r>
              <a:rPr lang="fr-FR" baseline="0" dirty="0" smtClean="0"/>
              <a:t> des temps dans un contexte différent et sans obligations de résultats (seul ? en groupe ?)</a:t>
            </a:r>
            <a:endParaRPr lang="fr-FR" dirty="0" smtClean="0"/>
          </a:p>
          <a:p>
            <a:pPr marL="0" indent="0">
              <a:buFontTx/>
              <a:buNone/>
            </a:pPr>
            <a:r>
              <a:rPr lang="fr-FR" dirty="0" smtClean="0"/>
              <a:t>3) </a:t>
            </a:r>
          </a:p>
          <a:p>
            <a:pPr marL="0" indent="0">
              <a:buFontTx/>
              <a:buNone/>
            </a:pPr>
            <a:endParaRPr lang="fr-FR" dirty="0" smtClean="0"/>
          </a:p>
          <a:p>
            <a:pPr marL="171450" indent="-171450">
              <a:buFontTx/>
              <a:buChar char="-"/>
            </a:pPr>
            <a:r>
              <a:rPr lang="fr-FR" dirty="0" smtClean="0"/>
              <a:t>L’ancien directeur deviendra-t-il président ?</a:t>
            </a:r>
          </a:p>
          <a:p>
            <a:pPr marL="171450" indent="-171450">
              <a:buFontTx/>
              <a:buChar char="-"/>
            </a:pPr>
            <a:r>
              <a:rPr lang="fr-FR" dirty="0" smtClean="0"/>
              <a:t>Serviteur</a:t>
            </a:r>
            <a:r>
              <a:rPr lang="fr-FR" baseline="0" dirty="0" smtClean="0"/>
              <a:t> de la structure ?</a:t>
            </a:r>
          </a:p>
          <a:p>
            <a:pPr marL="171450" indent="-171450">
              <a:buFontTx/>
              <a:buChar char="-"/>
            </a:pPr>
            <a:r>
              <a:rPr lang="fr-FR" baseline="0" dirty="0" smtClean="0"/>
              <a:t>Ami fidèle ?</a:t>
            </a:r>
          </a:p>
          <a:p>
            <a:pPr marL="171450" indent="-171450">
              <a:buFontTx/>
              <a:buChar char="-"/>
            </a:pPr>
            <a:r>
              <a:rPr lang="fr-FR" baseline="0" dirty="0" smtClean="0"/>
              <a:t>Sans plus d’attache ?</a:t>
            </a:r>
          </a:p>
          <a:p>
            <a:pPr marL="171450" indent="-171450">
              <a:buFontTx/>
              <a:buChar char="-"/>
            </a:pPr>
            <a:endParaRPr lang="fr-FR" baseline="0" dirty="0" smtClean="0"/>
          </a:p>
        </p:txBody>
      </p:sp>
      <p:sp>
        <p:nvSpPr>
          <p:cNvPr id="4" name="Espace réservé du numéro de diapositive 3"/>
          <p:cNvSpPr>
            <a:spLocks noGrp="1"/>
          </p:cNvSpPr>
          <p:nvPr>
            <p:ph type="sldNum" sz="quarter" idx="10"/>
          </p:nvPr>
        </p:nvSpPr>
        <p:spPr/>
        <p:txBody>
          <a:bodyPr/>
          <a:lstStyle/>
          <a:p>
            <a:fld id="{4888F32C-BEBB-1141-9A72-558503BBFC8E}" type="slidenum">
              <a:rPr lang="fr-FR" smtClean="0"/>
              <a:t>10</a:t>
            </a:fld>
            <a:endParaRPr lang="fr-FR"/>
          </a:p>
        </p:txBody>
      </p:sp>
    </p:spTree>
    <p:extLst>
      <p:ext uri="{BB962C8B-B14F-4D97-AF65-F5344CB8AC3E}">
        <p14:creationId xmlns:p14="http://schemas.microsoft.com/office/powerpoint/2010/main" val="3055788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fr-FR" smtClean="0"/>
              <a:t>Cliquez et modifiez le titre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05/07/2016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u, image et légende">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05/07/2016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fr-FR" smtClean="0"/>
              <a:t>Cliquez et modifiez le titre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05/07/2016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fr-FR" smtClean="0"/>
              <a:t>Cliquez et modifiez le titre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05/07/2016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05/07/2016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fr-FR" smtClean="0"/>
              <a:t>Cliquez et modifiez le titre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05/07/2016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05/07/2016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fr-FR" smtClean="0"/>
              <a:t>Cliquez et modifiez le titre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05/07/2016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fr-FR" smtClean="0"/>
              <a:t>Cliquez et modifiez le titre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7D290233-0DD1-4A80-BB1E-9ADC3556DBB6}" type="datetimeFigureOut">
              <a:rPr lang="en-US" smtClean="0"/>
              <a:t>05/07/2016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05/07/2016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05/07/2016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05/07/2016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05/07/2016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fr-FR" smtClean="0"/>
              <a:t>Cliquez et modifiez le titre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fr-FR" smtClean="0"/>
              <a:t>Cliquez pour modifier les styles du texte du masque</a:t>
            </a:r>
          </a:p>
        </p:txBody>
      </p:sp>
      <p:sp>
        <p:nvSpPr>
          <p:cNvPr id="5" name="Date Placeholder 4"/>
          <p:cNvSpPr>
            <a:spLocks noGrp="1"/>
          </p:cNvSpPr>
          <p:nvPr>
            <p:ph type="dt" sz="half" idx="10"/>
          </p:nvPr>
        </p:nvSpPr>
        <p:spPr/>
        <p:txBody>
          <a:bodyPr/>
          <a:lstStyle/>
          <a:p>
            <a:fld id="{7D290233-0DD1-4A80-BB1E-9ADC3556DBB6}" type="datetimeFigureOut">
              <a:rPr lang="en-US" smtClean="0"/>
              <a:t>05/07/2016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fr-FR" smtClean="0"/>
              <a:t>Cliquez et modifiez le titre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05/07/2016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4400" dirty="0"/>
              <a:t>T</a:t>
            </a:r>
            <a:r>
              <a:rPr lang="fr-FR" sz="4400" dirty="0" smtClean="0"/>
              <a:t>ransmission</a:t>
            </a:r>
            <a:endParaRPr lang="fr-FR" sz="4400" dirty="0"/>
          </a:p>
        </p:txBody>
      </p:sp>
      <p:sp>
        <p:nvSpPr>
          <p:cNvPr id="3" name="Sous-titre 2"/>
          <p:cNvSpPr>
            <a:spLocks noGrp="1"/>
          </p:cNvSpPr>
          <p:nvPr>
            <p:ph type="subTitle" idx="1"/>
          </p:nvPr>
        </p:nvSpPr>
        <p:spPr/>
        <p:txBody>
          <a:bodyPr/>
          <a:lstStyle/>
          <a:p>
            <a:r>
              <a:rPr lang="fr-FR" dirty="0" smtClean="0"/>
              <a:t>Quelques définitions, </a:t>
            </a:r>
          </a:p>
          <a:p>
            <a:r>
              <a:rPr lang="fr-FR" dirty="0" smtClean="0"/>
              <a:t>idées, questions</a:t>
            </a:r>
            <a:endParaRPr lang="fr-FR" dirty="0"/>
          </a:p>
        </p:txBody>
      </p:sp>
    </p:spTree>
    <p:extLst>
      <p:ext uri="{BB962C8B-B14F-4D97-AF65-F5344CB8AC3E}">
        <p14:creationId xmlns:p14="http://schemas.microsoft.com/office/powerpoint/2010/main" val="753175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sz="4400" dirty="0" smtClean="0"/>
              <a:t>Pour ceux qui s’en vont…</a:t>
            </a:r>
            <a:endParaRPr lang="fr-FR" sz="4400" dirty="0"/>
          </a:p>
        </p:txBody>
      </p:sp>
      <p:sp>
        <p:nvSpPr>
          <p:cNvPr id="3" name="Espace réservé du contenu 2"/>
          <p:cNvSpPr>
            <a:spLocks noGrp="1"/>
          </p:cNvSpPr>
          <p:nvPr>
            <p:ph idx="1"/>
          </p:nvPr>
        </p:nvSpPr>
        <p:spPr>
          <a:xfrm>
            <a:off x="900112" y="2294925"/>
            <a:ext cx="7345363" cy="3739997"/>
          </a:xfrm>
        </p:spPr>
        <p:txBody>
          <a:bodyPr>
            <a:normAutofit fontScale="92500"/>
          </a:bodyPr>
          <a:lstStyle/>
          <a:p>
            <a:r>
              <a:rPr lang="fr-FR" dirty="0" smtClean="0"/>
              <a:t>Accepter de « mourir à » l’ancien état, de disparaître, de ne plus être ce qu’on a été. D’abandonner un pouvoir. De voir ses successeurs s’émanciper</a:t>
            </a:r>
          </a:p>
          <a:p>
            <a:r>
              <a:rPr lang="fr-FR" dirty="0" smtClean="0"/>
              <a:t>Ne pas chercher à tout contrôler pendant la phase de changement, de gestation. Laisser du temps libre.</a:t>
            </a:r>
          </a:p>
          <a:p>
            <a:r>
              <a:rPr lang="fr-FR" dirty="0" smtClean="0"/>
              <a:t>Savoir ou sentir vers quoi on se dirige et être attiré par cette perspective. Préciser la nature du lien que l’on </a:t>
            </a:r>
            <a:r>
              <a:rPr lang="fr-FR" dirty="0"/>
              <a:t>g</a:t>
            </a:r>
            <a:r>
              <a:rPr lang="fr-FR" dirty="0" smtClean="0"/>
              <a:t>ardera avec ce que l’on quitte</a:t>
            </a:r>
            <a:r>
              <a:rPr lang="fr-FR" dirty="0"/>
              <a:t>. </a:t>
            </a:r>
            <a:r>
              <a:rPr lang="fr-FR" dirty="0" smtClean="0"/>
              <a:t>Se </a:t>
            </a:r>
            <a:r>
              <a:rPr lang="fr-FR" dirty="0"/>
              <a:t>réjouir de </a:t>
            </a:r>
            <a:r>
              <a:rPr lang="fr-FR" dirty="0" smtClean="0"/>
              <a:t>voir ses successeurs imaginer </a:t>
            </a:r>
            <a:r>
              <a:rPr lang="fr-FR" dirty="0"/>
              <a:t>autre chose</a:t>
            </a:r>
            <a:r>
              <a:rPr lang="fr-FR" dirty="0" smtClean="0"/>
              <a:t>. Le laisser advenir.</a:t>
            </a:r>
            <a:endParaRPr lang="fr-FR" dirty="0"/>
          </a:p>
        </p:txBody>
      </p:sp>
    </p:spTree>
    <p:extLst>
      <p:ext uri="{BB962C8B-B14F-4D97-AF65-F5344CB8AC3E}">
        <p14:creationId xmlns:p14="http://schemas.microsoft.com/office/powerpoint/2010/main" val="704602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dirty="0" smtClean="0"/>
              <a:t>Pour ceux qui les remplacent</a:t>
            </a:r>
            <a:endParaRPr lang="fr-FR" dirty="0"/>
          </a:p>
        </p:txBody>
      </p:sp>
      <p:sp>
        <p:nvSpPr>
          <p:cNvPr id="3" name="Espace réservé du contenu 2"/>
          <p:cNvSpPr>
            <a:spLocks noGrp="1"/>
          </p:cNvSpPr>
          <p:nvPr>
            <p:ph idx="1"/>
          </p:nvPr>
        </p:nvSpPr>
        <p:spPr/>
        <p:txBody>
          <a:bodyPr>
            <a:normAutofit fontScale="92500"/>
          </a:bodyPr>
          <a:lstStyle/>
          <a:p>
            <a:r>
              <a:rPr lang="fr-FR" dirty="0" smtClean="0"/>
              <a:t>Reconnaissance de l’héritage, de l’histoire. Marquer la fin de la période précédente.</a:t>
            </a:r>
          </a:p>
          <a:p>
            <a:r>
              <a:rPr lang="fr-FR" dirty="0" smtClean="0"/>
              <a:t>Vis-à-vis de soi : qu’est-ce qu’on quitte ? (zone de confort ?) – Y-a-t-il des risques, des peurs ? Exprimés ?</a:t>
            </a:r>
          </a:p>
          <a:p>
            <a:r>
              <a:rPr lang="fr-FR" dirty="0" smtClean="0"/>
              <a:t>Se donner le temps de mûrir ce changement (des temps pour soi) ? Accepter les zones d’incertitude. Un cadre sécurisant existe-t-il ou faut-il le créer ?</a:t>
            </a:r>
          </a:p>
          <a:p>
            <a:r>
              <a:rPr lang="fr-FR" dirty="0" smtClean="0"/>
              <a:t>Être en éveil pour reconnaître les ressources et idées nouvelles qui émergent, suivre les plus « justes »</a:t>
            </a:r>
          </a:p>
          <a:p>
            <a:endParaRPr lang="fr-FR" dirty="0"/>
          </a:p>
        </p:txBody>
      </p:sp>
    </p:spTree>
    <p:extLst>
      <p:ext uri="{BB962C8B-B14F-4D97-AF65-F5344CB8AC3E}">
        <p14:creationId xmlns:p14="http://schemas.microsoft.com/office/powerpoint/2010/main" val="1921226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Histoire Zen</a:t>
            </a:r>
            <a:endParaRPr lang="fr-FR" sz="3600" dirty="0"/>
          </a:p>
        </p:txBody>
      </p:sp>
      <p:sp>
        <p:nvSpPr>
          <p:cNvPr id="3" name="Espace réservé du contenu 2"/>
          <p:cNvSpPr>
            <a:spLocks noGrp="1"/>
          </p:cNvSpPr>
          <p:nvPr>
            <p:ph idx="1"/>
          </p:nvPr>
        </p:nvSpPr>
        <p:spPr/>
        <p:txBody>
          <a:bodyPr/>
          <a:lstStyle/>
          <a:p>
            <a:pPr marL="0" indent="0">
              <a:buNone/>
            </a:pPr>
            <a:r>
              <a:rPr lang="fr-FR" dirty="0" smtClean="0"/>
              <a:t>La lanterne du maître</a:t>
            </a:r>
            <a:endParaRPr lang="fr-FR" dirty="0"/>
          </a:p>
        </p:txBody>
      </p:sp>
      <p:pic>
        <p:nvPicPr>
          <p:cNvPr id="4" name="Image 3" descr="Lanter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5384" y="3051643"/>
            <a:ext cx="2698750" cy="1974850"/>
          </a:xfrm>
          <a:prstGeom prst="rect">
            <a:avLst/>
          </a:prstGeom>
        </p:spPr>
      </p:pic>
    </p:spTree>
    <p:extLst>
      <p:ext uri="{BB962C8B-B14F-4D97-AF65-F5344CB8AC3E}">
        <p14:creationId xmlns:p14="http://schemas.microsoft.com/office/powerpoint/2010/main" val="73940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solidFill>
                  <a:schemeClr val="bg1"/>
                </a:solidFill>
              </a:rPr>
              <a:t>Question</a:t>
            </a:r>
            <a:endParaRPr lang="fr-FR" dirty="0">
              <a:solidFill>
                <a:schemeClr val="bg1"/>
              </a:solidFill>
            </a:endParaRPr>
          </a:p>
        </p:txBody>
      </p:sp>
      <p:sp>
        <p:nvSpPr>
          <p:cNvPr id="3" name="Espace réservé du contenu 2"/>
          <p:cNvSpPr>
            <a:spLocks noGrp="1"/>
          </p:cNvSpPr>
          <p:nvPr>
            <p:ph idx="1"/>
          </p:nvPr>
        </p:nvSpPr>
        <p:spPr>
          <a:xfrm>
            <a:off x="900112" y="2133600"/>
            <a:ext cx="7345363" cy="4154493"/>
          </a:xfrm>
        </p:spPr>
        <p:txBody>
          <a:bodyPr>
            <a:normAutofit fontScale="92500"/>
          </a:bodyPr>
          <a:lstStyle/>
          <a:p>
            <a:r>
              <a:rPr lang="fr-FR" sz="3500" dirty="0" smtClean="0"/>
              <a:t>Selon vous, qu’est-ce qui peut faciliter </a:t>
            </a:r>
            <a:r>
              <a:rPr lang="fr-FR" sz="3500" dirty="0" smtClean="0"/>
              <a:t>ou au contraire freiner la </a:t>
            </a:r>
            <a:r>
              <a:rPr lang="fr-FR" sz="3500" smtClean="0"/>
              <a:t>transmission ?</a:t>
            </a:r>
            <a:endParaRPr lang="fr-FR" dirty="0"/>
          </a:p>
          <a:p>
            <a:pPr marL="0" indent="0">
              <a:buNone/>
            </a:pPr>
            <a:r>
              <a:rPr lang="fr-FR" dirty="0" smtClean="0"/>
              <a:t>Par groupes de 6 ou 7</a:t>
            </a:r>
          </a:p>
          <a:p>
            <a:pPr marL="0" indent="0">
              <a:buNone/>
            </a:pPr>
            <a:r>
              <a:rPr lang="fr-FR" dirty="0" smtClean="0"/>
              <a:t>Un animateur qui veille au temps et à ce que tout le monde s’exprime</a:t>
            </a:r>
          </a:p>
          <a:p>
            <a:pPr marL="0" indent="0">
              <a:buNone/>
            </a:pPr>
            <a:r>
              <a:rPr lang="fr-FR" dirty="0" smtClean="0"/>
              <a:t>Un rapporteur</a:t>
            </a:r>
          </a:p>
          <a:p>
            <a:pPr marL="0" indent="0">
              <a:buNone/>
            </a:pPr>
            <a:r>
              <a:rPr lang="fr-FR" dirty="0"/>
              <a:t>E</a:t>
            </a:r>
            <a:r>
              <a:rPr lang="fr-FR" dirty="0" smtClean="0"/>
              <a:t>n 10 minutes</a:t>
            </a:r>
            <a:endParaRPr lang="fr-FR" dirty="0"/>
          </a:p>
        </p:txBody>
      </p:sp>
    </p:spTree>
    <p:extLst>
      <p:ext uri="{BB962C8B-B14F-4D97-AF65-F5344CB8AC3E}">
        <p14:creationId xmlns:p14="http://schemas.microsoft.com/office/powerpoint/2010/main" val="232869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6612" y="244800"/>
            <a:ext cx="8537716" cy="1376947"/>
          </a:xfrm>
          <a:prstGeom prst="rect">
            <a:avLst/>
          </a:prstGeom>
          <a:effectLst>
            <a:innerShdw blurRad="63500" dist="50800" dir="27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520218" y="183604"/>
            <a:ext cx="8093999" cy="1094424"/>
          </a:xfrm>
        </p:spPr>
        <p:txBody>
          <a:bodyPr>
            <a:normAutofit/>
          </a:bodyPr>
          <a:lstStyle/>
          <a:p>
            <a:r>
              <a:rPr lang="fr-FR" sz="4000" dirty="0" smtClean="0"/>
              <a:t>Définition</a:t>
            </a:r>
            <a:endParaRPr lang="fr-FR" sz="4000" dirty="0"/>
          </a:p>
        </p:txBody>
      </p:sp>
      <p:sp>
        <p:nvSpPr>
          <p:cNvPr id="3" name="Espace réservé du contenu 2"/>
          <p:cNvSpPr>
            <a:spLocks noGrp="1"/>
          </p:cNvSpPr>
          <p:nvPr>
            <p:ph idx="1"/>
          </p:nvPr>
        </p:nvSpPr>
        <p:spPr>
          <a:xfrm>
            <a:off x="900112" y="2282152"/>
            <a:ext cx="7345363" cy="3931920"/>
          </a:xfrm>
        </p:spPr>
        <p:txBody>
          <a:bodyPr>
            <a:normAutofit/>
          </a:bodyPr>
          <a:lstStyle/>
          <a:p>
            <a:r>
              <a:rPr lang="fr-FR" dirty="0"/>
              <a:t>Action de faire passer, d'acheminer, de faire parvenir quelque chose à quelqu'un, </a:t>
            </a:r>
            <a:r>
              <a:rPr lang="fr-FR" dirty="0" smtClean="0"/>
              <a:t>de</a:t>
            </a:r>
            <a:r>
              <a:rPr lang="en-GB" dirty="0"/>
              <a:t> </a:t>
            </a:r>
            <a:r>
              <a:rPr lang="fr-FR" dirty="0" smtClean="0"/>
              <a:t>faire </a:t>
            </a:r>
            <a:r>
              <a:rPr lang="fr-FR" dirty="0"/>
              <a:t>passer </a:t>
            </a:r>
            <a:r>
              <a:rPr lang="fr-FR" b="1" dirty="0"/>
              <a:t>quelque chose d'un lieu à un </a:t>
            </a:r>
            <a:r>
              <a:rPr lang="fr-FR" b="1" dirty="0" smtClean="0"/>
              <a:t>autre </a:t>
            </a:r>
            <a:r>
              <a:rPr lang="fr-FR" dirty="0" smtClean="0"/>
              <a:t>(transmission </a:t>
            </a:r>
            <a:r>
              <a:rPr lang="fr-FR" dirty="0"/>
              <a:t>d'une lettre, d'un message</a:t>
            </a:r>
            <a:r>
              <a:rPr lang="fr-FR" dirty="0" smtClean="0"/>
              <a:t>,</a:t>
            </a:r>
            <a:r>
              <a:rPr lang="en-GB" dirty="0"/>
              <a:t> </a:t>
            </a:r>
            <a:r>
              <a:rPr lang="fr-FR" dirty="0" smtClean="0"/>
              <a:t>d'un ordre ; </a:t>
            </a:r>
            <a:r>
              <a:rPr lang="fr-FR" dirty="0"/>
              <a:t>transmission d'un dossier au service </a:t>
            </a:r>
            <a:r>
              <a:rPr lang="fr-FR" dirty="0" smtClean="0"/>
              <a:t>compétent</a:t>
            </a:r>
            <a:r>
              <a:rPr lang="en-GB" dirty="0" smtClean="0"/>
              <a:t>)</a:t>
            </a:r>
            <a:endParaRPr lang="fr-FR" dirty="0"/>
          </a:p>
          <a:p>
            <a:r>
              <a:rPr lang="fr-FR" dirty="0" smtClean="0">
                <a:solidFill>
                  <a:schemeClr val="accent6">
                    <a:lumMod val="50000"/>
                  </a:schemeClr>
                </a:solidFill>
              </a:rPr>
              <a:t>Quelle chose ? Un projet est-il transmissible ?</a:t>
            </a:r>
          </a:p>
          <a:p>
            <a:r>
              <a:rPr lang="fr-FR" dirty="0" smtClean="0">
                <a:solidFill>
                  <a:schemeClr val="accent6">
                    <a:lumMod val="50000"/>
                  </a:schemeClr>
                </a:solidFill>
              </a:rPr>
              <a:t>Quels lieux : des directeurs à leurs successeurs ?</a:t>
            </a:r>
            <a:endParaRPr lang="en-GB" dirty="0" smtClean="0">
              <a:solidFill>
                <a:schemeClr val="accent6">
                  <a:lumMod val="50000"/>
                </a:schemeClr>
              </a:solidFill>
            </a:endParaRPr>
          </a:p>
        </p:txBody>
      </p:sp>
      <p:sp>
        <p:nvSpPr>
          <p:cNvPr id="5" name="Rectangle 4"/>
          <p:cNvSpPr/>
          <p:nvPr/>
        </p:nvSpPr>
        <p:spPr>
          <a:xfrm>
            <a:off x="1654606" y="1127978"/>
            <a:ext cx="5920154" cy="369332"/>
          </a:xfrm>
          <a:prstGeom prst="rect">
            <a:avLst/>
          </a:prstGeom>
        </p:spPr>
        <p:txBody>
          <a:bodyPr wrap="square">
            <a:spAutoFit/>
          </a:bodyPr>
          <a:lstStyle/>
          <a:p>
            <a:r>
              <a:rPr lang="fr-FR" b="1" dirty="0"/>
              <a:t>Centre National de Ressources Textuelles et Lexicales</a:t>
            </a:r>
            <a:endParaRPr lang="en-GB" dirty="0"/>
          </a:p>
        </p:txBody>
      </p:sp>
    </p:spTree>
    <p:extLst>
      <p:ext uri="{BB962C8B-B14F-4D97-AF65-F5344CB8AC3E}">
        <p14:creationId xmlns:p14="http://schemas.microsoft.com/office/powerpoint/2010/main" val="77699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a:effectLst>
            <a:innerShdw blurRad="63500" dist="50800" dir="27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sz="4400" dirty="0" smtClean="0"/>
              <a:t>Dans divers domaines</a:t>
            </a:r>
            <a:endParaRPr lang="fr-FR" sz="4400" dirty="0"/>
          </a:p>
        </p:txBody>
      </p:sp>
      <p:sp>
        <p:nvSpPr>
          <p:cNvPr id="3" name="Espace réservé du contenu 2"/>
          <p:cNvSpPr>
            <a:spLocks noGrp="1"/>
          </p:cNvSpPr>
          <p:nvPr>
            <p:ph idx="1"/>
          </p:nvPr>
        </p:nvSpPr>
        <p:spPr>
          <a:xfrm>
            <a:off x="900112" y="2240694"/>
            <a:ext cx="7345363" cy="3931920"/>
          </a:xfrm>
        </p:spPr>
        <p:txBody>
          <a:bodyPr>
            <a:normAutofit/>
          </a:bodyPr>
          <a:lstStyle/>
          <a:p>
            <a:r>
              <a:rPr lang="fr-FR" b="1" dirty="0" smtClean="0"/>
              <a:t>Communications</a:t>
            </a:r>
            <a:r>
              <a:rPr lang="fr-FR" dirty="0" smtClean="0"/>
              <a:t> : transmission de données</a:t>
            </a:r>
          </a:p>
          <a:p>
            <a:r>
              <a:rPr lang="fr-FR" b="1" dirty="0" smtClean="0"/>
              <a:t>Mécanique</a:t>
            </a:r>
            <a:r>
              <a:rPr lang="fr-FR" dirty="0" smtClean="0"/>
              <a:t> : courroie de transmission</a:t>
            </a:r>
          </a:p>
          <a:p>
            <a:r>
              <a:rPr lang="fr-FR" b="1" dirty="0" smtClean="0"/>
              <a:t>Physique</a:t>
            </a:r>
            <a:r>
              <a:rPr lang="fr-FR" dirty="0" smtClean="0"/>
              <a:t> : transmission du son, de la lumière</a:t>
            </a:r>
          </a:p>
          <a:p>
            <a:r>
              <a:rPr lang="fr-FR" b="1" dirty="0" smtClean="0"/>
              <a:t>Neurologie</a:t>
            </a:r>
            <a:r>
              <a:rPr lang="fr-FR" dirty="0" smtClean="0"/>
              <a:t> : influx nerveux </a:t>
            </a:r>
            <a:r>
              <a:rPr lang="fr-FR" dirty="0"/>
              <a:t>à</a:t>
            </a:r>
            <a:r>
              <a:rPr lang="fr-FR" dirty="0" smtClean="0"/>
              <a:t> travers la synapse</a:t>
            </a:r>
          </a:p>
          <a:p>
            <a:r>
              <a:rPr lang="fr-FR" b="1" dirty="0" smtClean="0"/>
              <a:t>Parapsychologie</a:t>
            </a:r>
            <a:r>
              <a:rPr lang="fr-FR" dirty="0" smtClean="0"/>
              <a:t> : transmission de pensée</a:t>
            </a:r>
            <a:endParaRPr lang="fr-FR" dirty="0"/>
          </a:p>
        </p:txBody>
      </p:sp>
    </p:spTree>
    <p:extLst>
      <p:ext uri="{BB962C8B-B14F-4D97-AF65-F5344CB8AC3E}">
        <p14:creationId xmlns:p14="http://schemas.microsoft.com/office/powerpoint/2010/main" val="335863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6612" y="244800"/>
            <a:ext cx="8537716" cy="1376947"/>
          </a:xfrm>
          <a:prstGeom prst="rect">
            <a:avLst/>
          </a:prstGeom>
          <a:effectLst>
            <a:innerShdw blurRad="63500" dist="50800" dir="27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sz="4400" dirty="0" smtClean="0"/>
              <a:t>Entre personnes</a:t>
            </a:r>
            <a:endParaRPr lang="fr-FR" sz="4400" dirty="0"/>
          </a:p>
        </p:txBody>
      </p:sp>
      <p:sp>
        <p:nvSpPr>
          <p:cNvPr id="3" name="Espace réservé du contenu 2"/>
          <p:cNvSpPr>
            <a:spLocks noGrp="1"/>
          </p:cNvSpPr>
          <p:nvPr>
            <p:ph idx="1"/>
          </p:nvPr>
        </p:nvSpPr>
        <p:spPr>
          <a:xfrm>
            <a:off x="900112" y="2328986"/>
            <a:ext cx="7345363" cy="3931920"/>
          </a:xfrm>
        </p:spPr>
        <p:txBody>
          <a:bodyPr>
            <a:noAutofit/>
          </a:bodyPr>
          <a:lstStyle/>
          <a:p>
            <a:r>
              <a:rPr lang="fr-FR" dirty="0" smtClean="0"/>
              <a:t>Transmission d’un bien par voie de succession</a:t>
            </a:r>
            <a:endParaRPr lang="en-GB" dirty="0"/>
          </a:p>
          <a:p>
            <a:r>
              <a:rPr lang="fr-FR" dirty="0" smtClean="0"/>
              <a:t>Transmission d’une maladie par contagion. </a:t>
            </a:r>
            <a:endParaRPr lang="en-GB" dirty="0"/>
          </a:p>
          <a:p>
            <a:r>
              <a:rPr lang="fr-FR" dirty="0" smtClean="0"/>
              <a:t>Transmission de la connaissance.</a:t>
            </a:r>
            <a:endParaRPr lang="en-GB" dirty="0"/>
          </a:p>
          <a:p>
            <a:r>
              <a:rPr lang="fr-FR" dirty="0" smtClean="0"/>
              <a:t>Transmission du langage</a:t>
            </a:r>
            <a:r>
              <a:rPr lang="fr-FR" dirty="0"/>
              <a:t>, du nom, des traditions.</a:t>
            </a:r>
            <a:endParaRPr lang="en-GB" dirty="0"/>
          </a:p>
          <a:p>
            <a:r>
              <a:rPr lang="fr-FR" dirty="0"/>
              <a:t>Transmission </a:t>
            </a:r>
            <a:r>
              <a:rPr lang="fr-FR" dirty="0" smtClean="0"/>
              <a:t>sociale</a:t>
            </a:r>
            <a:r>
              <a:rPr lang="fr-FR" dirty="0"/>
              <a:t> </a:t>
            </a:r>
            <a:endParaRPr lang="en-GB" dirty="0"/>
          </a:p>
          <a:p>
            <a:r>
              <a:rPr lang="fr-FR" b="1" dirty="0"/>
              <a:t>Transmission du, des </a:t>
            </a:r>
            <a:r>
              <a:rPr lang="fr-FR" b="1" dirty="0" smtClean="0"/>
              <a:t>pouvoirs</a:t>
            </a:r>
            <a:endParaRPr lang="en-GB" b="1" dirty="0"/>
          </a:p>
        </p:txBody>
      </p:sp>
    </p:spTree>
    <p:extLst>
      <p:ext uri="{BB962C8B-B14F-4D97-AF65-F5344CB8AC3E}">
        <p14:creationId xmlns:p14="http://schemas.microsoft.com/office/powerpoint/2010/main" val="1369719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a:effectLst>
            <a:innerShdw blurRad="63500" dist="50800" dir="27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sz="4400" dirty="0" smtClean="0"/>
              <a:t>Du côté de l’émetteur</a:t>
            </a:r>
            <a:endParaRPr lang="fr-FR" sz="4400" dirty="0"/>
          </a:p>
        </p:txBody>
      </p:sp>
      <p:sp>
        <p:nvSpPr>
          <p:cNvPr id="3" name="Espace réservé du contenu 2"/>
          <p:cNvSpPr>
            <a:spLocks noGrp="1"/>
          </p:cNvSpPr>
          <p:nvPr>
            <p:ph idx="1"/>
          </p:nvPr>
        </p:nvSpPr>
        <p:spPr/>
        <p:txBody>
          <a:bodyPr/>
          <a:lstStyle/>
          <a:p>
            <a:pPr marL="0" indent="0">
              <a:buNone/>
            </a:pPr>
            <a:r>
              <a:rPr lang="fr-FR" dirty="0" smtClean="0"/>
              <a:t>La transmission semble :</a:t>
            </a:r>
          </a:p>
          <a:p>
            <a:r>
              <a:rPr lang="fr-FR" dirty="0" smtClean="0"/>
              <a:t>Plus ou moins </a:t>
            </a:r>
            <a:r>
              <a:rPr lang="fr-FR" b="1" dirty="0" smtClean="0"/>
              <a:t>volontaire</a:t>
            </a:r>
            <a:r>
              <a:rPr lang="fr-FR" dirty="0" smtClean="0"/>
              <a:t> (succession, connaissances, pouvoir) ou inconsciente (attitudes, façons de faire, représentations)</a:t>
            </a:r>
            <a:endParaRPr lang="fr-FR" dirty="0"/>
          </a:p>
          <a:p>
            <a:r>
              <a:rPr lang="fr-FR" dirty="0" smtClean="0"/>
              <a:t>Plus ou moins </a:t>
            </a:r>
            <a:r>
              <a:rPr lang="fr-FR" b="1" dirty="0" smtClean="0"/>
              <a:t>complète</a:t>
            </a:r>
            <a:r>
              <a:rPr lang="fr-FR" dirty="0" smtClean="0"/>
              <a:t> ou partielle (connaissance, pouvoir), plus ou moins forte ou faible (traditions)</a:t>
            </a:r>
          </a:p>
        </p:txBody>
      </p:sp>
    </p:spTree>
    <p:extLst>
      <p:ext uri="{BB962C8B-B14F-4D97-AF65-F5344CB8AC3E}">
        <p14:creationId xmlns:p14="http://schemas.microsoft.com/office/powerpoint/2010/main" val="176756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a:effectLst>
            <a:innerShdw blurRad="63500" dist="50800" dir="27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sz="4400" dirty="0" smtClean="0"/>
              <a:t>Quelles figures possibles ?</a:t>
            </a:r>
            <a:endParaRPr lang="fr-FR" sz="4400" dirty="0"/>
          </a:p>
        </p:txBody>
      </p:sp>
      <p:pic>
        <p:nvPicPr>
          <p:cNvPr id="6" name="Image 5"/>
          <p:cNvPicPr>
            <a:picLocks noChangeAspect="1"/>
          </p:cNvPicPr>
          <p:nvPr/>
        </p:nvPicPr>
        <p:blipFill>
          <a:blip r:embed="rId3"/>
          <a:stretch>
            <a:fillRect/>
          </a:stretch>
        </p:blipFill>
        <p:spPr>
          <a:xfrm>
            <a:off x="1149907" y="1938171"/>
            <a:ext cx="6948264" cy="4324742"/>
          </a:xfrm>
          <a:prstGeom prst="rect">
            <a:avLst/>
          </a:prstGeom>
        </p:spPr>
      </p:pic>
    </p:spTree>
    <p:extLst>
      <p:ext uri="{BB962C8B-B14F-4D97-AF65-F5344CB8AC3E}">
        <p14:creationId xmlns:p14="http://schemas.microsoft.com/office/powerpoint/2010/main" val="2072351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a:effectLst>
            <a:innerShdw blurRad="63500" dist="50800" dir="27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t>Du côté du récepteur</a:t>
            </a:r>
            <a:endParaRPr lang="fr-FR" dirty="0"/>
          </a:p>
        </p:txBody>
      </p:sp>
      <p:sp>
        <p:nvSpPr>
          <p:cNvPr id="3" name="Espace réservé du contenu 2"/>
          <p:cNvSpPr>
            <a:spLocks noGrp="1"/>
          </p:cNvSpPr>
          <p:nvPr>
            <p:ph idx="1"/>
          </p:nvPr>
        </p:nvSpPr>
        <p:spPr>
          <a:xfrm>
            <a:off x="1361750" y="2286591"/>
            <a:ext cx="5753013" cy="3931920"/>
          </a:xfrm>
        </p:spPr>
        <p:txBody>
          <a:bodyPr/>
          <a:lstStyle/>
          <a:p>
            <a:pPr marL="0" indent="0">
              <a:buNone/>
            </a:pPr>
            <a:r>
              <a:rPr lang="fr-FR" dirty="0" smtClean="0"/>
              <a:t>Le récepteur agit. S’agit-il plutôt de :</a:t>
            </a:r>
          </a:p>
          <a:p>
            <a:r>
              <a:rPr lang="fr-FR" dirty="0" smtClean="0"/>
              <a:t>Reproduction ?</a:t>
            </a:r>
          </a:p>
          <a:p>
            <a:r>
              <a:rPr lang="fr-FR" dirty="0" smtClean="0"/>
              <a:t>Imitation ?</a:t>
            </a:r>
          </a:p>
          <a:p>
            <a:r>
              <a:rPr lang="fr-FR" dirty="0" smtClean="0"/>
              <a:t>Traduction ?</a:t>
            </a:r>
            <a:endParaRPr lang="en-GB" dirty="0" smtClean="0">
              <a:solidFill>
                <a:srgbClr val="558140"/>
              </a:solidFill>
            </a:endParaRPr>
          </a:p>
          <a:p>
            <a:r>
              <a:rPr lang="fr-FR" dirty="0" smtClean="0"/>
              <a:t>Innovation ?</a:t>
            </a:r>
            <a:endParaRPr lang="en-GB" dirty="0">
              <a:solidFill>
                <a:srgbClr val="558140"/>
              </a:solidFill>
            </a:endParaRPr>
          </a:p>
        </p:txBody>
      </p:sp>
    </p:spTree>
    <p:extLst>
      <p:ext uri="{BB962C8B-B14F-4D97-AF65-F5344CB8AC3E}">
        <p14:creationId xmlns:p14="http://schemas.microsoft.com/office/powerpoint/2010/main" val="23761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a:effectLst>
            <a:innerShdw blurRad="63500" dist="50800" dir="27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dirty="0" smtClean="0"/>
              <a:t>Continuité ou changement ?</a:t>
            </a:r>
            <a:endParaRPr lang="fr-FR" dirty="0"/>
          </a:p>
        </p:txBody>
      </p:sp>
      <p:sp>
        <p:nvSpPr>
          <p:cNvPr id="3" name="Espace réservé du contenu 2"/>
          <p:cNvSpPr>
            <a:spLocks noGrp="1"/>
          </p:cNvSpPr>
          <p:nvPr>
            <p:ph idx="1"/>
          </p:nvPr>
        </p:nvSpPr>
        <p:spPr>
          <a:xfrm>
            <a:off x="900112" y="2485478"/>
            <a:ext cx="7345363" cy="2930533"/>
          </a:xfrm>
        </p:spPr>
        <p:txBody>
          <a:bodyPr/>
          <a:lstStyle/>
          <a:p>
            <a:r>
              <a:rPr lang="en-GB" dirty="0" err="1"/>
              <a:t>L’ethnologue</a:t>
            </a:r>
            <a:r>
              <a:rPr lang="en-GB" dirty="0"/>
              <a:t> Marie </a:t>
            </a:r>
            <a:r>
              <a:rPr lang="en-GB" dirty="0" err="1"/>
              <a:t>Treps</a:t>
            </a:r>
            <a:r>
              <a:rPr lang="en-GB" dirty="0"/>
              <a:t> </a:t>
            </a:r>
            <a:r>
              <a:rPr lang="en-GB" dirty="0" err="1"/>
              <a:t>définit</a:t>
            </a:r>
            <a:r>
              <a:rPr lang="en-GB" dirty="0"/>
              <a:t> </a:t>
            </a:r>
            <a:r>
              <a:rPr lang="en-GB" dirty="0" err="1"/>
              <a:t>l’action</a:t>
            </a:r>
            <a:r>
              <a:rPr lang="en-GB" dirty="0"/>
              <a:t> de </a:t>
            </a:r>
            <a:r>
              <a:rPr lang="en-GB" dirty="0" err="1"/>
              <a:t>transmettre</a:t>
            </a:r>
            <a:r>
              <a:rPr lang="en-GB" dirty="0"/>
              <a:t> </a:t>
            </a:r>
            <a:r>
              <a:rPr lang="en-GB" dirty="0" err="1"/>
              <a:t>comme</a:t>
            </a:r>
            <a:r>
              <a:rPr lang="en-GB" dirty="0"/>
              <a:t> un </a:t>
            </a:r>
            <a:r>
              <a:rPr lang="en-GB" dirty="0" err="1"/>
              <a:t>processus</a:t>
            </a:r>
            <a:r>
              <a:rPr lang="en-GB" dirty="0"/>
              <a:t> </a:t>
            </a:r>
            <a:r>
              <a:rPr lang="en-GB" dirty="0" err="1"/>
              <a:t>consistant</a:t>
            </a:r>
            <a:r>
              <a:rPr lang="en-GB" dirty="0"/>
              <a:t> </a:t>
            </a:r>
            <a:r>
              <a:rPr lang="en-GB" dirty="0" err="1"/>
              <a:t>à</a:t>
            </a:r>
            <a:r>
              <a:rPr lang="en-GB" dirty="0"/>
              <a:t> faire passer </a:t>
            </a:r>
            <a:r>
              <a:rPr lang="en-GB" dirty="0" err="1"/>
              <a:t>quelque</a:t>
            </a:r>
            <a:r>
              <a:rPr lang="en-GB" dirty="0"/>
              <a:t> chose </a:t>
            </a:r>
            <a:r>
              <a:rPr lang="en-GB" dirty="0" err="1"/>
              <a:t>à</a:t>
            </a:r>
            <a:r>
              <a:rPr lang="en-GB" dirty="0"/>
              <a:t> </a:t>
            </a:r>
            <a:r>
              <a:rPr lang="en-GB" dirty="0" err="1"/>
              <a:t>quelqu’un</a:t>
            </a:r>
            <a:r>
              <a:rPr lang="en-GB" dirty="0"/>
              <a:t> et qui </a:t>
            </a:r>
            <a:r>
              <a:rPr lang="en-GB" dirty="0" err="1"/>
              <a:t>contribue</a:t>
            </a:r>
            <a:r>
              <a:rPr lang="en-GB" dirty="0"/>
              <a:t> </a:t>
            </a:r>
            <a:r>
              <a:rPr lang="en-GB" dirty="0" err="1"/>
              <a:t>à</a:t>
            </a:r>
            <a:r>
              <a:rPr lang="en-GB" dirty="0"/>
              <a:t> la </a:t>
            </a:r>
            <a:r>
              <a:rPr lang="en-GB" b="1" dirty="0" err="1"/>
              <a:t>persistance</a:t>
            </a:r>
            <a:r>
              <a:rPr lang="en-GB" dirty="0"/>
              <a:t>, </a:t>
            </a:r>
            <a:r>
              <a:rPr lang="en-GB" dirty="0" err="1"/>
              <a:t>souvent</a:t>
            </a:r>
            <a:r>
              <a:rPr lang="en-GB" dirty="0"/>
              <a:t> </a:t>
            </a:r>
            <a:r>
              <a:rPr lang="en-GB" b="1" dirty="0" err="1"/>
              <a:t>transformées</a:t>
            </a:r>
            <a:r>
              <a:rPr lang="en-GB" dirty="0"/>
              <a:t>, de </a:t>
            </a:r>
            <a:r>
              <a:rPr lang="en-GB" dirty="0" err="1"/>
              <a:t>représentations</a:t>
            </a:r>
            <a:r>
              <a:rPr lang="en-GB" dirty="0"/>
              <a:t>, de </a:t>
            </a:r>
            <a:r>
              <a:rPr lang="en-GB" dirty="0" err="1"/>
              <a:t>pratiques</a:t>
            </a:r>
            <a:r>
              <a:rPr lang="en-GB" dirty="0"/>
              <a:t>, </a:t>
            </a:r>
            <a:r>
              <a:rPr lang="en-GB" dirty="0" err="1"/>
              <a:t>d’émotions</a:t>
            </a:r>
            <a:r>
              <a:rPr lang="en-GB" dirty="0"/>
              <a:t> et </a:t>
            </a:r>
            <a:r>
              <a:rPr lang="en-GB" dirty="0" err="1"/>
              <a:t>d’institutions</a:t>
            </a:r>
            <a:r>
              <a:rPr lang="en-GB" dirty="0"/>
              <a:t> </a:t>
            </a:r>
            <a:r>
              <a:rPr lang="en-GB" dirty="0" err="1"/>
              <a:t>dans</a:t>
            </a:r>
            <a:r>
              <a:rPr lang="en-GB" dirty="0"/>
              <a:t> le </a:t>
            </a:r>
            <a:r>
              <a:rPr lang="en-GB" dirty="0" err="1"/>
              <a:t>présent</a:t>
            </a:r>
            <a:r>
              <a:rPr lang="en-GB" dirty="0"/>
              <a:t>.</a:t>
            </a:r>
          </a:p>
          <a:p>
            <a:endParaRPr lang="fr-FR" dirty="0"/>
          </a:p>
        </p:txBody>
      </p:sp>
    </p:spTree>
    <p:extLst>
      <p:ext uri="{BB962C8B-B14F-4D97-AF65-F5344CB8AC3E}">
        <p14:creationId xmlns:p14="http://schemas.microsoft.com/office/powerpoint/2010/main" val="174315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612" y="244800"/>
            <a:ext cx="8537716" cy="137694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sz="4400" dirty="0" smtClean="0"/>
              <a:t>En passant par l’étymologie</a:t>
            </a:r>
            <a:endParaRPr lang="fr-FR" sz="4400" dirty="0"/>
          </a:p>
        </p:txBody>
      </p:sp>
      <p:sp>
        <p:nvSpPr>
          <p:cNvPr id="3" name="Espace réservé du contenu 2"/>
          <p:cNvSpPr>
            <a:spLocks noGrp="1"/>
          </p:cNvSpPr>
          <p:nvPr>
            <p:ph idx="1"/>
          </p:nvPr>
        </p:nvSpPr>
        <p:spPr/>
        <p:txBody>
          <a:bodyPr>
            <a:noAutofit/>
          </a:bodyPr>
          <a:lstStyle/>
          <a:p>
            <a:pPr marL="0" indent="0">
              <a:buNone/>
            </a:pPr>
            <a:r>
              <a:rPr lang="fr-FR" dirty="0" smtClean="0"/>
              <a:t>Du latin </a:t>
            </a:r>
            <a:r>
              <a:rPr lang="fr-FR" b="1" dirty="0" err="1"/>
              <a:t>transmissio</a:t>
            </a:r>
            <a:r>
              <a:rPr lang="fr-FR" dirty="0"/>
              <a:t> « trajet, traversée, passage »</a:t>
            </a:r>
            <a:r>
              <a:rPr lang="fr-FR" dirty="0" smtClean="0"/>
              <a:t>.</a:t>
            </a:r>
            <a:r>
              <a:rPr lang="fr-FR" dirty="0"/>
              <a:t> </a:t>
            </a:r>
            <a:endParaRPr lang="fr-FR" dirty="0" smtClean="0"/>
          </a:p>
          <a:p>
            <a:pPr marL="0" indent="0">
              <a:buNone/>
            </a:pPr>
            <a:r>
              <a:rPr lang="fr-FR" dirty="0" smtClean="0"/>
              <a:t>D’où </a:t>
            </a:r>
            <a:r>
              <a:rPr lang="fr-FR" dirty="0"/>
              <a:t>trois temps principaux : </a:t>
            </a:r>
            <a:endParaRPr lang="en-GB" dirty="0"/>
          </a:p>
          <a:p>
            <a:r>
              <a:rPr lang="fr-FR" dirty="0"/>
              <a:t>– quitter </a:t>
            </a:r>
            <a:r>
              <a:rPr lang="fr-FR" dirty="0" smtClean="0"/>
              <a:t>l’état précédent, </a:t>
            </a:r>
            <a:endParaRPr lang="en-GB" dirty="0"/>
          </a:p>
          <a:p>
            <a:r>
              <a:rPr lang="fr-FR" dirty="0"/>
              <a:t>– </a:t>
            </a:r>
            <a:r>
              <a:rPr lang="fr-FR" dirty="0" smtClean="0"/>
              <a:t>franchir le seuil, l’entre-deux, le passage, </a:t>
            </a:r>
            <a:endParaRPr lang="en-GB" dirty="0"/>
          </a:p>
          <a:p>
            <a:r>
              <a:rPr lang="fr-FR" dirty="0"/>
              <a:t>– </a:t>
            </a:r>
            <a:r>
              <a:rPr lang="fr-FR" dirty="0" smtClean="0"/>
              <a:t>accéder à un nouvel état</a:t>
            </a:r>
          </a:p>
          <a:p>
            <a:endParaRPr lang="fr-FR" dirty="0"/>
          </a:p>
          <a:p>
            <a:pPr marL="1257300" lvl="5" indent="0">
              <a:buNone/>
            </a:pPr>
            <a:r>
              <a:rPr lang="fr-FR" dirty="0" smtClean="0"/>
              <a:t>		Ce qui pourrait vouloir dire…</a:t>
            </a:r>
            <a:endParaRPr lang="en-GB" dirty="0"/>
          </a:p>
          <a:p>
            <a:endParaRPr lang="fr-FR" dirty="0"/>
          </a:p>
        </p:txBody>
      </p:sp>
    </p:spTree>
    <p:extLst>
      <p:ext uri="{BB962C8B-B14F-4D97-AF65-F5344CB8AC3E}">
        <p14:creationId xmlns:p14="http://schemas.microsoft.com/office/powerpoint/2010/main" val="19537698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425</TotalTime>
  <Words>1160</Words>
  <Application>Microsoft Macintosh PowerPoint</Application>
  <PresentationFormat>Présentation à l'écran (4:3)</PresentationFormat>
  <Paragraphs>161</Paragraphs>
  <Slides>13</Slides>
  <Notes>10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Capital</vt:lpstr>
      <vt:lpstr>Transmission</vt:lpstr>
      <vt:lpstr>Définition</vt:lpstr>
      <vt:lpstr>Dans divers domaines</vt:lpstr>
      <vt:lpstr>Entre personnes</vt:lpstr>
      <vt:lpstr>Du côté de l’émetteur</vt:lpstr>
      <vt:lpstr>Quelles figures possibles ?</vt:lpstr>
      <vt:lpstr>Du côté du récepteur</vt:lpstr>
      <vt:lpstr>Continuité ou changement ?</vt:lpstr>
      <vt:lpstr>En passant par l’étymologie</vt:lpstr>
      <vt:lpstr>Pour ceux qui s’en vont…</vt:lpstr>
      <vt:lpstr>Pour ceux qui les remplacent</vt:lpstr>
      <vt:lpstr>Histoire Zen</vt:lpstr>
      <vt:lpstr>Question</vt:lpstr>
    </vt:vector>
  </TitlesOfParts>
  <Company>JADES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Balade au pays de la transmission</dc:title>
  <dc:creator>Bruno COLIN</dc:creator>
  <cp:lastModifiedBy>Bruno COLIN</cp:lastModifiedBy>
  <cp:revision>36</cp:revision>
  <dcterms:created xsi:type="dcterms:W3CDTF">2016-07-04T08:11:11Z</dcterms:created>
  <dcterms:modified xsi:type="dcterms:W3CDTF">2016-07-05T09:28:24Z</dcterms:modified>
</cp:coreProperties>
</file>