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472" r:id="rId1"/>
  </p:sldMasterIdLst>
  <p:notesMasterIdLst>
    <p:notesMasterId r:id="rId14"/>
  </p:notesMasterIdLst>
  <p:sldIdLst>
    <p:sldId id="359" r:id="rId2"/>
    <p:sldId id="360" r:id="rId3"/>
    <p:sldId id="377" r:id="rId4"/>
    <p:sldId id="378" r:id="rId5"/>
    <p:sldId id="380" r:id="rId6"/>
    <p:sldId id="381" r:id="rId7"/>
    <p:sldId id="383" r:id="rId8"/>
    <p:sldId id="387" r:id="rId9"/>
    <p:sldId id="382" r:id="rId10"/>
    <p:sldId id="385" r:id="rId11"/>
    <p:sldId id="388" r:id="rId12"/>
    <p:sldId id="386"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yacinthe Chataigné" initials="Hyacinthe"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B592"/>
    <a:srgbClr val="E5E9DF"/>
    <a:srgbClr val="DAE0D2"/>
    <a:srgbClr val="7DB8CB"/>
    <a:srgbClr val="F3A447"/>
    <a:srgbClr val="C5BF66"/>
    <a:srgbClr val="E46C0A"/>
    <a:srgbClr val="23F519"/>
    <a:srgbClr val="C0504D"/>
    <a:srgbClr val="BD092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048" autoAdjust="0"/>
    <p:restoredTop sz="74368" autoAdjust="0"/>
  </p:normalViewPr>
  <p:slideViewPr>
    <p:cSldViewPr snapToGrid="0" snapToObjects="1">
      <p:cViewPr varScale="1">
        <p:scale>
          <a:sx n="83" d="100"/>
          <a:sy n="83" d="100"/>
        </p:scale>
        <p:origin x="197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D:\Bureau\-Graphs%20et%20tableaux%20ppt%20Mai%202017%20HC.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25201069331825632"/>
          <c:y val="0.19517201181880098"/>
          <c:w val="0.5202278384580572"/>
          <c:h val="0.7058233422316712"/>
        </c:manualLayout>
      </c:layout>
      <c:pieChart>
        <c:varyColors val="1"/>
        <c:ser>
          <c:idx val="0"/>
          <c:order val="0"/>
          <c:tx>
            <c:v>Salariés des 140 structures</c:v>
          </c:tx>
          <c:spPr>
            <a:solidFill>
              <a:schemeClr val="bg1"/>
            </a:solidFill>
            <a:ln w="25400">
              <a:noFill/>
            </a:ln>
            <a:effectLst/>
          </c:spPr>
          <c:explosion val="25"/>
          <c:dPt>
            <c:idx val="0"/>
            <c:bubble3D val="0"/>
            <c:explosion val="20"/>
            <c:spPr>
              <a:solidFill>
                <a:srgbClr val="F3A447"/>
              </a:solidFill>
              <a:ln w="25400">
                <a:noFill/>
              </a:ln>
              <a:effectLst/>
            </c:spPr>
            <c:extLst>
              <c:ext xmlns:c16="http://schemas.microsoft.com/office/drawing/2014/chart" uri="{C3380CC4-5D6E-409C-BE32-E72D297353CC}">
                <c16:uniqueId val="{00000001-7CF3-4FB5-B59B-4519181BE8CB}"/>
              </c:ext>
            </c:extLst>
          </c:dPt>
          <c:dPt>
            <c:idx val="1"/>
            <c:bubble3D val="0"/>
            <c:explosion val="0"/>
            <c:spPr>
              <a:solidFill>
                <a:srgbClr val="A5B592"/>
              </a:solidFill>
              <a:ln w="25400">
                <a:noFill/>
              </a:ln>
              <a:effectLst/>
            </c:spPr>
            <c:extLst>
              <c:ext xmlns:c16="http://schemas.microsoft.com/office/drawing/2014/chart" uri="{C3380CC4-5D6E-409C-BE32-E72D297353CC}">
                <c16:uniqueId val="{00000003-7CF3-4FB5-B59B-4519181BE8CB}"/>
              </c:ext>
            </c:extLst>
          </c:dPt>
          <c:dPt>
            <c:idx val="2"/>
            <c:bubble3D val="0"/>
            <c:spPr>
              <a:solidFill>
                <a:srgbClr val="C00000"/>
              </a:solidFill>
              <a:ln w="25400">
                <a:noFill/>
              </a:ln>
              <a:effectLst/>
            </c:spPr>
            <c:extLst>
              <c:ext xmlns:c16="http://schemas.microsoft.com/office/drawing/2014/chart" uri="{C3380CC4-5D6E-409C-BE32-E72D297353CC}">
                <c16:uniqueId val="{00000005-7CF3-4FB5-B59B-4519181BE8CB}"/>
              </c:ext>
            </c:extLst>
          </c:dPt>
          <c:dLbls>
            <c:dLbl>
              <c:idx val="0"/>
              <c:layout>
                <c:manualLayout>
                  <c:x val="0.14013006662859151"/>
                  <c:y val="-5.861348528015195E-2"/>
                </c:manualLayout>
              </c:layout>
              <c:spPr/>
              <c:txPr>
                <a:bodyPr/>
                <a:lstStyle/>
                <a:p>
                  <a:pPr>
                    <a:defRPr sz="1200" b="1"/>
                  </a:pPr>
                  <a:endParaRPr lang="fr-FR"/>
                </a:p>
              </c:txPr>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7CF3-4FB5-B59B-4519181BE8CB}"/>
                </c:ext>
              </c:extLst>
            </c:dLbl>
            <c:dLbl>
              <c:idx val="1"/>
              <c:layout>
                <c:manualLayout>
                  <c:x val="-0.15146789344435443"/>
                  <c:y val="6.4556161249074637E-2"/>
                </c:manualLayout>
              </c:layou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3-7CF3-4FB5-B59B-4519181BE8CB}"/>
                </c:ext>
              </c:extLst>
            </c:dLbl>
            <c:dLbl>
              <c:idx val="2"/>
              <c:layout>
                <c:manualLayout>
                  <c:x val="0.22548873917648651"/>
                  <c:y val="2.7540360873694207E-2"/>
                </c:manualLayout>
              </c:layout>
              <c:tx>
                <c:rich>
                  <a:bodyPr/>
                  <a:lstStyle/>
                  <a:p>
                    <a:pPr>
                      <a:defRPr sz="1200" b="1"/>
                    </a:pPr>
                    <a:r>
                      <a:rPr lang="fr-FR" sz="1200" b="1"/>
                      <a:t>Permanents non musiques actuelles
1%</a:t>
                    </a:r>
                  </a:p>
                </c:rich>
              </c:tx>
              <c:spPr/>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7CF3-4FB5-B59B-4519181BE8CB}"/>
                </c:ext>
              </c:extLst>
            </c:dLbl>
            <c:spPr>
              <a:noFill/>
              <a:ln>
                <a:noFill/>
              </a:ln>
              <a:effectLst/>
            </c:spPr>
            <c:txPr>
              <a:bodyPr/>
              <a:lstStyle/>
              <a:p>
                <a:pPr>
                  <a:defRPr sz="1200" b="1"/>
                </a:pPr>
                <a:endParaRPr lang="fr-FR"/>
              </a:p>
            </c:txPr>
            <c:showLegendKey val="0"/>
            <c:showVal val="0"/>
            <c:showCatName val="1"/>
            <c:showSerName val="0"/>
            <c:showPercent val="1"/>
            <c:showBubbleSize val="0"/>
            <c:showLeaderLines val="1"/>
            <c:extLst>
              <c:ext xmlns:c15="http://schemas.microsoft.com/office/drawing/2012/chart" uri="{CE6537A1-D6FC-4f65-9D91-7224C49458BB}"/>
            </c:extLst>
          </c:dLbls>
          <c:cat>
            <c:strRef>
              <c:f>'\Users\assoopale\Dropbox\EnqueteEmploi\Travail sphinx Priscilla\[graphs enq emploi.xls]tout le monde'!$A$22:$A$24</c:f>
              <c:strCache>
                <c:ptCount val="3"/>
                <c:pt idx="0">
                  <c:v>Non permanents</c:v>
                </c:pt>
                <c:pt idx="1">
                  <c:v>Permanents musiques actuelles</c:v>
                </c:pt>
                <c:pt idx="2">
                  <c:v>permanents non musiques actuelles</c:v>
                </c:pt>
              </c:strCache>
            </c:strRef>
          </c:cat>
          <c:val>
            <c:numRef>
              <c:f>'\Users\assoopale\Dropbox\EnqueteEmploi\Travail sphinx Priscilla\[graphs enq emploi.xls]tout le monde'!$B$22:$B$24</c:f>
              <c:numCache>
                <c:formatCode>General</c:formatCode>
                <c:ptCount val="3"/>
                <c:pt idx="0">
                  <c:v>0.89200000000000002</c:v>
                </c:pt>
                <c:pt idx="1">
                  <c:v>0.1</c:v>
                </c:pt>
                <c:pt idx="2">
                  <c:v>7.0000000000000001E-3</c:v>
                </c:pt>
              </c:numCache>
            </c:numRef>
          </c:val>
          <c:extLst>
            <c:ext xmlns:c16="http://schemas.microsoft.com/office/drawing/2014/chart" uri="{C3380CC4-5D6E-409C-BE32-E72D297353CC}">
              <c16:uniqueId val="{00000006-7CF3-4FB5-B59B-4519181BE8CB}"/>
            </c:ext>
          </c:extLst>
        </c:ser>
        <c:dLbls>
          <c:showLegendKey val="0"/>
          <c:showVal val="0"/>
          <c:showCatName val="1"/>
          <c:showSerName val="0"/>
          <c:showPercent val="1"/>
          <c:showBubbleSize val="0"/>
          <c:showLeaderLines val="1"/>
        </c:dLbls>
        <c:firstSliceAng val="0"/>
      </c:pieChart>
    </c:plotArea>
    <c:plotVisOnly val="1"/>
    <c:dispBlanksAs val="zero"/>
    <c:showDLblsOverMax val="0"/>
  </c:chart>
  <c:spPr>
    <a:noFill/>
    <a:ln w="9525">
      <a:noFill/>
    </a:ln>
  </c:spPr>
  <c:txPr>
    <a:bodyPr/>
    <a:lstStyle/>
    <a:p>
      <a:pPr>
        <a:defRPr sz="1000" b="0" i="0" u="none" strike="noStrike" baseline="0">
          <a:solidFill>
            <a:srgbClr val="000000"/>
          </a:solidFill>
          <a:latin typeface="Calibri"/>
          <a:ea typeface="Calibri"/>
          <a:cs typeface="Calibri"/>
        </a:defRPr>
      </a:pPr>
      <a:endParaRPr lang="fr-FR"/>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6711CB-579C-084E-8EB2-2435561B7458}" type="datetimeFigureOut">
              <a:rPr lang="en-US" smtClean="0"/>
              <a:pPr/>
              <a:t>10/1/2018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0361BB-469D-0349-98DA-920F0F18AFC8}" type="slidenum">
              <a:rPr lang="en-US" smtClean="0"/>
              <a:pPr/>
              <a:t>‹N°›</a:t>
            </a:fld>
            <a:endParaRPr lang="en-US"/>
          </a:p>
        </p:txBody>
      </p:sp>
    </p:spTree>
    <p:extLst>
      <p:ext uri="{BB962C8B-B14F-4D97-AF65-F5344CB8AC3E}">
        <p14:creationId xmlns:p14="http://schemas.microsoft.com/office/powerpoint/2010/main" val="200078266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F0361BB-469D-0349-98DA-920F0F18AFC8}" type="slidenum">
              <a:rPr lang="en-US" smtClean="0"/>
              <a:pPr/>
              <a:t>1</a:t>
            </a:fld>
            <a:endParaRPr lang="en-US"/>
          </a:p>
        </p:txBody>
      </p:sp>
    </p:spTree>
    <p:extLst>
      <p:ext uri="{BB962C8B-B14F-4D97-AF65-F5344CB8AC3E}">
        <p14:creationId xmlns:p14="http://schemas.microsoft.com/office/powerpoint/2010/main" val="37644850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Contrairement à l’observation d’écart de salaire qu’on pouvait constater dans la famille de métiers « direction » dans son ensemble, lorsqu’on ne retient que les salariés occupant une fonction de direction générale, </a:t>
            </a:r>
            <a:r>
              <a:rPr lang="fr-FR" sz="1200" b="1" kern="1200" dirty="0" smtClean="0">
                <a:solidFill>
                  <a:schemeClr val="tx1"/>
                </a:solidFill>
                <a:effectLst/>
                <a:latin typeface="+mn-lt"/>
                <a:ea typeface="+mn-ea"/>
                <a:cs typeface="+mn-cs"/>
              </a:rPr>
              <a:t>l’écart de salaire entre hommes et femmes s’avère très faible (</a:t>
            </a:r>
            <a:r>
              <a:rPr lang="fr-FR" sz="1200" kern="1200" dirty="0" smtClean="0">
                <a:solidFill>
                  <a:schemeClr val="tx1"/>
                </a:solidFill>
                <a:effectLst/>
                <a:latin typeface="+mn-lt"/>
                <a:ea typeface="+mn-ea"/>
                <a:cs typeface="+mn-cs"/>
              </a:rPr>
              <a:t>45 centimes)</a:t>
            </a:r>
            <a:r>
              <a:rPr lang="fr-FR" sz="1200" b="1" kern="1200" dirty="0" smtClean="0">
                <a:solidFill>
                  <a:schemeClr val="tx1"/>
                </a:solidFill>
                <a:effectLst/>
                <a:latin typeface="+mn-lt"/>
                <a:ea typeface="+mn-ea"/>
                <a:cs typeface="+mn-cs"/>
              </a:rPr>
              <a:t>.</a:t>
            </a:r>
          </a:p>
          <a:p>
            <a:endParaRPr lang="fr-FR" sz="1200" b="1" kern="1200" dirty="0" smtClean="0">
              <a:solidFill>
                <a:schemeClr val="tx1"/>
              </a:solidFill>
              <a:effectLst/>
              <a:latin typeface="+mn-lt"/>
              <a:ea typeface="+mn-ea"/>
              <a:cs typeface="+mn-cs"/>
            </a:endParaRPr>
          </a:p>
          <a:p>
            <a:r>
              <a:rPr lang="fr-FR" sz="1200" b="1" kern="1200" dirty="0" smtClean="0">
                <a:solidFill>
                  <a:schemeClr val="tx1"/>
                </a:solidFill>
                <a:effectLst/>
                <a:latin typeface="+mn-lt"/>
                <a:ea typeface="+mn-ea"/>
                <a:cs typeface="+mn-cs"/>
              </a:rPr>
              <a:t>On peut relever une inégalité d’accès à un poste de direction générale, puisque les femmes sont beaucoup moins nombreuses à occuper ce type de poste que les hommes, mais pas une inégalité de salaire.</a:t>
            </a:r>
          </a:p>
          <a:p>
            <a:endParaRPr lang="fr-FR" sz="1200" b="1" kern="1200" dirty="0" smtClean="0">
              <a:solidFill>
                <a:schemeClr val="tx1"/>
              </a:solidFill>
              <a:effectLst/>
              <a:latin typeface="+mn-lt"/>
              <a:ea typeface="+mn-ea"/>
              <a:cs typeface="+mn-cs"/>
            </a:endParaRPr>
          </a:p>
          <a:p>
            <a:endParaRPr lang="fr-FR" b="1" dirty="0"/>
          </a:p>
        </p:txBody>
      </p:sp>
      <p:sp>
        <p:nvSpPr>
          <p:cNvPr id="4" name="Espace réservé du numéro de diapositive 3"/>
          <p:cNvSpPr>
            <a:spLocks noGrp="1"/>
          </p:cNvSpPr>
          <p:nvPr>
            <p:ph type="sldNum" sz="quarter" idx="10"/>
          </p:nvPr>
        </p:nvSpPr>
        <p:spPr/>
        <p:txBody>
          <a:bodyPr/>
          <a:lstStyle/>
          <a:p>
            <a:fld id="{7F0361BB-469D-0349-98DA-920F0F18AFC8}" type="slidenum">
              <a:rPr lang="en-US" smtClean="0"/>
              <a:pPr/>
              <a:t>10</a:t>
            </a:fld>
            <a:endParaRPr lang="en-US"/>
          </a:p>
        </p:txBody>
      </p:sp>
    </p:spTree>
    <p:extLst>
      <p:ext uri="{BB962C8B-B14F-4D97-AF65-F5344CB8AC3E}">
        <p14:creationId xmlns:p14="http://schemas.microsoft.com/office/powerpoint/2010/main" val="31680957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sz="1200" b="1" kern="1200" dirty="0" smtClean="0">
                <a:solidFill>
                  <a:schemeClr val="tx1"/>
                </a:solidFill>
                <a:effectLst/>
                <a:latin typeface="+mn-lt"/>
                <a:ea typeface="+mn-ea"/>
                <a:cs typeface="+mn-cs"/>
              </a:rPr>
              <a:t>On perçoit davantage ici une inégalité de salaires entre hommes et femmes.</a:t>
            </a:r>
          </a:p>
          <a:p>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On constate que </a:t>
            </a:r>
            <a:r>
              <a:rPr lang="fr-FR" sz="1200" b="1" kern="1200" dirty="0" smtClean="0">
                <a:solidFill>
                  <a:schemeClr val="tx1"/>
                </a:solidFill>
                <a:effectLst/>
                <a:latin typeface="+mn-lt"/>
                <a:ea typeface="+mn-ea"/>
                <a:cs typeface="+mn-cs"/>
              </a:rPr>
              <a:t>plus de la moitié des hommes (60,7%) perçoivent un salaire correspondant au groupe 1 </a:t>
            </a:r>
            <a:r>
              <a:rPr lang="fr-FR" sz="1200" kern="1200" dirty="0" smtClean="0">
                <a:solidFill>
                  <a:schemeClr val="tx1"/>
                </a:solidFill>
                <a:effectLst/>
                <a:latin typeface="+mn-lt"/>
                <a:ea typeface="+mn-ea"/>
                <a:cs typeface="+mn-cs"/>
              </a:rPr>
              <a:t>(groupe le plus élevé) de la CCNEAC </a:t>
            </a:r>
            <a:r>
              <a:rPr lang="fr-FR" sz="1200" b="1" kern="1200" dirty="0" smtClean="0">
                <a:solidFill>
                  <a:schemeClr val="tx1"/>
                </a:solidFill>
                <a:effectLst/>
                <a:latin typeface="+mn-lt"/>
                <a:ea typeface="+mn-ea"/>
                <a:cs typeface="+mn-cs"/>
              </a:rPr>
              <a:t>alors que proportionnellement, les femmes sont moins nombreuses à percevoir un salaire correspondant à ce groupe (52,4%).</a:t>
            </a:r>
          </a:p>
          <a:p>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De plus, </a:t>
            </a:r>
            <a:r>
              <a:rPr lang="fr-FR" sz="1200" b="1" kern="1200" dirty="0" smtClean="0">
                <a:solidFill>
                  <a:schemeClr val="tx1"/>
                </a:solidFill>
                <a:effectLst/>
                <a:latin typeface="+mn-lt"/>
                <a:ea typeface="+mn-ea"/>
                <a:cs typeface="+mn-cs"/>
              </a:rPr>
              <a:t>si l’on s’attache à regarder le groupe 2 de la CCNEAC, les femmes directrices générales de structure sont proportionnellement plus nombreuses (28,6%) à percevoir un salaire correspondant à ce groupe que les hommes.</a:t>
            </a:r>
          </a:p>
          <a:p>
            <a:endParaRPr lang="fr-FR" sz="1200" kern="1200" dirty="0" smtClean="0">
              <a:solidFill>
                <a:schemeClr val="tx1"/>
              </a:solidFill>
              <a:effectLst/>
              <a:latin typeface="+mn-lt"/>
              <a:ea typeface="+mn-ea"/>
              <a:cs typeface="+mn-cs"/>
            </a:endParaRPr>
          </a:p>
          <a:p>
            <a:r>
              <a:rPr lang="fr-FR" sz="1200" b="1" kern="1200" dirty="0" smtClean="0">
                <a:solidFill>
                  <a:schemeClr val="tx1"/>
                </a:solidFill>
                <a:effectLst/>
                <a:latin typeface="+mn-lt"/>
                <a:ea typeface="+mn-ea"/>
                <a:cs typeface="+mn-cs"/>
              </a:rPr>
              <a:t>Les femmes occupent des postes de direction générale dans des structures ayant des budgets plus faibles </a:t>
            </a:r>
            <a:r>
              <a:rPr lang="fr-FR" sz="1200" kern="1200" dirty="0" smtClean="0">
                <a:solidFill>
                  <a:schemeClr val="tx1"/>
                </a:solidFill>
                <a:effectLst/>
                <a:latin typeface="+mn-lt"/>
                <a:ea typeface="+mn-ea"/>
                <a:cs typeface="+mn-cs"/>
              </a:rPr>
              <a:t>que celles où les postes de direction sont occupés par des hommes (23,8%).</a:t>
            </a:r>
          </a:p>
        </p:txBody>
      </p:sp>
      <p:sp>
        <p:nvSpPr>
          <p:cNvPr id="4" name="Espace réservé du numéro de diapositive 3"/>
          <p:cNvSpPr>
            <a:spLocks noGrp="1"/>
          </p:cNvSpPr>
          <p:nvPr>
            <p:ph type="sldNum" sz="quarter" idx="10"/>
          </p:nvPr>
        </p:nvSpPr>
        <p:spPr/>
        <p:txBody>
          <a:bodyPr/>
          <a:lstStyle/>
          <a:p>
            <a:fld id="{7F0361BB-469D-0349-98DA-920F0F18AFC8}" type="slidenum">
              <a:rPr lang="en-US" smtClean="0"/>
              <a:pPr/>
              <a:t>11</a:t>
            </a:fld>
            <a:endParaRPr lang="en-US"/>
          </a:p>
        </p:txBody>
      </p:sp>
    </p:spTree>
    <p:extLst>
      <p:ext uri="{BB962C8B-B14F-4D97-AF65-F5344CB8AC3E}">
        <p14:creationId xmlns:p14="http://schemas.microsoft.com/office/powerpoint/2010/main" val="26471449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F0361BB-469D-0349-98DA-920F0F18AFC8}" type="slidenum">
              <a:rPr lang="en-US" smtClean="0"/>
              <a:pPr/>
              <a:t>12</a:t>
            </a:fld>
            <a:endParaRPr lang="en-US"/>
          </a:p>
        </p:txBody>
      </p:sp>
    </p:spTree>
    <p:extLst>
      <p:ext uri="{BB962C8B-B14F-4D97-AF65-F5344CB8AC3E}">
        <p14:creationId xmlns:p14="http://schemas.microsoft.com/office/powerpoint/2010/main" val="37604058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F0361BB-469D-0349-98DA-920F0F18AFC8}" type="slidenum">
              <a:rPr lang="en-US" smtClean="0"/>
              <a:pPr/>
              <a:t>2</a:t>
            </a:fld>
            <a:endParaRPr lang="en-US"/>
          </a:p>
        </p:txBody>
      </p:sp>
    </p:spTree>
    <p:extLst>
      <p:ext uri="{BB962C8B-B14F-4D97-AF65-F5344CB8AC3E}">
        <p14:creationId xmlns:p14="http://schemas.microsoft.com/office/powerpoint/2010/main" val="42734600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F0361BB-469D-0349-98DA-920F0F18AFC8}" type="slidenum">
              <a:rPr lang="en-US" smtClean="0"/>
              <a:pPr/>
              <a:t>3</a:t>
            </a:fld>
            <a:endParaRPr lang="en-US"/>
          </a:p>
        </p:txBody>
      </p:sp>
    </p:spTree>
    <p:extLst>
      <p:ext uri="{BB962C8B-B14F-4D97-AF65-F5344CB8AC3E}">
        <p14:creationId xmlns:p14="http://schemas.microsoft.com/office/powerpoint/2010/main" val="3674769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F0361BB-469D-0349-98DA-920F0F18AFC8}" type="slidenum">
              <a:rPr lang="en-US" smtClean="0"/>
              <a:pPr/>
              <a:t>4</a:t>
            </a:fld>
            <a:endParaRPr lang="en-US"/>
          </a:p>
        </p:txBody>
      </p:sp>
    </p:spTree>
    <p:extLst>
      <p:ext uri="{BB962C8B-B14F-4D97-AF65-F5344CB8AC3E}">
        <p14:creationId xmlns:p14="http://schemas.microsoft.com/office/powerpoint/2010/main" val="28650881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1" dirty="0" smtClean="0"/>
              <a:t>Toutes familles de métiers confondues, on constate un rapport du simple au double, entre le salaire brut horaire médian le plus haut (21,7€) et le salaire brut horaire médian le plus bas (10,9 €)</a:t>
            </a:r>
          </a:p>
          <a:p>
            <a:endParaRPr lang="fr-FR" dirty="0" smtClean="0"/>
          </a:p>
          <a:p>
            <a:r>
              <a:rPr lang="fr-FR" sz="1200" b="1" kern="1200" dirty="0" smtClean="0">
                <a:solidFill>
                  <a:schemeClr val="tx1"/>
                </a:solidFill>
                <a:effectLst/>
                <a:latin typeface="+mn-lt"/>
                <a:ea typeface="+mn-ea"/>
                <a:cs typeface="+mn-cs"/>
              </a:rPr>
              <a:t>La différence entre le salaire brut horaire médian le plus élevé et le brut horaire médian de l’ensemble du panel est de 8,2 euros</a:t>
            </a:r>
            <a:r>
              <a:rPr lang="fr-FR" sz="1200" kern="1200" dirty="0" smtClean="0">
                <a:solidFill>
                  <a:schemeClr val="tx1"/>
                </a:solidFill>
                <a:effectLst/>
                <a:latin typeface="+mn-lt"/>
                <a:ea typeface="+mn-ea"/>
                <a:cs typeface="+mn-cs"/>
              </a:rPr>
              <a:t>, ce qui correspond à une différence de 38% environ</a:t>
            </a:r>
          </a:p>
          <a:p>
            <a:endParaRPr lang="fr-FR" sz="1200" kern="1200" dirty="0" smtClean="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b="1" kern="1200" dirty="0" smtClean="0">
                <a:solidFill>
                  <a:schemeClr val="tx1"/>
                </a:solidFill>
                <a:effectLst/>
                <a:latin typeface="+mn-lt"/>
                <a:ea typeface="+mn-ea"/>
                <a:cs typeface="+mn-cs"/>
              </a:rPr>
              <a:t>Les écarts de salaires entre les familles de métiers sont finalement assez réduits</a:t>
            </a:r>
          </a:p>
          <a:p>
            <a:pPr marL="0" marR="0" lvl="0" indent="0" algn="l" defTabSz="457200" rtl="0" eaLnBrk="1" fontAlgn="auto" latinLnBrk="0" hangingPunct="1">
              <a:lnSpc>
                <a:spcPct val="100000"/>
              </a:lnSpc>
              <a:spcBef>
                <a:spcPts val="0"/>
              </a:spcBef>
              <a:spcAft>
                <a:spcPts val="0"/>
              </a:spcAft>
              <a:buClrTx/>
              <a:buSzTx/>
              <a:buFontTx/>
              <a:buNone/>
              <a:tabLst/>
              <a:defRPr/>
            </a:pPr>
            <a:endParaRPr lang="fr-FR" sz="1200" kern="1200" dirty="0" smtClean="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b="1" kern="1200" dirty="0" smtClean="0">
                <a:solidFill>
                  <a:schemeClr val="tx1"/>
                </a:solidFill>
                <a:effectLst/>
                <a:latin typeface="+mn-lt"/>
                <a:ea typeface="+mn-ea"/>
                <a:cs typeface="+mn-cs"/>
              </a:rPr>
              <a:t>Les</a:t>
            </a:r>
            <a:r>
              <a:rPr lang="fr-FR" sz="1200" b="1" kern="1200" baseline="0" dirty="0" smtClean="0">
                <a:solidFill>
                  <a:schemeClr val="tx1"/>
                </a:solidFill>
                <a:effectLst/>
                <a:latin typeface="+mn-lt"/>
                <a:ea typeface="+mn-ea"/>
                <a:cs typeface="+mn-cs"/>
              </a:rPr>
              <a:t> écarts de salaires entre le plus et le plus bas salaire d’une même structure sont moins importants que dans d’autres secteurs du spectacle vivant.</a:t>
            </a:r>
          </a:p>
          <a:p>
            <a:pPr marL="0" marR="0" lvl="0" indent="0" algn="l" defTabSz="457200" rtl="0" eaLnBrk="1" fontAlgn="auto" latinLnBrk="0" hangingPunct="1">
              <a:lnSpc>
                <a:spcPct val="100000"/>
              </a:lnSpc>
              <a:spcBef>
                <a:spcPts val="0"/>
              </a:spcBef>
              <a:spcAft>
                <a:spcPts val="0"/>
              </a:spcAft>
              <a:buClrTx/>
              <a:buSzTx/>
              <a:buFontTx/>
              <a:buNone/>
              <a:tabLst/>
              <a:defRPr/>
            </a:pPr>
            <a:endParaRPr lang="fr-FR" sz="1200" kern="1200" baseline="0" dirty="0" smtClean="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b="1" kern="1200" dirty="0" smtClean="0">
                <a:solidFill>
                  <a:schemeClr val="tx1"/>
                </a:solidFill>
                <a:effectLst/>
                <a:latin typeface="+mn-lt"/>
                <a:ea typeface="+mn-ea"/>
                <a:cs typeface="+mn-cs"/>
              </a:rPr>
              <a:t>Certaines familles de métiers sont davantage composées d’emplois à temps partiel</a:t>
            </a:r>
          </a:p>
          <a:p>
            <a:pPr marL="0" marR="0" lvl="0" indent="0" algn="l" defTabSz="457200" rtl="0" eaLnBrk="1" fontAlgn="auto" latinLnBrk="0" hangingPunct="1">
              <a:lnSpc>
                <a:spcPct val="100000"/>
              </a:lnSpc>
              <a:spcBef>
                <a:spcPts val="0"/>
              </a:spcBef>
              <a:spcAft>
                <a:spcPts val="0"/>
              </a:spcAft>
              <a:buClrTx/>
              <a:buSzTx/>
              <a:buFontTx/>
              <a:buNone/>
              <a:tabLst/>
              <a:defRPr/>
            </a:pPr>
            <a:endParaRPr lang="fr-FR" sz="1200" kern="1200" dirty="0" smtClean="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b="1" kern="1200" dirty="0" smtClean="0">
                <a:solidFill>
                  <a:schemeClr val="tx1"/>
                </a:solidFill>
                <a:effectLst/>
                <a:latin typeface="+mn-lt"/>
                <a:ea typeface="+mn-ea"/>
                <a:cs typeface="+mn-cs"/>
              </a:rPr>
              <a:t>3 des familles de métiers sur quatre </a:t>
            </a:r>
            <a:r>
              <a:rPr lang="fr-FR" sz="1200" u="sng" kern="1200" dirty="0" smtClean="0">
                <a:solidFill>
                  <a:schemeClr val="tx1"/>
                </a:solidFill>
                <a:effectLst/>
                <a:latin typeface="+mn-lt"/>
                <a:ea typeface="+mn-ea"/>
                <a:cs typeface="+mn-cs"/>
              </a:rPr>
              <a:t>(« programmation », « direction », « activités techniques »</a:t>
            </a:r>
            <a:r>
              <a:rPr lang="fr-FR" sz="1200" u="none" kern="1200" dirty="0" smtClean="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et « administration ») </a:t>
            </a:r>
            <a:r>
              <a:rPr lang="fr-FR" sz="1200" b="1" kern="1200" dirty="0" smtClean="0">
                <a:solidFill>
                  <a:schemeClr val="tx1"/>
                </a:solidFill>
                <a:effectLst/>
                <a:latin typeface="+mn-lt"/>
                <a:ea typeface="+mn-ea"/>
                <a:cs typeface="+mn-cs"/>
              </a:rPr>
              <a:t>sont principalement occupées par des hommes.</a:t>
            </a:r>
          </a:p>
        </p:txBody>
      </p:sp>
      <p:sp>
        <p:nvSpPr>
          <p:cNvPr id="4" name="Espace réservé du numéro de diapositive 3"/>
          <p:cNvSpPr>
            <a:spLocks noGrp="1"/>
          </p:cNvSpPr>
          <p:nvPr>
            <p:ph type="sldNum" sz="quarter" idx="10"/>
          </p:nvPr>
        </p:nvSpPr>
        <p:spPr/>
        <p:txBody>
          <a:bodyPr/>
          <a:lstStyle/>
          <a:p>
            <a:fld id="{7F0361BB-469D-0349-98DA-920F0F18AFC8}" type="slidenum">
              <a:rPr lang="en-US" smtClean="0"/>
              <a:pPr/>
              <a:t>5</a:t>
            </a:fld>
            <a:endParaRPr lang="en-US"/>
          </a:p>
        </p:txBody>
      </p:sp>
    </p:spTree>
    <p:extLst>
      <p:ext uri="{BB962C8B-B14F-4D97-AF65-F5344CB8AC3E}">
        <p14:creationId xmlns:p14="http://schemas.microsoft.com/office/powerpoint/2010/main" val="856496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Si l’on observe le salaire brut horaire médian des hommes (13,8 €) et des femmes (12,9 €), on constate un écart de 0,9 €. </a:t>
            </a:r>
            <a:r>
              <a:rPr lang="fr-FR" sz="1200" b="1" kern="1200" dirty="0" smtClean="0">
                <a:solidFill>
                  <a:schemeClr val="tx1"/>
                </a:solidFill>
                <a:effectLst/>
                <a:latin typeface="+mn-lt"/>
                <a:ea typeface="+mn-ea"/>
                <a:cs typeface="+mn-cs"/>
              </a:rPr>
              <a:t>En moyenne, les salaires des femmes sont inférieurs de 6,5% à ceux des hommes</a:t>
            </a:r>
          </a:p>
          <a:p>
            <a:endParaRPr lang="fr-FR" sz="1200" b="1"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À titre de comparaison avec l’ensemble du secteur culturel, Marie </a:t>
            </a:r>
            <a:r>
              <a:rPr lang="fr-FR" sz="1200" kern="1200" dirty="0" err="1" smtClean="0">
                <a:solidFill>
                  <a:schemeClr val="tx1"/>
                </a:solidFill>
                <a:effectLst/>
                <a:latin typeface="+mn-lt"/>
                <a:ea typeface="+mn-ea"/>
                <a:cs typeface="+mn-cs"/>
              </a:rPr>
              <a:t>GOUYON</a:t>
            </a:r>
            <a:r>
              <a:rPr lang="fr-FR" sz="1200" kern="1200" dirty="0" smtClean="0">
                <a:solidFill>
                  <a:schemeClr val="tx1"/>
                </a:solidFill>
                <a:effectLst/>
                <a:latin typeface="+mn-lt"/>
                <a:ea typeface="+mn-ea"/>
                <a:cs typeface="+mn-cs"/>
              </a:rPr>
              <a:t> précise dans un ouvrage portant sur les revenus d’activité et niveaux de vie des professionnels de la culture : «</a:t>
            </a:r>
            <a:r>
              <a:rPr lang="fr-FR" sz="1200" b="1" kern="1200" dirty="0" smtClean="0">
                <a:solidFill>
                  <a:schemeClr val="tx1"/>
                </a:solidFill>
                <a:effectLst/>
                <a:latin typeface="+mn-lt"/>
                <a:ea typeface="+mn-ea"/>
                <a:cs typeface="+mn-cs"/>
              </a:rPr>
              <a:t> </a:t>
            </a:r>
            <a:r>
              <a:rPr lang="fr-FR" sz="1200" b="1" i="1" kern="1200" dirty="0" smtClean="0">
                <a:solidFill>
                  <a:schemeClr val="tx1"/>
                </a:solidFill>
                <a:effectLst/>
                <a:latin typeface="+mn-lt"/>
                <a:ea typeface="+mn-ea"/>
                <a:cs typeface="+mn-cs"/>
              </a:rPr>
              <a:t>Toutes professions confondues, les femmes tirent en moyenne des revenus inférieurs aux hommes de près de 30 %. Dans les professions culturelles, l’écart est un peu moindre, puisque les revenus d’activité des femmes sont inférieurs de 19 % à ceux des hommes</a:t>
            </a:r>
            <a:r>
              <a:rPr lang="fr-FR" sz="1200" i="1" kern="1200" dirty="0" smtClean="0">
                <a:solidFill>
                  <a:schemeClr val="tx1"/>
                </a:solidFill>
                <a:effectLst/>
                <a:latin typeface="+mn-lt"/>
                <a:ea typeface="+mn-ea"/>
                <a:cs typeface="+mn-cs"/>
              </a:rPr>
              <a:t>, un écart plus élevé chez les architectes (27 %) et dans les métiers d’art (40 %). </a:t>
            </a:r>
            <a:r>
              <a:rPr lang="fr-FR" sz="1200" kern="1200" dirty="0" smtClean="0">
                <a:solidFill>
                  <a:schemeClr val="tx1"/>
                </a:solidFill>
                <a:effectLst/>
                <a:latin typeface="+mn-lt"/>
                <a:ea typeface="+mn-ea"/>
                <a:cs typeface="+mn-cs"/>
              </a:rPr>
              <a:t>»</a:t>
            </a:r>
          </a:p>
          <a:p>
            <a:pPr marL="171450" indent="-171450">
              <a:buFontTx/>
              <a:buChar char="-"/>
            </a:pPr>
            <a:r>
              <a:rPr lang="fr-FR" sz="1200" kern="1200" dirty="0" smtClean="0">
                <a:solidFill>
                  <a:schemeClr val="tx1"/>
                </a:solidFill>
                <a:effectLst/>
                <a:latin typeface="+mn-lt"/>
                <a:ea typeface="+mn-ea"/>
                <a:cs typeface="+mn-cs"/>
              </a:rPr>
              <a:t>Marie </a:t>
            </a:r>
            <a:r>
              <a:rPr lang="fr-FR" sz="1200" kern="1200" dirty="0" err="1" smtClean="0">
                <a:solidFill>
                  <a:schemeClr val="tx1"/>
                </a:solidFill>
                <a:effectLst/>
                <a:latin typeface="+mn-lt"/>
                <a:ea typeface="+mn-ea"/>
                <a:cs typeface="+mn-cs"/>
              </a:rPr>
              <a:t>GOUYON</a:t>
            </a:r>
            <a:r>
              <a:rPr lang="fr-FR" sz="1200" kern="1200" dirty="0" smtClean="0">
                <a:solidFill>
                  <a:schemeClr val="tx1"/>
                </a:solidFill>
                <a:effectLst/>
                <a:latin typeface="+mn-lt"/>
                <a:ea typeface="+mn-ea"/>
                <a:cs typeface="+mn-cs"/>
              </a:rPr>
              <a:t> : « Revenus d’activité et niveaux de vie des professionnels de la culture », collection Culture chiffres, Ministère de la Culture – </a:t>
            </a:r>
            <a:r>
              <a:rPr lang="fr-FR" sz="1200" kern="1200" dirty="0" err="1" smtClean="0">
                <a:solidFill>
                  <a:schemeClr val="tx1"/>
                </a:solidFill>
                <a:effectLst/>
                <a:latin typeface="+mn-lt"/>
                <a:ea typeface="+mn-ea"/>
                <a:cs typeface="+mn-cs"/>
              </a:rPr>
              <a:t>DEPS</a:t>
            </a:r>
            <a:r>
              <a:rPr lang="fr-FR" sz="1200" kern="1200" dirty="0" smtClean="0">
                <a:solidFill>
                  <a:schemeClr val="tx1"/>
                </a:solidFill>
                <a:effectLst/>
                <a:latin typeface="+mn-lt"/>
                <a:ea typeface="+mn-ea"/>
                <a:cs typeface="+mn-cs"/>
              </a:rPr>
              <a:t>, Paris, 2015.</a:t>
            </a:r>
          </a:p>
          <a:p>
            <a:pPr marL="0" indent="0">
              <a:buFontTx/>
              <a:buNone/>
            </a:pPr>
            <a:endParaRPr lang="fr-FR" sz="1200" kern="1200" dirty="0" smtClean="0">
              <a:solidFill>
                <a:schemeClr val="tx1"/>
              </a:solidFill>
              <a:effectLst/>
              <a:latin typeface="+mn-lt"/>
              <a:ea typeface="+mn-ea"/>
              <a:cs typeface="+mn-cs"/>
            </a:endParaRPr>
          </a:p>
          <a:p>
            <a:pPr marL="0" indent="0">
              <a:buFontTx/>
              <a:buNone/>
            </a:pPr>
            <a:r>
              <a:rPr lang="fr-FR" sz="1200" kern="1200" dirty="0" smtClean="0">
                <a:solidFill>
                  <a:schemeClr val="tx1"/>
                </a:solidFill>
                <a:effectLst/>
                <a:latin typeface="+mn-lt"/>
                <a:ea typeface="+mn-ea"/>
                <a:cs typeface="+mn-cs"/>
              </a:rPr>
              <a:t>Les chiffres communiqués par le </a:t>
            </a:r>
            <a:r>
              <a:rPr lang="fr-FR" sz="1200" b="1" kern="1200" dirty="0" smtClean="0">
                <a:solidFill>
                  <a:schemeClr val="tx1"/>
                </a:solidFill>
                <a:effectLst/>
                <a:latin typeface="+mn-lt"/>
                <a:ea typeface="+mn-ea"/>
                <a:cs typeface="+mn-cs"/>
              </a:rPr>
              <a:t>rapport de branche 2015 des entreprises artistiques et culturelles permettent d’observer pour la population des salariés en CDI un écart moyen de 17,5% </a:t>
            </a:r>
            <a:r>
              <a:rPr lang="fr-FR" sz="1200" kern="1200" dirty="0" smtClean="0">
                <a:solidFill>
                  <a:schemeClr val="tx1"/>
                </a:solidFill>
                <a:effectLst/>
                <a:latin typeface="+mn-lt"/>
                <a:ea typeface="+mn-ea"/>
                <a:cs typeface="+mn-cs"/>
              </a:rPr>
              <a:t>entre le salaire annuel brut moyen des femmes (29 328 €) et celui des hommes (35 544 €). </a:t>
            </a:r>
          </a:p>
          <a:p>
            <a:endParaRPr lang="fr-FR" b="1" dirty="0" smtClean="0"/>
          </a:p>
          <a:p>
            <a:r>
              <a:rPr lang="fr-FR" sz="1200" kern="1200" dirty="0" smtClean="0">
                <a:solidFill>
                  <a:schemeClr val="tx1"/>
                </a:solidFill>
                <a:effectLst/>
                <a:latin typeface="+mn-lt"/>
                <a:ea typeface="+mn-ea"/>
                <a:cs typeface="+mn-cs"/>
              </a:rPr>
              <a:t>Si les familles de métiers sont sexuées, il est intéressant de noter que, dans cette étude, </a:t>
            </a:r>
            <a:r>
              <a:rPr lang="fr-FR" sz="1200" b="1" kern="1200" dirty="0" smtClean="0">
                <a:solidFill>
                  <a:schemeClr val="tx1"/>
                </a:solidFill>
                <a:effectLst/>
                <a:latin typeface="+mn-lt"/>
                <a:ea typeface="+mn-ea"/>
                <a:cs typeface="+mn-cs"/>
              </a:rPr>
              <a:t>l’écart de salaire entre hommes et femmes au sein de ces familles de métiers s’avère très retreint, voire même inexistant</a:t>
            </a:r>
            <a:r>
              <a:rPr lang="fr-FR" sz="1200" kern="1200" dirty="0" smtClean="0">
                <a:solidFill>
                  <a:schemeClr val="tx1"/>
                </a:solidFill>
                <a:effectLst/>
                <a:latin typeface="+mn-lt"/>
                <a:ea typeface="+mn-ea"/>
                <a:cs typeface="+mn-cs"/>
              </a:rPr>
              <a:t>. </a:t>
            </a:r>
          </a:p>
          <a:p>
            <a:endParaRPr lang="fr-FR" sz="1200" b="1" kern="1200" dirty="0" smtClean="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On peut toutefois remarquer que </a:t>
            </a:r>
            <a:r>
              <a:rPr lang="fr-FR" sz="1200" b="1" kern="1200" dirty="0" smtClean="0">
                <a:solidFill>
                  <a:schemeClr val="tx1"/>
                </a:solidFill>
                <a:effectLst/>
                <a:latin typeface="+mn-lt"/>
                <a:ea typeface="+mn-ea"/>
                <a:cs typeface="+mn-cs"/>
              </a:rPr>
              <a:t>pour certaines familles de métiers dont les postes sont fortement occupés par les hommes (« activités techniques » et « direction »), les écarts de salaires horaires sont un peu plus importants </a:t>
            </a:r>
            <a:r>
              <a:rPr lang="fr-FR" sz="1200" kern="1200" dirty="0" smtClean="0">
                <a:solidFill>
                  <a:schemeClr val="tx1"/>
                </a:solidFill>
                <a:effectLst/>
                <a:latin typeface="+mn-lt"/>
                <a:ea typeface="+mn-ea"/>
                <a:cs typeface="+mn-cs"/>
              </a:rPr>
              <a:t>(respectivement +3,1€ et +2,5€ de l’heure) </a:t>
            </a:r>
            <a:r>
              <a:rPr lang="fr-FR" sz="1200" b="1" kern="1200" dirty="0" smtClean="0">
                <a:solidFill>
                  <a:schemeClr val="tx1"/>
                </a:solidFill>
                <a:effectLst/>
                <a:latin typeface="+mn-lt"/>
                <a:ea typeface="+mn-ea"/>
                <a:cs typeface="+mn-cs"/>
              </a:rPr>
              <a:t>que lorsqu’il s’agit de familles de métiers où les femmes sont plus nombreuses </a:t>
            </a:r>
            <a:r>
              <a:rPr lang="fr-FR" sz="1200" kern="1200" dirty="0" smtClean="0">
                <a:solidFill>
                  <a:schemeClr val="tx1"/>
                </a:solidFill>
                <a:effectLst/>
                <a:latin typeface="+mn-lt"/>
                <a:ea typeface="+mn-ea"/>
                <a:cs typeface="+mn-cs"/>
              </a:rPr>
              <a:t>(« administration » et « Communication », pour un écart supérieur de seulement +0,3€ de l’heure).</a:t>
            </a:r>
          </a:p>
          <a:p>
            <a:endParaRPr lang="fr-FR" b="1" dirty="0" smtClean="0"/>
          </a:p>
          <a:p>
            <a:r>
              <a:rPr lang="fr-FR" sz="1200" kern="1200" dirty="0" smtClean="0">
                <a:solidFill>
                  <a:schemeClr val="tx1"/>
                </a:solidFill>
                <a:effectLst/>
                <a:latin typeface="+mn-lt"/>
                <a:ea typeface="+mn-ea"/>
                <a:cs typeface="+mn-cs"/>
              </a:rPr>
              <a:t>Néanmoins, nous ne pouvons affirmer que ces écarts de salaires observés sont liés à des inégalités de traitement. </a:t>
            </a:r>
          </a:p>
          <a:p>
            <a:endParaRPr lang="fr-FR" sz="1200" b="1"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Si les différences de salaire entre hommes et femmes au sein d’une même famille de métiers sont faibles, et qu’il est difficile d’être certain que les quelques écarts observés sont liés à des inégalités de traitement, les familles de métiers où la part des hommes est la plus importante sont celles où l’on retrouve les salaires les plus élevés.</a:t>
            </a:r>
          </a:p>
          <a:p>
            <a:endParaRPr lang="fr-FR" sz="1200" b="1"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Plus la part des femmes est importante dans une famille de métiers, plus le salaire moyen de cette dernière est faible. Inversement, plus la part des hommes est importante dans une famille de métier, plus le salaire moyen de cette dernière est élevé.</a:t>
            </a:r>
          </a:p>
          <a:p>
            <a:endParaRPr lang="fr-FR" sz="1200" b="1"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En résumé : </a:t>
            </a:r>
          </a:p>
          <a:p>
            <a:pPr lvl="0"/>
            <a:r>
              <a:rPr lang="fr-FR" sz="1200" b="1" kern="1200" dirty="0" smtClean="0">
                <a:solidFill>
                  <a:schemeClr val="tx1"/>
                </a:solidFill>
                <a:effectLst/>
                <a:latin typeface="+mn-lt"/>
                <a:ea typeface="+mn-ea"/>
                <a:cs typeface="+mn-cs"/>
              </a:rPr>
              <a:t>Le sexe joue un rôle dans la détermination de la famille principale de métiers</a:t>
            </a:r>
            <a:r>
              <a:rPr lang="fr-FR" sz="1200" kern="1200" dirty="0" smtClean="0">
                <a:solidFill>
                  <a:schemeClr val="tx1"/>
                </a:solidFill>
                <a:effectLst/>
                <a:latin typeface="+mn-lt"/>
                <a:ea typeface="+mn-ea"/>
                <a:cs typeface="+mn-cs"/>
              </a:rPr>
              <a:t> (les femmes sont plus présentes dans des familles de métiers liées à l’administration, à la production ou aux relations publiques et les hommes dans celles liées à la technique et à la direction et à des métiers liés à l’artistique : programmation ou formation et accompagnement des pratiques).</a:t>
            </a:r>
          </a:p>
          <a:p>
            <a:r>
              <a:rPr lang="fr-FR" sz="1200" kern="1200" dirty="0" smtClean="0">
                <a:solidFill>
                  <a:schemeClr val="tx1"/>
                </a:solidFill>
                <a:effectLst/>
                <a:latin typeface="+mn-lt"/>
                <a:ea typeface="+mn-ea"/>
                <a:cs typeface="+mn-cs"/>
              </a:rPr>
              <a:t> </a:t>
            </a:r>
          </a:p>
          <a:p>
            <a:pPr lvl="0"/>
            <a:r>
              <a:rPr lang="fr-FR" sz="1200" b="1" kern="1200" dirty="0" smtClean="0">
                <a:solidFill>
                  <a:schemeClr val="tx1"/>
                </a:solidFill>
                <a:effectLst/>
                <a:latin typeface="+mn-lt"/>
                <a:ea typeface="+mn-ea"/>
                <a:cs typeface="+mn-cs"/>
              </a:rPr>
              <a:t>La famille de métiers a un impact sur le salaire brut horaire des salariés. </a:t>
            </a:r>
            <a:r>
              <a:rPr lang="fr-FR" sz="1200" kern="1200" dirty="0" smtClean="0">
                <a:solidFill>
                  <a:schemeClr val="tx1"/>
                </a:solidFill>
                <a:effectLst/>
                <a:latin typeface="+mn-lt"/>
                <a:ea typeface="+mn-ea"/>
                <a:cs typeface="+mn-cs"/>
              </a:rPr>
              <a:t>En ce sens, les familles de métiers « direction », « activités techniques » et « programmation » sont celles où l’on retrouve les salaires bruts horaires les plus élevés. </a:t>
            </a:r>
          </a:p>
          <a:p>
            <a:r>
              <a:rPr lang="fr-FR" sz="1200" kern="1200" dirty="0" smtClean="0">
                <a:solidFill>
                  <a:schemeClr val="tx1"/>
                </a:solidFill>
                <a:effectLst/>
                <a:latin typeface="+mn-lt"/>
                <a:ea typeface="+mn-ea"/>
                <a:cs typeface="+mn-cs"/>
              </a:rPr>
              <a:t> </a:t>
            </a:r>
          </a:p>
          <a:p>
            <a:pPr lvl="0"/>
            <a:r>
              <a:rPr lang="fr-FR" sz="1200" b="1" kern="1200" dirty="0" smtClean="0">
                <a:solidFill>
                  <a:schemeClr val="tx1"/>
                </a:solidFill>
                <a:effectLst/>
                <a:latin typeface="+mn-lt"/>
                <a:ea typeface="+mn-ea"/>
                <a:cs typeface="+mn-cs"/>
              </a:rPr>
              <a:t>On observe davantage d’inégalité de salaires entre familles de métiers qu’entre sexes.</a:t>
            </a:r>
            <a:r>
              <a:rPr lang="fr-FR" sz="1200" kern="1200" dirty="0" smtClean="0">
                <a:solidFill>
                  <a:schemeClr val="tx1"/>
                </a:solidFill>
                <a:effectLst/>
                <a:latin typeface="+mn-lt"/>
                <a:ea typeface="+mn-ea"/>
                <a:cs typeface="+mn-cs"/>
              </a:rPr>
              <a:t> En effet, au sein d’une même famille de métiers on n’observe pas de différences notoires de taux horaire brut entre les hommes et les femmes, à l’exception des familles « direction » et « activités techniques » pour lesquelles on observe un écart de salaire brut horaire plus important entre les deux sexes.</a:t>
            </a:r>
          </a:p>
          <a:p>
            <a:r>
              <a:rPr lang="fr-FR" sz="1200" kern="1200" dirty="0" smtClean="0">
                <a:solidFill>
                  <a:schemeClr val="tx1"/>
                </a:solidFill>
                <a:effectLst/>
                <a:latin typeface="+mn-lt"/>
                <a:ea typeface="+mn-ea"/>
                <a:cs typeface="+mn-cs"/>
              </a:rPr>
              <a:t> </a:t>
            </a:r>
          </a:p>
          <a:p>
            <a:pPr lvl="0"/>
            <a:r>
              <a:rPr lang="fr-FR" sz="1200" kern="1200" dirty="0" smtClean="0">
                <a:solidFill>
                  <a:schemeClr val="tx1"/>
                </a:solidFill>
                <a:effectLst/>
                <a:latin typeface="+mn-lt"/>
                <a:ea typeface="+mn-ea"/>
                <a:cs typeface="+mn-cs"/>
              </a:rPr>
              <a:t>Comme le sexe joue un rôle dans la détermination de la famille de métiers, et que les familles de métiers dans lesquelles la rémunération est la plus élevée sont celles également où les hommes sont majoritaires, les femmes ont par conséquent des salaires moins élevés que les hommes. </a:t>
            </a:r>
            <a:r>
              <a:rPr lang="fr-FR" sz="1200" b="1" kern="1200" dirty="0" smtClean="0">
                <a:solidFill>
                  <a:schemeClr val="tx1"/>
                </a:solidFill>
                <a:effectLst/>
                <a:latin typeface="+mn-lt"/>
                <a:ea typeface="+mn-ea"/>
                <a:cs typeface="+mn-cs"/>
              </a:rPr>
              <a:t>Cette inégalité n’est pas visible au sein d’une même famille de métiers (il faudrait affiner en étudiant le niveau de responsabilité, l’âge, l’ancienneté au sein d’une même famille de métiers) mais elle réside dans l’accessibilité des femmes aux familles de métiers les mieux rémunérés</a:t>
            </a:r>
            <a:r>
              <a:rPr lang="fr-FR" sz="1200" kern="1200" dirty="0" smtClean="0">
                <a:solidFill>
                  <a:schemeClr val="tx1"/>
                </a:solidFill>
                <a:effectLst/>
                <a:latin typeface="+mn-lt"/>
                <a:ea typeface="+mn-ea"/>
                <a:cs typeface="+mn-cs"/>
              </a:rPr>
              <a:t>.</a:t>
            </a:r>
          </a:p>
          <a:p>
            <a:endParaRPr lang="fr-FR" b="1" dirty="0"/>
          </a:p>
        </p:txBody>
      </p:sp>
      <p:sp>
        <p:nvSpPr>
          <p:cNvPr id="4" name="Espace réservé du numéro de diapositive 3"/>
          <p:cNvSpPr>
            <a:spLocks noGrp="1"/>
          </p:cNvSpPr>
          <p:nvPr>
            <p:ph type="sldNum" sz="quarter" idx="10"/>
          </p:nvPr>
        </p:nvSpPr>
        <p:spPr/>
        <p:txBody>
          <a:bodyPr/>
          <a:lstStyle/>
          <a:p>
            <a:fld id="{7F0361BB-469D-0349-98DA-920F0F18AFC8}" type="slidenum">
              <a:rPr lang="en-US" smtClean="0"/>
              <a:pPr/>
              <a:t>6</a:t>
            </a:fld>
            <a:endParaRPr lang="en-US"/>
          </a:p>
        </p:txBody>
      </p:sp>
    </p:spTree>
    <p:extLst>
      <p:ext uri="{BB962C8B-B14F-4D97-AF65-F5344CB8AC3E}">
        <p14:creationId xmlns:p14="http://schemas.microsoft.com/office/powerpoint/2010/main" val="12966569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1" kern="1200" dirty="0" smtClean="0">
                <a:solidFill>
                  <a:schemeClr val="tx1"/>
                </a:solidFill>
                <a:effectLst/>
                <a:latin typeface="+mn-lt"/>
                <a:ea typeface="+mn-ea"/>
                <a:cs typeface="+mn-cs"/>
              </a:rPr>
              <a:t>Les tranches d’âge les plus jeunes perçoivent un salaire horaire brut médian moins élevé que les tranches d’âge les plus âgées.</a:t>
            </a:r>
          </a:p>
          <a:p>
            <a:endParaRPr lang="fr-FR" sz="1200" kern="1200" dirty="0" smtClean="0">
              <a:solidFill>
                <a:schemeClr val="tx1"/>
              </a:solidFill>
              <a:effectLst/>
              <a:latin typeface="+mn-lt"/>
              <a:ea typeface="+mn-ea"/>
              <a:cs typeface="+mn-cs"/>
            </a:endParaRPr>
          </a:p>
          <a:p>
            <a:r>
              <a:rPr lang="fr-FR" sz="1200" b="1" kern="1200" dirty="0" smtClean="0">
                <a:solidFill>
                  <a:schemeClr val="tx1"/>
                </a:solidFill>
                <a:effectLst/>
                <a:latin typeface="+mn-lt"/>
                <a:ea typeface="+mn-ea"/>
                <a:cs typeface="+mn-cs"/>
              </a:rPr>
              <a:t>Des explications qui peut être avancée concernant ces écarts</a:t>
            </a:r>
            <a:r>
              <a:rPr lang="fr-FR" sz="1200" kern="1200" dirty="0" smtClean="0">
                <a:solidFill>
                  <a:schemeClr val="tx1"/>
                </a:solidFill>
                <a:effectLst/>
                <a:latin typeface="+mn-lt"/>
                <a:ea typeface="+mn-ea"/>
                <a:cs typeface="+mn-cs"/>
              </a:rPr>
              <a:t> résulte du fait que :</a:t>
            </a:r>
          </a:p>
          <a:p>
            <a:pPr marL="171450" indent="-171450">
              <a:buFont typeface="Arial" panose="020B0604020202020204" pitchFamily="34" charset="0"/>
              <a:buChar char="•"/>
            </a:pPr>
            <a:r>
              <a:rPr lang="fr-FR" sz="1200" b="1" kern="1200" dirty="0" smtClean="0">
                <a:solidFill>
                  <a:schemeClr val="tx1"/>
                </a:solidFill>
                <a:effectLst/>
                <a:latin typeface="+mn-lt"/>
                <a:ea typeface="+mn-ea"/>
                <a:cs typeface="+mn-cs"/>
              </a:rPr>
              <a:t>les tranches d’âges les plus jeunes sont plus représentées dans les familles de métiers les moins rémunérées.</a:t>
            </a:r>
          </a:p>
          <a:p>
            <a:pPr marL="171450" indent="-171450">
              <a:buFont typeface="Arial" panose="020B0604020202020204" pitchFamily="34" charset="0"/>
              <a:buChar char="•"/>
            </a:pPr>
            <a:r>
              <a:rPr lang="fr-FR" sz="1200" b="1" kern="1200" dirty="0" smtClean="0">
                <a:solidFill>
                  <a:schemeClr val="tx1"/>
                </a:solidFill>
                <a:effectLst/>
                <a:latin typeface="+mn-lt"/>
                <a:ea typeface="+mn-ea"/>
                <a:cs typeface="+mn-cs"/>
              </a:rPr>
              <a:t>Il faut</a:t>
            </a:r>
            <a:r>
              <a:rPr lang="fr-FR" sz="1200" b="1" kern="1200" baseline="0" dirty="0" smtClean="0">
                <a:solidFill>
                  <a:schemeClr val="tx1"/>
                </a:solidFill>
                <a:effectLst/>
                <a:latin typeface="+mn-lt"/>
                <a:ea typeface="+mn-ea"/>
                <a:cs typeface="+mn-cs"/>
              </a:rPr>
              <a:t> </a:t>
            </a:r>
            <a:r>
              <a:rPr lang="fr-FR" sz="1200" b="1" kern="1200" dirty="0" smtClean="0">
                <a:solidFill>
                  <a:schemeClr val="tx1"/>
                </a:solidFill>
                <a:effectLst/>
                <a:latin typeface="+mn-lt"/>
                <a:ea typeface="+mn-ea"/>
                <a:cs typeface="+mn-cs"/>
              </a:rPr>
              <a:t>également prendre en considération les mécanismes d’ancienneté </a:t>
            </a:r>
            <a:r>
              <a:rPr lang="fr-FR" sz="1200" kern="1200" dirty="0" smtClean="0">
                <a:solidFill>
                  <a:schemeClr val="tx1"/>
                </a:solidFill>
                <a:effectLst/>
                <a:latin typeface="+mn-lt"/>
                <a:ea typeface="+mn-ea"/>
                <a:cs typeface="+mn-cs"/>
              </a:rPr>
              <a:t>liés aux conventions collectives qui peuvent par ailleurs expliquer ces écarts.</a:t>
            </a:r>
            <a:endParaRPr lang="fr-FR" dirty="0"/>
          </a:p>
        </p:txBody>
      </p:sp>
      <p:sp>
        <p:nvSpPr>
          <p:cNvPr id="4" name="Espace réservé du numéro de diapositive 3"/>
          <p:cNvSpPr>
            <a:spLocks noGrp="1"/>
          </p:cNvSpPr>
          <p:nvPr>
            <p:ph type="sldNum" sz="quarter" idx="10"/>
          </p:nvPr>
        </p:nvSpPr>
        <p:spPr/>
        <p:txBody>
          <a:bodyPr/>
          <a:lstStyle/>
          <a:p>
            <a:fld id="{7F0361BB-469D-0349-98DA-920F0F18AFC8}" type="slidenum">
              <a:rPr lang="en-US" smtClean="0"/>
              <a:pPr/>
              <a:t>7</a:t>
            </a:fld>
            <a:endParaRPr lang="en-US"/>
          </a:p>
        </p:txBody>
      </p:sp>
    </p:spTree>
    <p:extLst>
      <p:ext uri="{BB962C8B-B14F-4D97-AF65-F5344CB8AC3E}">
        <p14:creationId xmlns:p14="http://schemas.microsoft.com/office/powerpoint/2010/main" val="38243337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1" kern="1200" dirty="0" smtClean="0">
                <a:solidFill>
                  <a:schemeClr val="tx1"/>
                </a:solidFill>
                <a:effectLst/>
                <a:latin typeface="+mn-lt"/>
                <a:ea typeface="+mn-ea"/>
                <a:cs typeface="+mn-cs"/>
              </a:rPr>
              <a:t>La différence de salaire entre permanents de moins de 30 ans et de plus de 50 ans peut aller de 1,5 € à 12 € selon les catégories, avec une différence moyenne de 4,3 €. </a:t>
            </a:r>
          </a:p>
          <a:p>
            <a:endParaRPr lang="fr-FR" sz="1200" kern="1200" dirty="0" smtClean="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b="1" kern="1200" dirty="0" smtClean="0">
                <a:solidFill>
                  <a:schemeClr val="tx1"/>
                </a:solidFill>
                <a:effectLst/>
                <a:latin typeface="+mn-lt"/>
                <a:ea typeface="+mn-ea"/>
                <a:cs typeface="+mn-cs"/>
              </a:rPr>
              <a:t>Les familles de métiers dont le salaire horaire est le plus haut sont celles pour lesquelles l’écart de salaire entre les moins de 30 ans et les plus de 50 ans est le plus élevé. </a:t>
            </a:r>
            <a:r>
              <a:rPr lang="fr-FR" sz="1200" kern="1200" dirty="0" smtClean="0">
                <a:solidFill>
                  <a:schemeClr val="tx1"/>
                </a:solidFill>
                <a:effectLst/>
                <a:latin typeface="+mn-lt"/>
                <a:ea typeface="+mn-ea"/>
                <a:cs typeface="+mn-cs"/>
              </a:rPr>
              <a:t>Inversement, plus le salaire horaire médian d’une famille de métiers est faible, moins l’écart de salaire entre les moins de 30 ans et les plus de 50 ans est important.</a:t>
            </a:r>
          </a:p>
          <a:p>
            <a:pPr marL="0" marR="0" lvl="0" indent="0" algn="l" defTabSz="457200" rtl="0" eaLnBrk="1" fontAlgn="auto" latinLnBrk="0" hangingPunct="1">
              <a:lnSpc>
                <a:spcPct val="100000"/>
              </a:lnSpc>
              <a:spcBef>
                <a:spcPts val="0"/>
              </a:spcBef>
              <a:spcAft>
                <a:spcPts val="0"/>
              </a:spcAft>
              <a:buClrTx/>
              <a:buSzTx/>
              <a:buFontTx/>
              <a:buNone/>
              <a:tabLst/>
              <a:defRPr/>
            </a:pPr>
            <a:endParaRPr lang="fr-FR" sz="1200" kern="1200" dirty="0" smtClean="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Il est par conséquent difficile de savoir si à niveaux de compétence et responsabilités égales, un permanent de moins de 30 ans perçoit réellement un salaire horaire brut moins élevé qu’une personne de plus de 50 ans. Il faudrait pour cela, au sein d’une même famille de métiers, affiner l’analyse en fonction des différents niveaux de responsabilité. </a:t>
            </a:r>
          </a:p>
          <a:p>
            <a:pPr marL="0" marR="0" lvl="0" indent="0" algn="l" defTabSz="457200" rtl="0" eaLnBrk="1" fontAlgn="auto" latinLnBrk="0" hangingPunct="1">
              <a:lnSpc>
                <a:spcPct val="100000"/>
              </a:lnSpc>
              <a:spcBef>
                <a:spcPts val="0"/>
              </a:spcBef>
              <a:spcAft>
                <a:spcPts val="0"/>
              </a:spcAft>
              <a:buClrTx/>
              <a:buSzTx/>
              <a:buFontTx/>
              <a:buNone/>
              <a:tabLst/>
              <a:defRPr/>
            </a:pPr>
            <a:endParaRPr lang="fr-FR" sz="1200" kern="1200" dirty="0" smtClean="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Toutefois, </a:t>
            </a:r>
            <a:r>
              <a:rPr lang="fr-FR" sz="1200" b="1" kern="1200" dirty="0" smtClean="0">
                <a:solidFill>
                  <a:schemeClr val="tx1"/>
                </a:solidFill>
                <a:effectLst/>
                <a:latin typeface="+mn-lt"/>
                <a:ea typeface="+mn-ea"/>
                <a:cs typeface="+mn-cs"/>
              </a:rPr>
              <a:t>si on prend l’exemple de la famille de métiers « direction », </a:t>
            </a:r>
            <a:r>
              <a:rPr lang="fr-FR" sz="1200" kern="1200" dirty="0" smtClean="0">
                <a:solidFill>
                  <a:schemeClr val="tx1"/>
                </a:solidFill>
                <a:effectLst/>
                <a:latin typeface="+mn-lt"/>
                <a:ea typeface="+mn-ea"/>
                <a:cs typeface="+mn-cs"/>
              </a:rPr>
              <a:t>qui comprend des niveaux de responsabilités assez identiques</a:t>
            </a:r>
            <a:r>
              <a:rPr lang="fr-FR" sz="1200" b="1" kern="1200" dirty="0" smtClean="0">
                <a:solidFill>
                  <a:schemeClr val="tx1"/>
                </a:solidFill>
                <a:effectLst/>
                <a:latin typeface="+mn-lt"/>
                <a:ea typeface="+mn-ea"/>
                <a:cs typeface="+mn-cs"/>
              </a:rPr>
              <a:t>,</a:t>
            </a:r>
            <a:r>
              <a:rPr lang="fr-FR" sz="1200" b="1" kern="1200" baseline="0" dirty="0" smtClean="0">
                <a:solidFill>
                  <a:schemeClr val="tx1"/>
                </a:solidFill>
                <a:effectLst/>
                <a:latin typeface="+mn-lt"/>
                <a:ea typeface="+mn-ea"/>
                <a:cs typeface="+mn-cs"/>
              </a:rPr>
              <a:t> </a:t>
            </a:r>
            <a:r>
              <a:rPr lang="fr-FR" sz="1200" b="1" kern="1200" dirty="0" smtClean="0">
                <a:solidFill>
                  <a:schemeClr val="tx1"/>
                </a:solidFill>
                <a:effectLst/>
                <a:latin typeface="+mn-lt"/>
                <a:ea typeface="+mn-ea"/>
                <a:cs typeface="+mn-cs"/>
              </a:rPr>
              <a:t>la différence de 12 € entre le salaire horaire brut d’un permanent de moins de 30 ans et celui d’un permanent de plus de 50 ans tend à montrer une réelle différence de salaire en fonction de l’âge.</a:t>
            </a:r>
          </a:p>
          <a:p>
            <a:endParaRPr lang="fr-FR" dirty="0"/>
          </a:p>
        </p:txBody>
      </p:sp>
      <p:sp>
        <p:nvSpPr>
          <p:cNvPr id="4" name="Espace réservé du numéro de diapositive 3"/>
          <p:cNvSpPr>
            <a:spLocks noGrp="1"/>
          </p:cNvSpPr>
          <p:nvPr>
            <p:ph type="sldNum" sz="quarter" idx="10"/>
          </p:nvPr>
        </p:nvSpPr>
        <p:spPr/>
        <p:txBody>
          <a:bodyPr/>
          <a:lstStyle/>
          <a:p>
            <a:fld id="{7F0361BB-469D-0349-98DA-920F0F18AFC8}" type="slidenum">
              <a:rPr lang="en-US" smtClean="0"/>
              <a:pPr/>
              <a:t>8</a:t>
            </a:fld>
            <a:endParaRPr lang="en-US"/>
          </a:p>
        </p:txBody>
      </p:sp>
    </p:spTree>
    <p:extLst>
      <p:ext uri="{BB962C8B-B14F-4D97-AF65-F5344CB8AC3E}">
        <p14:creationId xmlns:p14="http://schemas.microsoft.com/office/powerpoint/2010/main" val="22790386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On peut constater dans l’ensemble que </a:t>
            </a:r>
            <a:r>
              <a:rPr lang="fr-FR" sz="1200" b="1" kern="1200" dirty="0" smtClean="0">
                <a:solidFill>
                  <a:schemeClr val="tx1"/>
                </a:solidFill>
                <a:effectLst/>
                <a:latin typeface="+mn-lt"/>
                <a:ea typeface="+mn-ea"/>
                <a:cs typeface="+mn-cs"/>
              </a:rPr>
              <a:t>plus la structure a un budget important et plus le salaire horaire médian des salariés est élevé.</a:t>
            </a:r>
          </a:p>
          <a:p>
            <a:endParaRPr lang="fr-FR" sz="1200" b="1" kern="1200" dirty="0" smtClean="0">
              <a:solidFill>
                <a:schemeClr val="tx1"/>
              </a:solidFill>
              <a:effectLst/>
              <a:latin typeface="+mn-lt"/>
              <a:ea typeface="+mn-ea"/>
              <a:cs typeface="+mn-cs"/>
            </a:endParaRPr>
          </a:p>
          <a:p>
            <a:endParaRPr lang="fr-FR" b="1" dirty="0"/>
          </a:p>
        </p:txBody>
      </p:sp>
      <p:sp>
        <p:nvSpPr>
          <p:cNvPr id="4" name="Espace réservé du numéro de diapositive 3"/>
          <p:cNvSpPr>
            <a:spLocks noGrp="1"/>
          </p:cNvSpPr>
          <p:nvPr>
            <p:ph type="sldNum" sz="quarter" idx="10"/>
          </p:nvPr>
        </p:nvSpPr>
        <p:spPr/>
        <p:txBody>
          <a:bodyPr/>
          <a:lstStyle/>
          <a:p>
            <a:fld id="{7F0361BB-469D-0349-98DA-920F0F18AFC8}" type="slidenum">
              <a:rPr lang="en-US" smtClean="0"/>
              <a:pPr/>
              <a:t>9</a:t>
            </a:fld>
            <a:endParaRPr lang="en-US"/>
          </a:p>
        </p:txBody>
      </p:sp>
    </p:spTree>
    <p:extLst>
      <p:ext uri="{BB962C8B-B14F-4D97-AF65-F5344CB8AC3E}">
        <p14:creationId xmlns:p14="http://schemas.microsoft.com/office/powerpoint/2010/main" val="41356238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fr-F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Click to edit Master subtitle style</a:t>
            </a:r>
            <a:endParaRPr lang="en-US"/>
          </a:p>
        </p:txBody>
      </p:sp>
      <p:sp>
        <p:nvSpPr>
          <p:cNvPr id="4" name="Date Placeholder 3"/>
          <p:cNvSpPr>
            <a:spLocks noGrp="1"/>
          </p:cNvSpPr>
          <p:nvPr>
            <p:ph type="dt" sz="half" idx="10"/>
          </p:nvPr>
        </p:nvSpPr>
        <p:spPr/>
        <p:txBody>
          <a:bodyPr/>
          <a:lstStyle/>
          <a:p>
            <a:fld id="{CDE64F2A-661D-4E8C-BAC4-6F698329FA7F}" type="datetime1">
              <a:rPr lang="en-US" smtClean="0"/>
              <a:pPr/>
              <a:t>10/1/2018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lgn="r" eaLnBrk="1" latinLnBrk="0" hangingPunct="1"/>
            <a:fld id="{8C592886-E571-45D5-8B56-343DC94F8FA6}" type="slidenum">
              <a:rPr kumimoji="0" lang="en-US" smtClean="0"/>
              <a:pPr algn="r" eaLnBrk="1" latinLnBrk="0" hangingPunct="1"/>
              <a:t>‹N°›</a:t>
            </a:fld>
            <a:endParaRPr kumimoji="0" lang="en-US" dirty="0">
              <a:solidFill>
                <a:schemeClr val="tx2">
                  <a:shade val="90000"/>
                </a:schemeClr>
              </a:solidFill>
            </a:endParaRPr>
          </a:p>
        </p:txBody>
      </p:sp>
    </p:spTree>
    <p:extLst>
      <p:ext uri="{BB962C8B-B14F-4D97-AF65-F5344CB8AC3E}">
        <p14:creationId xmlns:p14="http://schemas.microsoft.com/office/powerpoint/2010/main" val="2116368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a:p>
        </p:txBody>
      </p:sp>
      <p:sp>
        <p:nvSpPr>
          <p:cNvPr id="4" name="Date Placeholder 3"/>
          <p:cNvSpPr>
            <a:spLocks noGrp="1"/>
          </p:cNvSpPr>
          <p:nvPr>
            <p:ph type="dt" sz="half" idx="10"/>
          </p:nvPr>
        </p:nvSpPr>
        <p:spPr/>
        <p:txBody>
          <a:bodyPr/>
          <a:lstStyle/>
          <a:p>
            <a:fld id="{D64FBE32-B9B4-4691-A5CD-E428904C1649}" type="datetime1">
              <a:rPr lang="en-US" smtClean="0"/>
              <a:pPr/>
              <a:t>10/1/2018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AC9FA6-33EA-B347-891E-7587466E2D5A}" type="slidenum">
              <a:rPr lang="en-US" smtClean="0"/>
              <a:pPr/>
              <a:t>‹N°›</a:t>
            </a:fld>
            <a:endParaRPr lang="en-US"/>
          </a:p>
        </p:txBody>
      </p:sp>
    </p:spTree>
    <p:extLst>
      <p:ext uri="{BB962C8B-B14F-4D97-AF65-F5344CB8AC3E}">
        <p14:creationId xmlns:p14="http://schemas.microsoft.com/office/powerpoint/2010/main" val="3671811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F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a:p>
        </p:txBody>
      </p:sp>
      <p:sp>
        <p:nvSpPr>
          <p:cNvPr id="4" name="Date Placeholder 3"/>
          <p:cNvSpPr>
            <a:spLocks noGrp="1"/>
          </p:cNvSpPr>
          <p:nvPr>
            <p:ph type="dt" sz="half" idx="10"/>
          </p:nvPr>
        </p:nvSpPr>
        <p:spPr/>
        <p:txBody>
          <a:bodyPr/>
          <a:lstStyle/>
          <a:p>
            <a:fld id="{1B85DB4C-6767-4E15-884F-2F8A9E0E852E}" type="datetime1">
              <a:rPr lang="en-US" smtClean="0"/>
              <a:pPr/>
              <a:t>10/1/2018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AC9FA6-33EA-B347-891E-7587466E2D5A}" type="slidenum">
              <a:rPr lang="en-US" smtClean="0"/>
              <a:pPr/>
              <a:t>‹N°›</a:t>
            </a:fld>
            <a:endParaRPr lang="en-US"/>
          </a:p>
        </p:txBody>
      </p:sp>
    </p:spTree>
    <p:extLst>
      <p:ext uri="{BB962C8B-B14F-4D97-AF65-F5344CB8AC3E}">
        <p14:creationId xmlns:p14="http://schemas.microsoft.com/office/powerpoint/2010/main" val="2371049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Click to edit Master title style</a:t>
            </a:r>
            <a:endParaRPr lang="en-US"/>
          </a:p>
        </p:txBody>
      </p:sp>
      <p:sp>
        <p:nvSpPr>
          <p:cNvPr id="3" name="Content Placeholder 2"/>
          <p:cNvSpPr>
            <a:spLocks noGrp="1"/>
          </p:cNvSpPr>
          <p:nvPr>
            <p:ph idx="1"/>
          </p:nvPr>
        </p:nvSpPr>
        <p:spPr/>
        <p:txBody>
          <a:body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a:p>
        </p:txBody>
      </p:sp>
      <p:sp>
        <p:nvSpPr>
          <p:cNvPr id="4" name="Date Placeholder 3"/>
          <p:cNvSpPr>
            <a:spLocks noGrp="1"/>
          </p:cNvSpPr>
          <p:nvPr>
            <p:ph type="dt" sz="half" idx="10"/>
          </p:nvPr>
        </p:nvSpPr>
        <p:spPr/>
        <p:txBody>
          <a:bodyPr/>
          <a:lstStyle/>
          <a:p>
            <a:fld id="{B291D678-0609-49FD-B416-D8EAD2626529}" type="datetime1">
              <a:rPr lang="en-US" smtClean="0"/>
              <a:pPr/>
              <a:t>10/1/2018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AC9FA6-33EA-B347-891E-7587466E2D5A}" type="slidenum">
              <a:rPr lang="en-US" smtClean="0"/>
              <a:pPr/>
              <a:t>‹N°›</a:t>
            </a:fld>
            <a:endParaRPr lang="en-US"/>
          </a:p>
        </p:txBody>
      </p:sp>
    </p:spTree>
    <p:extLst>
      <p:ext uri="{BB962C8B-B14F-4D97-AF65-F5344CB8AC3E}">
        <p14:creationId xmlns:p14="http://schemas.microsoft.com/office/powerpoint/2010/main" val="1615504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r-F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Click to edit Master text styles</a:t>
            </a:r>
          </a:p>
        </p:txBody>
      </p:sp>
      <p:sp>
        <p:nvSpPr>
          <p:cNvPr id="4" name="Date Placeholder 3"/>
          <p:cNvSpPr>
            <a:spLocks noGrp="1"/>
          </p:cNvSpPr>
          <p:nvPr>
            <p:ph type="dt" sz="half" idx="10"/>
          </p:nvPr>
        </p:nvSpPr>
        <p:spPr/>
        <p:txBody>
          <a:bodyPr/>
          <a:lstStyle/>
          <a:p>
            <a:fld id="{18A0ECF8-5B90-4328-BD67-7995C7430E74}" type="datetime1">
              <a:rPr lang="en-US" smtClean="0"/>
              <a:pPr/>
              <a:t>10/1/2018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‹N°›</a:t>
            </a:fld>
            <a:endParaRPr lang="en-US"/>
          </a:p>
        </p:txBody>
      </p:sp>
    </p:spTree>
    <p:extLst>
      <p:ext uri="{BB962C8B-B14F-4D97-AF65-F5344CB8AC3E}">
        <p14:creationId xmlns:p14="http://schemas.microsoft.com/office/powerpoint/2010/main" val="4094467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a:p>
        </p:txBody>
      </p:sp>
      <p:sp>
        <p:nvSpPr>
          <p:cNvPr id="5" name="Date Placeholder 4"/>
          <p:cNvSpPr>
            <a:spLocks noGrp="1"/>
          </p:cNvSpPr>
          <p:nvPr>
            <p:ph type="dt" sz="half" idx="10"/>
          </p:nvPr>
        </p:nvSpPr>
        <p:spPr/>
        <p:txBody>
          <a:bodyPr/>
          <a:lstStyle/>
          <a:p>
            <a:fld id="{23254315-8782-41C7-95D1-3F44AA08F20B}" type="datetime1">
              <a:rPr lang="en-US" smtClean="0"/>
              <a:pPr/>
              <a:t>10/1/2018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AC9FA6-33EA-B347-891E-7587466E2D5A}" type="slidenum">
              <a:rPr lang="en-US" smtClean="0"/>
              <a:pPr/>
              <a:t>‹N°›</a:t>
            </a:fld>
            <a:endParaRPr lang="en-US"/>
          </a:p>
        </p:txBody>
      </p:sp>
    </p:spTree>
    <p:extLst>
      <p:ext uri="{BB962C8B-B14F-4D97-AF65-F5344CB8AC3E}">
        <p14:creationId xmlns:p14="http://schemas.microsoft.com/office/powerpoint/2010/main" val="3788454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a:p>
        </p:txBody>
      </p:sp>
      <p:sp>
        <p:nvSpPr>
          <p:cNvPr id="7" name="Date Placeholder 6"/>
          <p:cNvSpPr>
            <a:spLocks noGrp="1"/>
          </p:cNvSpPr>
          <p:nvPr>
            <p:ph type="dt" sz="half" idx="10"/>
          </p:nvPr>
        </p:nvSpPr>
        <p:spPr/>
        <p:txBody>
          <a:bodyPr/>
          <a:lstStyle/>
          <a:p>
            <a:fld id="{3B6FC2C4-F3BE-40F7-A0A2-3FBA3D3BFDEC}" type="datetime1">
              <a:rPr lang="en-US" smtClean="0"/>
              <a:pPr/>
              <a:t>10/1/2018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AC9FA6-33EA-B347-891E-7587466E2D5A}" type="slidenum">
              <a:rPr lang="en-US" smtClean="0"/>
              <a:pPr/>
              <a:t>‹N°›</a:t>
            </a:fld>
            <a:endParaRPr lang="en-US"/>
          </a:p>
        </p:txBody>
      </p:sp>
    </p:spTree>
    <p:extLst>
      <p:ext uri="{BB962C8B-B14F-4D97-AF65-F5344CB8AC3E}">
        <p14:creationId xmlns:p14="http://schemas.microsoft.com/office/powerpoint/2010/main" val="1951312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Click to edit Master title style</a:t>
            </a:r>
            <a:endParaRPr lang="en-US"/>
          </a:p>
        </p:txBody>
      </p:sp>
      <p:sp>
        <p:nvSpPr>
          <p:cNvPr id="3" name="Date Placeholder 2"/>
          <p:cNvSpPr>
            <a:spLocks noGrp="1"/>
          </p:cNvSpPr>
          <p:nvPr>
            <p:ph type="dt" sz="half" idx="10"/>
          </p:nvPr>
        </p:nvSpPr>
        <p:spPr/>
        <p:txBody>
          <a:bodyPr/>
          <a:lstStyle/>
          <a:p>
            <a:fld id="{035CC2F7-226E-4E0D-8017-FDCAACB26A2D}" type="datetime1">
              <a:rPr lang="en-US" smtClean="0"/>
              <a:pPr/>
              <a:t>10/1/2018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AC9FA6-33EA-B347-891E-7587466E2D5A}" type="slidenum">
              <a:rPr lang="en-US" smtClean="0"/>
              <a:pPr/>
              <a:t>‹N°›</a:t>
            </a:fld>
            <a:endParaRPr lang="en-US"/>
          </a:p>
        </p:txBody>
      </p:sp>
    </p:spTree>
    <p:extLst>
      <p:ext uri="{BB962C8B-B14F-4D97-AF65-F5344CB8AC3E}">
        <p14:creationId xmlns:p14="http://schemas.microsoft.com/office/powerpoint/2010/main" val="3735699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87720F-EC42-4614-83B7-FE2A4905565E}" type="datetime1">
              <a:rPr lang="en-US" smtClean="0"/>
              <a:pPr/>
              <a:t>10/1/2018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AC9FA6-33EA-B347-891E-7587466E2D5A}" type="slidenum">
              <a:rPr lang="en-US" smtClean="0"/>
              <a:pPr/>
              <a:t>‹N°›</a:t>
            </a:fld>
            <a:endParaRPr lang="en-US"/>
          </a:p>
        </p:txBody>
      </p:sp>
    </p:spTree>
    <p:extLst>
      <p:ext uri="{BB962C8B-B14F-4D97-AF65-F5344CB8AC3E}">
        <p14:creationId xmlns:p14="http://schemas.microsoft.com/office/powerpoint/2010/main" val="2471376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F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Click to edit Master text styles</a:t>
            </a:r>
          </a:p>
        </p:txBody>
      </p:sp>
      <p:sp>
        <p:nvSpPr>
          <p:cNvPr id="5" name="Date Placeholder 4"/>
          <p:cNvSpPr>
            <a:spLocks noGrp="1"/>
          </p:cNvSpPr>
          <p:nvPr>
            <p:ph type="dt" sz="half" idx="10"/>
          </p:nvPr>
        </p:nvSpPr>
        <p:spPr/>
        <p:txBody>
          <a:bodyPr/>
          <a:lstStyle/>
          <a:p>
            <a:fld id="{411909E5-11CF-4640-9F8B-5F0DC5AF7516}" type="datetime1">
              <a:rPr lang="en-US" smtClean="0"/>
              <a:pPr/>
              <a:t>10/1/2018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‹N°›</a:t>
            </a:fld>
            <a:endParaRPr lang="en-US" dirty="0"/>
          </a:p>
        </p:txBody>
      </p:sp>
    </p:spTree>
    <p:extLst>
      <p:ext uri="{BB962C8B-B14F-4D97-AF65-F5344CB8AC3E}">
        <p14:creationId xmlns:p14="http://schemas.microsoft.com/office/powerpoint/2010/main" val="2088162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F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Click to edit Master text styles</a:t>
            </a:r>
          </a:p>
        </p:txBody>
      </p:sp>
      <p:sp>
        <p:nvSpPr>
          <p:cNvPr id="5" name="Date Placeholder 4"/>
          <p:cNvSpPr>
            <a:spLocks noGrp="1"/>
          </p:cNvSpPr>
          <p:nvPr>
            <p:ph type="dt" sz="half" idx="10"/>
          </p:nvPr>
        </p:nvSpPr>
        <p:spPr/>
        <p:txBody>
          <a:bodyPr/>
          <a:lstStyle/>
          <a:p>
            <a:fld id="{ACE28D7E-8A46-4D9A-B226-5B48C6EC22CF}" type="datetime1">
              <a:rPr lang="en-US" smtClean="0"/>
              <a:pPr/>
              <a:t>10/1/2018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AC9FA6-33EA-B347-891E-7587466E2D5A}" type="slidenum">
              <a:rPr lang="en-US" smtClean="0"/>
              <a:pPr/>
              <a:t>‹N°›</a:t>
            </a:fld>
            <a:endParaRPr lang="en-US"/>
          </a:p>
        </p:txBody>
      </p:sp>
    </p:spTree>
    <p:extLst>
      <p:ext uri="{BB962C8B-B14F-4D97-AF65-F5344CB8AC3E}">
        <p14:creationId xmlns:p14="http://schemas.microsoft.com/office/powerpoint/2010/main" val="2490120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AF1C4D-52D1-48B6-BB61-958F717FF7E1}" type="datetime1">
              <a:rPr lang="en-US" smtClean="0"/>
              <a:pPr/>
              <a:t>10/1/2018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AC9FA6-33EA-B347-891E-7587466E2D5A}" type="slidenum">
              <a:rPr lang="en-US" smtClean="0"/>
              <a:pPr/>
              <a:t>‹N°›</a:t>
            </a:fld>
            <a:endParaRPr lang="en-US"/>
          </a:p>
        </p:txBody>
      </p:sp>
    </p:spTree>
    <p:extLst>
      <p:ext uri="{BB962C8B-B14F-4D97-AF65-F5344CB8AC3E}">
        <p14:creationId xmlns:p14="http://schemas.microsoft.com/office/powerpoint/2010/main" val="2718826963"/>
      </p:ext>
    </p:extLst>
  </p:cSld>
  <p:clrMap bg1="lt1" tx1="dk1" bg2="lt2" tx2="dk2" accent1="accent1" accent2="accent2" accent3="accent3" accent4="accent4" accent5="accent5" accent6="accent6" hlink="hlink" folHlink="folHlink"/>
  <p:sldLayoutIdLst>
    <p:sldLayoutId id="2147484473" r:id="rId1"/>
    <p:sldLayoutId id="2147484474" r:id="rId2"/>
    <p:sldLayoutId id="2147484475" r:id="rId3"/>
    <p:sldLayoutId id="2147484476" r:id="rId4"/>
    <p:sldLayoutId id="2147484477" r:id="rId5"/>
    <p:sldLayoutId id="2147484478" r:id="rId6"/>
    <p:sldLayoutId id="2147484479" r:id="rId7"/>
    <p:sldLayoutId id="2147484480" r:id="rId8"/>
    <p:sldLayoutId id="2147484481" r:id="rId9"/>
    <p:sldLayoutId id="2147484482" r:id="rId10"/>
    <p:sldLayoutId id="2147484483"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chart" Target="../charts/chart1.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p:cNvSpPr/>
          <p:nvPr/>
        </p:nvSpPr>
        <p:spPr>
          <a:xfrm>
            <a:off x="-3" y="2161309"/>
            <a:ext cx="9144002" cy="4696691"/>
          </a:xfrm>
          <a:prstGeom prst="rect">
            <a:avLst/>
          </a:prstGeom>
          <a:solidFill>
            <a:srgbClr val="A5B592"/>
          </a:solidFill>
          <a:ln>
            <a:noFill/>
          </a:ln>
        </p:spPr>
        <p:style>
          <a:lnRef idx="1">
            <a:schemeClr val="dk1"/>
          </a:lnRef>
          <a:fillRef idx="3">
            <a:schemeClr val="dk1"/>
          </a:fillRef>
          <a:effectRef idx="2">
            <a:schemeClr val="dk1"/>
          </a:effectRef>
          <a:fontRef idx="minor">
            <a:schemeClr val="lt1"/>
          </a:fontRef>
        </p:style>
        <p:txBody>
          <a:bodyPr rtlCol="0" anchor="ctr"/>
          <a:lstStyle/>
          <a:p>
            <a:pPr algn="ctr"/>
            <a:endParaRPr lang="fr-FR"/>
          </a:p>
        </p:txBody>
      </p:sp>
      <p:sp>
        <p:nvSpPr>
          <p:cNvPr id="2" name="Rectangle 1"/>
          <p:cNvSpPr/>
          <p:nvPr/>
        </p:nvSpPr>
        <p:spPr>
          <a:xfrm>
            <a:off x="-3" y="3"/>
            <a:ext cx="9144002" cy="2369124"/>
          </a:xfrm>
          <a:prstGeom prst="rect">
            <a:avLst/>
          </a:prstGeom>
          <a:solidFill>
            <a:schemeClr val="tx1">
              <a:lumMod val="75000"/>
              <a:lumOff val="25000"/>
            </a:schemeClr>
          </a:solidFill>
          <a:ln>
            <a:noFill/>
          </a:ln>
        </p:spPr>
        <p:style>
          <a:lnRef idx="1">
            <a:schemeClr val="dk1"/>
          </a:lnRef>
          <a:fillRef idx="3">
            <a:schemeClr val="dk1"/>
          </a:fillRef>
          <a:effectRef idx="2">
            <a:schemeClr val="dk1"/>
          </a:effectRef>
          <a:fontRef idx="minor">
            <a:schemeClr val="lt1"/>
          </a:fontRef>
        </p:style>
        <p:txBody>
          <a:bodyPr rtlCol="0" anchor="ctr"/>
          <a:lstStyle/>
          <a:p>
            <a:pPr algn="ctr"/>
            <a:endParaRPr lang="fr-FR"/>
          </a:p>
        </p:txBody>
      </p:sp>
      <p:sp>
        <p:nvSpPr>
          <p:cNvPr id="10" name="ZoneTexte 9"/>
          <p:cNvSpPr txBox="1"/>
          <p:nvPr/>
        </p:nvSpPr>
        <p:spPr>
          <a:xfrm>
            <a:off x="1" y="5796882"/>
            <a:ext cx="9144000" cy="707886"/>
          </a:xfrm>
          <a:prstGeom prst="rect">
            <a:avLst/>
          </a:prstGeom>
          <a:noFill/>
        </p:spPr>
        <p:txBody>
          <a:bodyPr wrap="square" rtlCol="0" anchor="b">
            <a:spAutoFit/>
          </a:bodyPr>
          <a:lstStyle/>
          <a:p>
            <a:pPr algn="ctr"/>
            <a:r>
              <a:rPr lang="fr-FR" sz="2000" b="1" dirty="0" smtClean="0">
                <a:solidFill>
                  <a:schemeClr val="tx1">
                    <a:lumMod val="75000"/>
                    <a:lumOff val="25000"/>
                  </a:schemeClr>
                </a:solidFill>
              </a:rPr>
              <a:t>RAFFUT! (Angoulême)</a:t>
            </a:r>
          </a:p>
          <a:p>
            <a:pPr algn="ctr"/>
            <a:r>
              <a:rPr lang="fr-FR" sz="2000" b="1" dirty="0" smtClean="0">
                <a:solidFill>
                  <a:schemeClr val="tx1">
                    <a:lumMod val="75000"/>
                    <a:lumOff val="25000"/>
                  </a:schemeClr>
                </a:solidFill>
              </a:rPr>
              <a:t>Jeudi 5 juillet 2018 </a:t>
            </a:r>
            <a:r>
              <a:rPr lang="fr-FR" sz="2000" b="1" dirty="0">
                <a:solidFill>
                  <a:schemeClr val="tx1">
                    <a:lumMod val="75000"/>
                    <a:lumOff val="25000"/>
                  </a:schemeClr>
                </a:solidFill>
              </a:rPr>
              <a:t>- </a:t>
            </a:r>
            <a:r>
              <a:rPr lang="fr-FR" sz="2000" b="1" dirty="0" smtClean="0">
                <a:solidFill>
                  <a:schemeClr val="tx1">
                    <a:lumMod val="75000"/>
                    <a:lumOff val="25000"/>
                  </a:schemeClr>
                </a:solidFill>
              </a:rPr>
              <a:t>10h00/12h30 </a:t>
            </a:r>
          </a:p>
        </p:txBody>
      </p:sp>
      <p:sp>
        <p:nvSpPr>
          <p:cNvPr id="3" name="ZoneTexte 2"/>
          <p:cNvSpPr txBox="1"/>
          <p:nvPr/>
        </p:nvSpPr>
        <p:spPr>
          <a:xfrm>
            <a:off x="-1" y="296280"/>
            <a:ext cx="9144001" cy="1754326"/>
          </a:xfrm>
          <a:prstGeom prst="rect">
            <a:avLst/>
          </a:prstGeom>
          <a:noFill/>
        </p:spPr>
        <p:txBody>
          <a:bodyPr wrap="square" rtlCol="0">
            <a:spAutoFit/>
          </a:bodyPr>
          <a:lstStyle/>
          <a:p>
            <a:pPr algn="ctr"/>
            <a:r>
              <a:rPr lang="fr-FR" sz="3600" b="1" dirty="0" smtClean="0">
                <a:solidFill>
                  <a:srgbClr val="A5B592"/>
                </a:solidFill>
              </a:rPr>
              <a:t>L'emploi </a:t>
            </a:r>
            <a:r>
              <a:rPr lang="fr-FR" sz="3600" b="1" dirty="0">
                <a:solidFill>
                  <a:srgbClr val="A5B592"/>
                </a:solidFill>
              </a:rPr>
              <a:t>permanent et les </a:t>
            </a:r>
            <a:r>
              <a:rPr lang="fr-FR" sz="3600" b="1" dirty="0" smtClean="0">
                <a:solidFill>
                  <a:srgbClr val="A5B592"/>
                </a:solidFill>
              </a:rPr>
              <a:t>salaires</a:t>
            </a:r>
          </a:p>
          <a:p>
            <a:pPr algn="ctr"/>
            <a:r>
              <a:rPr lang="fr-FR" sz="3600" b="1" dirty="0" smtClean="0">
                <a:solidFill>
                  <a:srgbClr val="A5B592"/>
                </a:solidFill>
              </a:rPr>
              <a:t>dans </a:t>
            </a:r>
            <a:r>
              <a:rPr lang="fr-FR" sz="3600" b="1" dirty="0">
                <a:solidFill>
                  <a:srgbClr val="A5B592"/>
                </a:solidFill>
              </a:rPr>
              <a:t>les musiques </a:t>
            </a:r>
            <a:r>
              <a:rPr lang="fr-FR" sz="3600" b="1" dirty="0" smtClean="0">
                <a:solidFill>
                  <a:srgbClr val="A5B592"/>
                </a:solidFill>
              </a:rPr>
              <a:t>actuelles</a:t>
            </a:r>
          </a:p>
          <a:p>
            <a:pPr algn="ctr"/>
            <a:r>
              <a:rPr lang="fr-FR" sz="3600" b="1" dirty="0" smtClean="0">
                <a:solidFill>
                  <a:srgbClr val="A5B592"/>
                </a:solidFill>
              </a:rPr>
              <a:t>et </a:t>
            </a:r>
            <a:r>
              <a:rPr lang="fr-FR" sz="3600" b="1" dirty="0">
                <a:solidFill>
                  <a:srgbClr val="A5B592"/>
                </a:solidFill>
              </a:rPr>
              <a:t>l'Économie Sociale et Solidaire (</a:t>
            </a:r>
            <a:r>
              <a:rPr lang="fr-FR" sz="3600" b="1" dirty="0" err="1">
                <a:solidFill>
                  <a:srgbClr val="A5B592"/>
                </a:solidFill>
              </a:rPr>
              <a:t>ESS</a:t>
            </a:r>
            <a:r>
              <a:rPr lang="fr-FR" sz="3600" b="1" dirty="0" smtClean="0">
                <a:solidFill>
                  <a:srgbClr val="A5B592"/>
                </a:solidFill>
              </a:rPr>
              <a:t>)</a:t>
            </a:r>
          </a:p>
        </p:txBody>
      </p:sp>
      <p:grpSp>
        <p:nvGrpSpPr>
          <p:cNvPr id="7" name="Groupe 6"/>
          <p:cNvGrpSpPr/>
          <p:nvPr/>
        </p:nvGrpSpPr>
        <p:grpSpPr>
          <a:xfrm>
            <a:off x="2377867" y="3389586"/>
            <a:ext cx="4388267" cy="1476404"/>
            <a:chOff x="1623050" y="4090816"/>
            <a:chExt cx="4388267" cy="1476404"/>
          </a:xfrm>
        </p:grpSpPr>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91317" y="4362496"/>
              <a:ext cx="720000" cy="933045"/>
            </a:xfrm>
            <a:prstGeom prst="rect">
              <a:avLst/>
            </a:prstGeom>
          </p:spPr>
        </p:pic>
        <p:pic>
          <p:nvPicPr>
            <p:cNvPr id="5" name="Imag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23050" y="4514895"/>
              <a:ext cx="1440000" cy="628246"/>
            </a:xfrm>
            <a:prstGeom prst="rect">
              <a:avLst/>
            </a:prstGeom>
          </p:spPr>
        </p:pic>
        <p:pic>
          <p:nvPicPr>
            <p:cNvPr id="6" name="Imag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57183" y="4090816"/>
              <a:ext cx="1440000" cy="1476404"/>
            </a:xfrm>
            <a:prstGeom prst="rect">
              <a:avLst/>
            </a:prstGeom>
          </p:spPr>
        </p:pic>
      </p:grpSp>
    </p:spTree>
    <p:extLst>
      <p:ext uri="{BB962C8B-B14F-4D97-AF65-F5344CB8AC3E}">
        <p14:creationId xmlns:p14="http://schemas.microsoft.com/office/powerpoint/2010/main" val="22483232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
            <a:ext cx="9144000" cy="1259999"/>
          </a:xfrm>
        </p:spPr>
        <p:txBody>
          <a:bodyPr anchor="ctr">
            <a:noAutofit/>
          </a:bodyPr>
          <a:lstStyle/>
          <a:p>
            <a:r>
              <a:rPr lang="fr-FR" sz="2600" b="1" cap="all" dirty="0" smtClean="0">
                <a:solidFill>
                  <a:schemeClr val="bg1"/>
                </a:solidFill>
                <a:cs typeface="Calibri" panose="020F0502020204030204" pitchFamily="34" charset="0"/>
              </a:rPr>
              <a:t>ORDRE DU JOUR</a:t>
            </a:r>
            <a:br>
              <a:rPr lang="fr-FR" sz="2600" b="1" cap="all" dirty="0" smtClean="0">
                <a:solidFill>
                  <a:schemeClr val="bg1"/>
                </a:solidFill>
                <a:cs typeface="Calibri" panose="020F0502020204030204" pitchFamily="34" charset="0"/>
              </a:rPr>
            </a:br>
            <a:r>
              <a:rPr lang="fr-FR" sz="2600" b="1" cap="all" dirty="0">
                <a:solidFill>
                  <a:schemeClr val="bg1"/>
                </a:solidFill>
                <a:cs typeface="Calibri"/>
              </a:rPr>
              <a:t>ASSEMBLEE </a:t>
            </a:r>
            <a:r>
              <a:rPr lang="fr-FR" sz="2600" b="1" cap="all" dirty="0" smtClean="0">
                <a:solidFill>
                  <a:schemeClr val="bg1"/>
                </a:solidFill>
                <a:cs typeface="Calibri"/>
              </a:rPr>
              <a:t>GENERALE</a:t>
            </a:r>
            <a:endParaRPr lang="fr-FR" sz="2600" b="1" cap="all" dirty="0">
              <a:solidFill>
                <a:schemeClr val="bg1"/>
              </a:solidFill>
              <a:cs typeface="Calibri" panose="020F0502020204030204" pitchFamily="34" charset="0"/>
            </a:endParaRPr>
          </a:p>
        </p:txBody>
      </p:sp>
      <p:sp>
        <p:nvSpPr>
          <p:cNvPr id="9" name="Rectangle 8"/>
          <p:cNvSpPr/>
          <p:nvPr/>
        </p:nvSpPr>
        <p:spPr>
          <a:xfrm>
            <a:off x="-1" y="2"/>
            <a:ext cx="9144002" cy="1080000"/>
          </a:xfrm>
          <a:prstGeom prst="rect">
            <a:avLst/>
          </a:prstGeom>
          <a:solidFill>
            <a:srgbClr val="A5B592"/>
          </a:solidFill>
          <a:ln>
            <a:noFill/>
          </a:ln>
        </p:spPr>
        <p:style>
          <a:lnRef idx="1">
            <a:schemeClr val="dk1"/>
          </a:lnRef>
          <a:fillRef idx="3">
            <a:schemeClr val="dk1"/>
          </a:fillRef>
          <a:effectRef idx="2">
            <a:schemeClr val="dk1"/>
          </a:effectRef>
          <a:fontRef idx="minor">
            <a:schemeClr val="lt1"/>
          </a:fontRef>
        </p:style>
        <p:txBody>
          <a:bodyPr rtlCol="0" anchor="ctr"/>
          <a:lstStyle/>
          <a:p>
            <a:pPr algn="ctr"/>
            <a:endParaRPr lang="fr-FR"/>
          </a:p>
        </p:txBody>
      </p:sp>
      <p:sp>
        <p:nvSpPr>
          <p:cNvPr id="10" name="Title 1"/>
          <p:cNvSpPr txBox="1">
            <a:spLocks/>
          </p:cNvSpPr>
          <p:nvPr/>
        </p:nvSpPr>
        <p:spPr>
          <a:xfrm>
            <a:off x="1242204" y="-1"/>
            <a:ext cx="7901796" cy="1080003"/>
          </a:xfrm>
          <a:prstGeom prst="rect">
            <a:avLst/>
          </a:prstGeom>
          <a:solidFill>
            <a:srgbClr val="A5B592"/>
          </a:solidFill>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fr-FR" sz="2800" b="1" cap="all">
                <a:solidFill>
                  <a:schemeClr val="tx1">
                    <a:lumMod val="75000"/>
                    <a:lumOff val="25000"/>
                  </a:schemeClr>
                </a:solidFill>
              </a:rPr>
              <a:t>Les salaires des postes de direction générale en fonction du sexe</a:t>
            </a:r>
            <a:endParaRPr lang="en-US" sz="2600" b="1" cap="all" dirty="0">
              <a:solidFill>
                <a:schemeClr val="tx1">
                  <a:lumMod val="75000"/>
                  <a:lumOff val="25000"/>
                </a:schemeClr>
              </a:solidFill>
              <a:latin typeface="Calibri" panose="020F0502020204030204" pitchFamily="34" charset="0"/>
              <a:cs typeface="Calibri" panose="020F0502020204030204" pitchFamily="34" charset="0"/>
            </a:endParaRPr>
          </a:p>
        </p:txBody>
      </p:sp>
      <p:sp>
        <p:nvSpPr>
          <p:cNvPr id="15" name="Rectangle 14"/>
          <p:cNvSpPr/>
          <p:nvPr/>
        </p:nvSpPr>
        <p:spPr>
          <a:xfrm>
            <a:off x="0" y="-1"/>
            <a:ext cx="1080000" cy="1080000"/>
          </a:xfrm>
          <a:prstGeom prst="rect">
            <a:avLst/>
          </a:prstGeom>
          <a:solidFill>
            <a:schemeClr val="tx1">
              <a:lumMod val="75000"/>
              <a:lumOff val="25000"/>
            </a:schemeClr>
          </a:solidFill>
          <a:ln>
            <a:noFill/>
          </a:ln>
        </p:spPr>
        <p:style>
          <a:lnRef idx="1">
            <a:schemeClr val="dk1"/>
          </a:lnRef>
          <a:fillRef idx="3">
            <a:schemeClr val="dk1"/>
          </a:fillRef>
          <a:effectRef idx="2">
            <a:schemeClr val="dk1"/>
          </a:effectRef>
          <a:fontRef idx="minor">
            <a:schemeClr val="lt1"/>
          </a:fontRef>
        </p:style>
        <p:txBody>
          <a:bodyPr rtlCol="0" anchor="ctr"/>
          <a:lstStyle/>
          <a:p>
            <a:pPr algn="ctr"/>
            <a:endParaRPr lang="fr-FR">
              <a:solidFill>
                <a:schemeClr val="tx1">
                  <a:lumMod val="75000"/>
                  <a:lumOff val="25000"/>
                </a:schemeClr>
              </a:solidFill>
            </a:endParaRPr>
          </a:p>
        </p:txBody>
      </p:sp>
      <p:grpSp>
        <p:nvGrpSpPr>
          <p:cNvPr id="21" name="Groupe 20"/>
          <p:cNvGrpSpPr/>
          <p:nvPr/>
        </p:nvGrpSpPr>
        <p:grpSpPr>
          <a:xfrm>
            <a:off x="44461" y="55744"/>
            <a:ext cx="976010" cy="976528"/>
            <a:chOff x="44461" y="55744"/>
            <a:chExt cx="976010" cy="976528"/>
          </a:xfrm>
        </p:grpSpPr>
        <p:pic>
          <p:nvPicPr>
            <p:cNvPr id="22" name="Imag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9466" y="433733"/>
              <a:ext cx="252000" cy="326566"/>
            </a:xfrm>
            <a:prstGeom prst="rect">
              <a:avLst/>
            </a:prstGeom>
          </p:spPr>
        </p:pic>
        <p:pic>
          <p:nvPicPr>
            <p:cNvPr id="23" name="Image 2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6471" y="851651"/>
              <a:ext cx="414000" cy="180621"/>
            </a:xfrm>
            <a:prstGeom prst="rect">
              <a:avLst/>
            </a:prstGeom>
          </p:spPr>
        </p:pic>
        <p:pic>
          <p:nvPicPr>
            <p:cNvPr id="24" name="Image 2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461" y="55744"/>
              <a:ext cx="360000" cy="369101"/>
            </a:xfrm>
            <a:prstGeom prst="rect">
              <a:avLst/>
            </a:prstGeom>
          </p:spPr>
        </p:pic>
      </p:grpSp>
      <p:sp>
        <p:nvSpPr>
          <p:cNvPr id="25" name="ZoneTexte 24"/>
          <p:cNvSpPr txBox="1"/>
          <p:nvPr/>
        </p:nvSpPr>
        <p:spPr>
          <a:xfrm>
            <a:off x="505466" y="3940"/>
            <a:ext cx="574534" cy="553998"/>
          </a:xfrm>
          <a:prstGeom prst="rect">
            <a:avLst/>
          </a:prstGeom>
          <a:noFill/>
        </p:spPr>
        <p:txBody>
          <a:bodyPr wrap="square" rtlCol="0" anchor="t">
            <a:spAutoFit/>
          </a:bodyPr>
          <a:lstStyle/>
          <a:p>
            <a:pPr algn="r"/>
            <a:r>
              <a:rPr lang="fr-FR" sz="3000" b="1" dirty="0" smtClean="0">
                <a:solidFill>
                  <a:srgbClr val="A5B592"/>
                </a:solidFill>
              </a:rPr>
              <a:t>10</a:t>
            </a:r>
          </a:p>
        </p:txBody>
      </p:sp>
      <p:graphicFrame>
        <p:nvGraphicFramePr>
          <p:cNvPr id="3" name="Tableau 2"/>
          <p:cNvGraphicFramePr>
            <a:graphicFrameLocks noGrp="1"/>
          </p:cNvGraphicFramePr>
          <p:nvPr>
            <p:extLst>
              <p:ext uri="{D42A27DB-BD31-4B8C-83A1-F6EECF244321}">
                <p14:modId xmlns:p14="http://schemas.microsoft.com/office/powerpoint/2010/main" val="238012246"/>
              </p:ext>
            </p:extLst>
          </p:nvPr>
        </p:nvGraphicFramePr>
        <p:xfrm>
          <a:off x="606471" y="3075881"/>
          <a:ext cx="7831250" cy="1822043"/>
        </p:xfrm>
        <a:graphic>
          <a:graphicData uri="http://schemas.openxmlformats.org/drawingml/2006/table">
            <a:tbl>
              <a:tblPr firstRow="1" firstCol="1" bandRow="1">
                <a:tableStyleId>{5C22544A-7EE6-4342-B048-85BDC9FD1C3A}</a:tableStyleId>
              </a:tblPr>
              <a:tblGrid>
                <a:gridCol w="863958">
                  <a:extLst>
                    <a:ext uri="{9D8B030D-6E8A-4147-A177-3AD203B41FA5}">
                      <a16:colId xmlns:a16="http://schemas.microsoft.com/office/drawing/2014/main" val="3639118457"/>
                    </a:ext>
                  </a:extLst>
                </a:gridCol>
                <a:gridCol w="716594">
                  <a:extLst>
                    <a:ext uri="{9D8B030D-6E8A-4147-A177-3AD203B41FA5}">
                      <a16:colId xmlns:a16="http://schemas.microsoft.com/office/drawing/2014/main" val="3632328567"/>
                    </a:ext>
                  </a:extLst>
                </a:gridCol>
                <a:gridCol w="716594">
                  <a:extLst>
                    <a:ext uri="{9D8B030D-6E8A-4147-A177-3AD203B41FA5}">
                      <a16:colId xmlns:a16="http://schemas.microsoft.com/office/drawing/2014/main" val="3737924537"/>
                    </a:ext>
                  </a:extLst>
                </a:gridCol>
                <a:gridCol w="921749">
                  <a:extLst>
                    <a:ext uri="{9D8B030D-6E8A-4147-A177-3AD203B41FA5}">
                      <a16:colId xmlns:a16="http://schemas.microsoft.com/office/drawing/2014/main" val="2996342871"/>
                    </a:ext>
                  </a:extLst>
                </a:gridCol>
                <a:gridCol w="921749">
                  <a:extLst>
                    <a:ext uri="{9D8B030D-6E8A-4147-A177-3AD203B41FA5}">
                      <a16:colId xmlns:a16="http://schemas.microsoft.com/office/drawing/2014/main" val="2441829156"/>
                    </a:ext>
                  </a:extLst>
                </a:gridCol>
                <a:gridCol w="823506">
                  <a:extLst>
                    <a:ext uri="{9D8B030D-6E8A-4147-A177-3AD203B41FA5}">
                      <a16:colId xmlns:a16="http://schemas.microsoft.com/office/drawing/2014/main" val="2139132548"/>
                    </a:ext>
                  </a:extLst>
                </a:gridCol>
                <a:gridCol w="921749">
                  <a:extLst>
                    <a:ext uri="{9D8B030D-6E8A-4147-A177-3AD203B41FA5}">
                      <a16:colId xmlns:a16="http://schemas.microsoft.com/office/drawing/2014/main" val="478191451"/>
                    </a:ext>
                  </a:extLst>
                </a:gridCol>
                <a:gridCol w="921026">
                  <a:extLst>
                    <a:ext uri="{9D8B030D-6E8A-4147-A177-3AD203B41FA5}">
                      <a16:colId xmlns:a16="http://schemas.microsoft.com/office/drawing/2014/main" val="837498990"/>
                    </a:ext>
                  </a:extLst>
                </a:gridCol>
                <a:gridCol w="1024325">
                  <a:extLst>
                    <a:ext uri="{9D8B030D-6E8A-4147-A177-3AD203B41FA5}">
                      <a16:colId xmlns:a16="http://schemas.microsoft.com/office/drawing/2014/main" val="4209346391"/>
                    </a:ext>
                  </a:extLst>
                </a:gridCol>
              </a:tblGrid>
              <a:tr h="911021">
                <a:tc>
                  <a:txBody>
                    <a:bodyPr/>
                    <a:lstStyle/>
                    <a:p>
                      <a:pPr>
                        <a:lnSpc>
                          <a:spcPct val="107000"/>
                        </a:lnSpc>
                      </a:pPr>
                      <a:endParaRPr lang="fr-FR" sz="1200" b="1" dirty="0">
                        <a:solidFill>
                          <a:schemeClr val="tx1">
                            <a:lumMod val="75000"/>
                            <a:lumOff val="25000"/>
                          </a:schemeClr>
                        </a:solidFill>
                        <a:effectLst/>
                        <a:latin typeface="+mj-lt"/>
                      </a:endParaRPr>
                    </a:p>
                  </a:txBody>
                  <a:tcPr marL="44450" marR="44450" marT="0" marB="0" anchor="ctr">
                    <a:lnL w="12700" cmpd="sng">
                      <a:noFill/>
                    </a:lnL>
                    <a:lnR w="6350" cap="flat" cmpd="sng" algn="ctr">
                      <a:solidFill>
                        <a:srgbClr val="E5E9DF"/>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A5B592"/>
                    </a:solidFill>
                  </a:tcPr>
                </a:tc>
                <a:tc>
                  <a:txBody>
                    <a:bodyPr/>
                    <a:lstStyle/>
                    <a:p>
                      <a:pPr algn="ctr">
                        <a:lnSpc>
                          <a:spcPct val="107000"/>
                        </a:lnSpc>
                        <a:spcAft>
                          <a:spcPts val="0"/>
                        </a:spcAft>
                      </a:pPr>
                      <a:r>
                        <a:rPr lang="fr-FR" sz="1200" b="1" dirty="0">
                          <a:solidFill>
                            <a:schemeClr val="tx1">
                              <a:lumMod val="75000"/>
                              <a:lumOff val="25000"/>
                            </a:schemeClr>
                          </a:solidFill>
                          <a:effectLst/>
                          <a:latin typeface="+mj-lt"/>
                        </a:rPr>
                        <a:t>Effectif</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A5B592"/>
                    </a:solidFill>
                  </a:tcPr>
                </a:tc>
                <a:tc>
                  <a:txBody>
                    <a:bodyPr/>
                    <a:lstStyle/>
                    <a:p>
                      <a:pPr algn="ctr">
                        <a:lnSpc>
                          <a:spcPct val="107000"/>
                        </a:lnSpc>
                        <a:spcAft>
                          <a:spcPts val="0"/>
                        </a:spcAft>
                      </a:pPr>
                      <a:r>
                        <a:rPr lang="fr-FR" sz="1200" b="1" dirty="0" smtClean="0">
                          <a:solidFill>
                            <a:schemeClr val="tx1">
                              <a:lumMod val="75000"/>
                              <a:lumOff val="25000"/>
                            </a:schemeClr>
                          </a:solidFill>
                          <a:effectLst/>
                          <a:latin typeface="+mj-lt"/>
                          <a:ea typeface="Calibri" panose="020F0502020204030204" pitchFamily="34" charset="0"/>
                          <a:cs typeface="Times New Roman" panose="02020603050405020304" pitchFamily="18" charset="0"/>
                        </a:rPr>
                        <a:t>%</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A5B592"/>
                    </a:solidFill>
                  </a:tcPr>
                </a:tc>
                <a:tc>
                  <a:txBody>
                    <a:bodyPr/>
                    <a:lstStyle/>
                    <a:p>
                      <a:pPr algn="ctr">
                        <a:lnSpc>
                          <a:spcPct val="107000"/>
                        </a:lnSpc>
                        <a:spcAft>
                          <a:spcPts val="0"/>
                        </a:spcAft>
                      </a:pPr>
                      <a:r>
                        <a:rPr lang="fr-FR" sz="1200" b="1" dirty="0">
                          <a:solidFill>
                            <a:schemeClr val="tx1">
                              <a:lumMod val="75000"/>
                              <a:lumOff val="25000"/>
                            </a:schemeClr>
                          </a:solidFill>
                          <a:effectLst/>
                          <a:latin typeface="+mj-lt"/>
                        </a:rPr>
                        <a:t>Salaire brut horaire minimum</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A5B592"/>
                    </a:solidFill>
                  </a:tcPr>
                </a:tc>
                <a:tc>
                  <a:txBody>
                    <a:bodyPr/>
                    <a:lstStyle/>
                    <a:p>
                      <a:pPr algn="ctr">
                        <a:lnSpc>
                          <a:spcPct val="107000"/>
                        </a:lnSpc>
                        <a:spcAft>
                          <a:spcPts val="0"/>
                        </a:spcAft>
                      </a:pPr>
                      <a:r>
                        <a:rPr lang="fr-FR" sz="1200" b="1" dirty="0">
                          <a:solidFill>
                            <a:schemeClr val="tx1">
                              <a:lumMod val="75000"/>
                              <a:lumOff val="25000"/>
                            </a:schemeClr>
                          </a:solidFill>
                          <a:effectLst/>
                          <a:latin typeface="+mj-lt"/>
                        </a:rPr>
                        <a:t>Salaire brut horaire maximum</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A5B592"/>
                    </a:solidFill>
                  </a:tcPr>
                </a:tc>
                <a:tc>
                  <a:txBody>
                    <a:bodyPr/>
                    <a:lstStyle/>
                    <a:p>
                      <a:pPr algn="ctr">
                        <a:lnSpc>
                          <a:spcPct val="107000"/>
                        </a:lnSpc>
                        <a:spcAft>
                          <a:spcPts val="0"/>
                        </a:spcAft>
                      </a:pPr>
                      <a:r>
                        <a:rPr lang="fr-FR" sz="1200" b="1" dirty="0">
                          <a:solidFill>
                            <a:schemeClr val="tx1">
                              <a:lumMod val="75000"/>
                              <a:lumOff val="25000"/>
                            </a:schemeClr>
                          </a:solidFill>
                          <a:effectLst/>
                          <a:latin typeface="+mj-lt"/>
                        </a:rPr>
                        <a:t>Salaire brut horaire médian</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A5B592"/>
                    </a:solidFill>
                  </a:tcPr>
                </a:tc>
                <a:tc>
                  <a:txBody>
                    <a:bodyPr/>
                    <a:lstStyle/>
                    <a:p>
                      <a:pPr algn="ctr">
                        <a:lnSpc>
                          <a:spcPct val="107000"/>
                        </a:lnSpc>
                        <a:spcAft>
                          <a:spcPts val="0"/>
                        </a:spcAft>
                      </a:pPr>
                      <a:r>
                        <a:rPr lang="fr-FR" sz="1200" b="1" dirty="0">
                          <a:solidFill>
                            <a:schemeClr val="tx1">
                              <a:lumMod val="75000"/>
                              <a:lumOff val="25000"/>
                            </a:schemeClr>
                          </a:solidFill>
                          <a:effectLst/>
                          <a:latin typeface="+mj-lt"/>
                        </a:rPr>
                        <a:t>Salaire brut mensuel minimum</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A5B592"/>
                    </a:solidFill>
                  </a:tcPr>
                </a:tc>
                <a:tc>
                  <a:txBody>
                    <a:bodyPr/>
                    <a:lstStyle/>
                    <a:p>
                      <a:pPr algn="ctr">
                        <a:lnSpc>
                          <a:spcPct val="107000"/>
                        </a:lnSpc>
                        <a:spcAft>
                          <a:spcPts val="0"/>
                        </a:spcAft>
                      </a:pPr>
                      <a:r>
                        <a:rPr lang="fr-FR" sz="1200" b="1" dirty="0">
                          <a:solidFill>
                            <a:schemeClr val="tx1">
                              <a:lumMod val="75000"/>
                              <a:lumOff val="25000"/>
                            </a:schemeClr>
                          </a:solidFill>
                          <a:effectLst/>
                          <a:latin typeface="+mj-lt"/>
                        </a:rPr>
                        <a:t>Salaire brut mensuel maximum</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A5B592"/>
                    </a:solidFill>
                  </a:tcPr>
                </a:tc>
                <a:tc>
                  <a:txBody>
                    <a:bodyPr/>
                    <a:lstStyle/>
                    <a:p>
                      <a:pPr algn="ctr">
                        <a:lnSpc>
                          <a:spcPct val="107000"/>
                        </a:lnSpc>
                        <a:spcAft>
                          <a:spcPts val="0"/>
                        </a:spcAft>
                      </a:pPr>
                      <a:r>
                        <a:rPr lang="fr-FR" sz="1200" b="1" dirty="0">
                          <a:solidFill>
                            <a:schemeClr val="tx1">
                              <a:lumMod val="75000"/>
                              <a:lumOff val="25000"/>
                            </a:schemeClr>
                          </a:solidFill>
                          <a:effectLst/>
                          <a:latin typeface="+mj-lt"/>
                        </a:rPr>
                        <a:t>Salaire brut mensuel médian</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rgbClr val="A5B592"/>
                    </a:solidFill>
                  </a:tcPr>
                </a:tc>
                <a:extLst>
                  <a:ext uri="{0D108BD9-81ED-4DB2-BD59-A6C34878D82A}">
                    <a16:rowId xmlns:a16="http://schemas.microsoft.com/office/drawing/2014/main" val="1248981050"/>
                  </a:ext>
                </a:extLst>
              </a:tr>
              <a:tr h="303674">
                <a:tc>
                  <a:txBody>
                    <a:bodyPr/>
                    <a:lstStyle/>
                    <a:p>
                      <a:pPr algn="just">
                        <a:lnSpc>
                          <a:spcPct val="107000"/>
                        </a:lnSpc>
                        <a:spcAft>
                          <a:spcPts val="0"/>
                        </a:spcAft>
                      </a:pPr>
                      <a:r>
                        <a:rPr lang="fr-FR" sz="1200" b="1" dirty="0">
                          <a:solidFill>
                            <a:schemeClr val="tx1">
                              <a:lumMod val="75000"/>
                              <a:lumOff val="25000"/>
                            </a:schemeClr>
                          </a:solidFill>
                          <a:effectLst/>
                          <a:latin typeface="+mj-lt"/>
                        </a:rPr>
                        <a:t>Hommes</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44450" marR="44450" marT="0" marB="0" anchor="ctr">
                    <a:lnL w="12700" cmpd="sng">
                      <a:noFill/>
                    </a:lnL>
                    <a:lnR w="6350" cap="flat" cmpd="sng" algn="ctr">
                      <a:solidFill>
                        <a:srgbClr val="E5E9DF"/>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dirty="0">
                          <a:solidFill>
                            <a:schemeClr val="tx1">
                              <a:lumMod val="75000"/>
                              <a:lumOff val="25000"/>
                            </a:schemeClr>
                          </a:solidFill>
                          <a:effectLst/>
                          <a:latin typeface="+mj-lt"/>
                        </a:rPr>
                        <a:t>84</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dirty="0" smtClean="0">
                          <a:solidFill>
                            <a:schemeClr val="tx1">
                              <a:lumMod val="75000"/>
                              <a:lumOff val="25000"/>
                            </a:schemeClr>
                          </a:solidFill>
                          <a:effectLst/>
                          <a:latin typeface="+mj-lt"/>
                          <a:ea typeface="Calibri" panose="020F0502020204030204" pitchFamily="34" charset="0"/>
                          <a:cs typeface="Times New Roman" panose="02020603050405020304" pitchFamily="18" charset="0"/>
                        </a:rPr>
                        <a:t>80%</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a:solidFill>
                            <a:schemeClr val="tx1">
                              <a:lumMod val="75000"/>
                              <a:lumOff val="25000"/>
                            </a:schemeClr>
                          </a:solidFill>
                          <a:effectLst/>
                          <a:latin typeface="+mj-lt"/>
                        </a:rPr>
                        <a:t>11,0 €</a:t>
                      </a:r>
                      <a:endParaRPr lang="fr-FR" sz="1200" b="1">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a:solidFill>
                            <a:schemeClr val="tx1">
                              <a:lumMod val="75000"/>
                              <a:lumOff val="25000"/>
                            </a:schemeClr>
                          </a:solidFill>
                          <a:effectLst/>
                          <a:latin typeface="+mj-lt"/>
                        </a:rPr>
                        <a:t>37,8 €</a:t>
                      </a:r>
                      <a:endParaRPr lang="fr-FR" sz="1200" b="1">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a:solidFill>
                            <a:schemeClr val="tx1">
                              <a:lumMod val="75000"/>
                              <a:lumOff val="25000"/>
                            </a:schemeClr>
                          </a:solidFill>
                          <a:effectLst/>
                          <a:latin typeface="+mj-lt"/>
                        </a:rPr>
                        <a:t>22,4 €</a:t>
                      </a:r>
                      <a:endParaRPr lang="fr-FR" sz="1200" b="1">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a:solidFill>
                            <a:schemeClr val="tx1">
                              <a:lumMod val="75000"/>
                              <a:lumOff val="25000"/>
                            </a:schemeClr>
                          </a:solidFill>
                          <a:effectLst/>
                          <a:latin typeface="+mj-lt"/>
                        </a:rPr>
                        <a:t>1 665 €</a:t>
                      </a:r>
                      <a:endParaRPr lang="fr-FR" sz="1200" b="1">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dirty="0">
                          <a:solidFill>
                            <a:schemeClr val="tx1">
                              <a:lumMod val="75000"/>
                              <a:lumOff val="25000"/>
                            </a:schemeClr>
                          </a:solidFill>
                          <a:effectLst/>
                          <a:latin typeface="+mj-lt"/>
                        </a:rPr>
                        <a:t>5 723 €</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a:solidFill>
                            <a:schemeClr val="tx1">
                              <a:lumMod val="75000"/>
                              <a:lumOff val="25000"/>
                            </a:schemeClr>
                          </a:solidFill>
                          <a:effectLst/>
                          <a:latin typeface="+mj-lt"/>
                        </a:rPr>
                        <a:t>3 399 €</a:t>
                      </a:r>
                      <a:endParaRPr lang="fr-FR" sz="1200" b="1">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599228927"/>
                  </a:ext>
                </a:extLst>
              </a:tr>
              <a:tr h="303674">
                <a:tc>
                  <a:txBody>
                    <a:bodyPr/>
                    <a:lstStyle/>
                    <a:p>
                      <a:pPr algn="just">
                        <a:lnSpc>
                          <a:spcPct val="107000"/>
                        </a:lnSpc>
                        <a:spcAft>
                          <a:spcPts val="0"/>
                        </a:spcAft>
                      </a:pPr>
                      <a:r>
                        <a:rPr lang="fr-FR" sz="1200" b="1">
                          <a:solidFill>
                            <a:schemeClr val="tx1">
                              <a:lumMod val="75000"/>
                              <a:lumOff val="25000"/>
                            </a:schemeClr>
                          </a:solidFill>
                          <a:effectLst/>
                          <a:latin typeface="+mj-lt"/>
                        </a:rPr>
                        <a:t>Femmes</a:t>
                      </a:r>
                      <a:endParaRPr lang="fr-FR" sz="1200" b="1">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44450" marR="44450" marT="0" marB="0" anchor="ctr">
                    <a:lnL w="12700" cmpd="sng">
                      <a:noFill/>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ctr">
                        <a:lnSpc>
                          <a:spcPct val="107000"/>
                        </a:lnSpc>
                        <a:spcAft>
                          <a:spcPts val="0"/>
                        </a:spcAft>
                      </a:pPr>
                      <a:r>
                        <a:rPr lang="fr-FR" sz="1200" b="1" dirty="0">
                          <a:solidFill>
                            <a:schemeClr val="tx1">
                              <a:lumMod val="75000"/>
                              <a:lumOff val="25000"/>
                            </a:schemeClr>
                          </a:solidFill>
                          <a:effectLst/>
                          <a:latin typeface="+mj-lt"/>
                        </a:rPr>
                        <a:t>21</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ctr">
                        <a:lnSpc>
                          <a:spcPct val="107000"/>
                        </a:lnSpc>
                        <a:spcAft>
                          <a:spcPts val="0"/>
                        </a:spcAft>
                      </a:pPr>
                      <a:r>
                        <a:rPr lang="fr-FR" sz="1200" b="1" dirty="0" smtClean="0">
                          <a:solidFill>
                            <a:schemeClr val="tx1">
                              <a:lumMod val="75000"/>
                              <a:lumOff val="25000"/>
                            </a:schemeClr>
                          </a:solidFill>
                          <a:effectLst/>
                          <a:latin typeface="+mj-lt"/>
                          <a:ea typeface="Calibri" panose="020F0502020204030204" pitchFamily="34" charset="0"/>
                          <a:cs typeface="Times New Roman" panose="02020603050405020304" pitchFamily="18" charset="0"/>
                        </a:rPr>
                        <a:t>20%</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ctr">
                        <a:lnSpc>
                          <a:spcPct val="107000"/>
                        </a:lnSpc>
                        <a:spcAft>
                          <a:spcPts val="0"/>
                        </a:spcAft>
                      </a:pPr>
                      <a:r>
                        <a:rPr lang="fr-FR" sz="1200" b="1">
                          <a:solidFill>
                            <a:schemeClr val="tx1">
                              <a:lumMod val="75000"/>
                              <a:lumOff val="25000"/>
                            </a:schemeClr>
                          </a:solidFill>
                          <a:effectLst/>
                          <a:latin typeface="+mj-lt"/>
                        </a:rPr>
                        <a:t>12,8 €</a:t>
                      </a:r>
                      <a:endParaRPr lang="fr-FR" sz="1200" b="1">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ctr">
                        <a:lnSpc>
                          <a:spcPct val="107000"/>
                        </a:lnSpc>
                        <a:spcAft>
                          <a:spcPts val="0"/>
                        </a:spcAft>
                      </a:pPr>
                      <a:r>
                        <a:rPr lang="fr-FR" sz="1200" b="1">
                          <a:solidFill>
                            <a:schemeClr val="tx1">
                              <a:lumMod val="75000"/>
                              <a:lumOff val="25000"/>
                            </a:schemeClr>
                          </a:solidFill>
                          <a:effectLst/>
                          <a:latin typeface="+mj-lt"/>
                        </a:rPr>
                        <a:t>39,4 €</a:t>
                      </a:r>
                      <a:endParaRPr lang="fr-FR" sz="1200" b="1">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ctr">
                        <a:lnSpc>
                          <a:spcPct val="107000"/>
                        </a:lnSpc>
                        <a:spcAft>
                          <a:spcPts val="0"/>
                        </a:spcAft>
                      </a:pPr>
                      <a:r>
                        <a:rPr lang="fr-FR" sz="1200" b="1">
                          <a:solidFill>
                            <a:schemeClr val="tx1">
                              <a:lumMod val="75000"/>
                              <a:lumOff val="25000"/>
                            </a:schemeClr>
                          </a:solidFill>
                          <a:effectLst/>
                          <a:latin typeface="+mj-lt"/>
                        </a:rPr>
                        <a:t>22,0 €</a:t>
                      </a:r>
                      <a:endParaRPr lang="fr-FR" sz="1200" b="1">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ctr">
                        <a:lnSpc>
                          <a:spcPct val="107000"/>
                        </a:lnSpc>
                        <a:spcAft>
                          <a:spcPts val="0"/>
                        </a:spcAft>
                      </a:pPr>
                      <a:r>
                        <a:rPr lang="fr-FR" sz="1200" b="1">
                          <a:solidFill>
                            <a:schemeClr val="tx1">
                              <a:lumMod val="75000"/>
                              <a:lumOff val="25000"/>
                            </a:schemeClr>
                          </a:solidFill>
                          <a:effectLst/>
                          <a:latin typeface="+mj-lt"/>
                        </a:rPr>
                        <a:t>1 938 €</a:t>
                      </a:r>
                      <a:endParaRPr lang="fr-FR" sz="1200" b="1">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ctr">
                        <a:lnSpc>
                          <a:spcPct val="107000"/>
                        </a:lnSpc>
                        <a:spcAft>
                          <a:spcPts val="0"/>
                        </a:spcAft>
                      </a:pPr>
                      <a:r>
                        <a:rPr lang="fr-FR" sz="1200" b="1">
                          <a:solidFill>
                            <a:schemeClr val="tx1">
                              <a:lumMod val="75000"/>
                              <a:lumOff val="25000"/>
                            </a:schemeClr>
                          </a:solidFill>
                          <a:effectLst/>
                          <a:latin typeface="+mj-lt"/>
                        </a:rPr>
                        <a:t>5 965 €</a:t>
                      </a:r>
                      <a:endParaRPr lang="fr-FR" sz="1200" b="1">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ctr">
                        <a:lnSpc>
                          <a:spcPct val="107000"/>
                        </a:lnSpc>
                        <a:spcAft>
                          <a:spcPts val="0"/>
                        </a:spcAft>
                      </a:pPr>
                      <a:r>
                        <a:rPr lang="fr-FR" sz="1200" b="1" dirty="0">
                          <a:solidFill>
                            <a:schemeClr val="tx1">
                              <a:lumMod val="75000"/>
                              <a:lumOff val="25000"/>
                            </a:schemeClr>
                          </a:solidFill>
                          <a:effectLst/>
                          <a:latin typeface="+mj-lt"/>
                        </a:rPr>
                        <a:t>3 331 €</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E5E9DF"/>
                    </a:solidFill>
                  </a:tcPr>
                </a:tc>
                <a:extLst>
                  <a:ext uri="{0D108BD9-81ED-4DB2-BD59-A6C34878D82A}">
                    <a16:rowId xmlns:a16="http://schemas.microsoft.com/office/drawing/2014/main" val="4229081029"/>
                  </a:ext>
                </a:extLst>
              </a:tr>
              <a:tr h="303674">
                <a:tc>
                  <a:txBody>
                    <a:bodyPr/>
                    <a:lstStyle/>
                    <a:p>
                      <a:pPr algn="just">
                        <a:lnSpc>
                          <a:spcPct val="107000"/>
                        </a:lnSpc>
                        <a:spcAft>
                          <a:spcPts val="0"/>
                        </a:spcAft>
                      </a:pPr>
                      <a:r>
                        <a:rPr lang="fr-FR" sz="1200" b="1" dirty="0">
                          <a:solidFill>
                            <a:schemeClr val="tx1">
                              <a:lumMod val="75000"/>
                              <a:lumOff val="25000"/>
                            </a:schemeClr>
                          </a:solidFill>
                          <a:effectLst/>
                          <a:latin typeface="+mj-lt"/>
                        </a:rPr>
                        <a:t>ENSEMBLE</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44450" marR="44450" marT="0" marB="0" anchor="ctr">
                    <a:lnL w="12700" cmpd="sng">
                      <a:noFill/>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A5B592"/>
                    </a:solidFill>
                  </a:tcPr>
                </a:tc>
                <a:tc>
                  <a:txBody>
                    <a:bodyPr/>
                    <a:lstStyle/>
                    <a:p>
                      <a:pPr algn="ctr">
                        <a:lnSpc>
                          <a:spcPct val="107000"/>
                        </a:lnSpc>
                        <a:spcAft>
                          <a:spcPts val="0"/>
                        </a:spcAft>
                      </a:pPr>
                      <a:r>
                        <a:rPr lang="fr-FR" sz="1200" b="1" dirty="0">
                          <a:solidFill>
                            <a:schemeClr val="tx1">
                              <a:lumMod val="75000"/>
                              <a:lumOff val="25000"/>
                            </a:schemeClr>
                          </a:solidFill>
                          <a:effectLst/>
                          <a:latin typeface="+mj-lt"/>
                        </a:rPr>
                        <a:t>105</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A5B592"/>
                    </a:solidFill>
                  </a:tcPr>
                </a:tc>
                <a:tc>
                  <a:txBody>
                    <a:bodyPr/>
                    <a:lstStyle/>
                    <a:p>
                      <a:pPr algn="ctr">
                        <a:lnSpc>
                          <a:spcPct val="107000"/>
                        </a:lnSpc>
                        <a:spcAft>
                          <a:spcPts val="0"/>
                        </a:spcAft>
                      </a:pPr>
                      <a:r>
                        <a:rPr lang="fr-FR" sz="1200" b="1" dirty="0" smtClean="0">
                          <a:solidFill>
                            <a:schemeClr val="tx1">
                              <a:lumMod val="75000"/>
                              <a:lumOff val="25000"/>
                            </a:schemeClr>
                          </a:solidFill>
                          <a:effectLst/>
                          <a:latin typeface="+mj-lt"/>
                          <a:ea typeface="Calibri" panose="020F0502020204030204" pitchFamily="34" charset="0"/>
                          <a:cs typeface="Times New Roman" panose="02020603050405020304" pitchFamily="18" charset="0"/>
                        </a:rPr>
                        <a:t>100%</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A5B592"/>
                    </a:solidFill>
                  </a:tcPr>
                </a:tc>
                <a:tc>
                  <a:txBody>
                    <a:bodyPr/>
                    <a:lstStyle/>
                    <a:p>
                      <a:pPr algn="ctr">
                        <a:lnSpc>
                          <a:spcPct val="107000"/>
                        </a:lnSpc>
                        <a:spcAft>
                          <a:spcPts val="0"/>
                        </a:spcAft>
                      </a:pPr>
                      <a:r>
                        <a:rPr lang="fr-FR" sz="1200" b="1" dirty="0">
                          <a:solidFill>
                            <a:schemeClr val="tx1">
                              <a:lumMod val="75000"/>
                              <a:lumOff val="25000"/>
                            </a:schemeClr>
                          </a:solidFill>
                          <a:effectLst/>
                          <a:latin typeface="+mj-lt"/>
                        </a:rPr>
                        <a:t>11,0 €</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A5B592"/>
                    </a:solidFill>
                  </a:tcPr>
                </a:tc>
                <a:tc>
                  <a:txBody>
                    <a:bodyPr/>
                    <a:lstStyle/>
                    <a:p>
                      <a:pPr algn="ctr">
                        <a:lnSpc>
                          <a:spcPct val="107000"/>
                        </a:lnSpc>
                        <a:spcAft>
                          <a:spcPts val="0"/>
                        </a:spcAft>
                      </a:pPr>
                      <a:r>
                        <a:rPr lang="fr-FR" sz="1200" b="1" dirty="0">
                          <a:solidFill>
                            <a:schemeClr val="tx1">
                              <a:lumMod val="75000"/>
                              <a:lumOff val="25000"/>
                            </a:schemeClr>
                          </a:solidFill>
                          <a:effectLst/>
                          <a:latin typeface="+mj-lt"/>
                        </a:rPr>
                        <a:t>39,4 €</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A5B592"/>
                    </a:solidFill>
                  </a:tcPr>
                </a:tc>
                <a:tc>
                  <a:txBody>
                    <a:bodyPr/>
                    <a:lstStyle/>
                    <a:p>
                      <a:pPr algn="ctr">
                        <a:lnSpc>
                          <a:spcPct val="107000"/>
                        </a:lnSpc>
                        <a:spcAft>
                          <a:spcPts val="0"/>
                        </a:spcAft>
                      </a:pPr>
                      <a:r>
                        <a:rPr lang="fr-FR" sz="1200" b="1" dirty="0">
                          <a:solidFill>
                            <a:schemeClr val="tx1">
                              <a:lumMod val="75000"/>
                              <a:lumOff val="25000"/>
                            </a:schemeClr>
                          </a:solidFill>
                          <a:effectLst/>
                          <a:latin typeface="+mj-lt"/>
                        </a:rPr>
                        <a:t>22,4 €</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A5B592"/>
                    </a:solidFill>
                  </a:tcPr>
                </a:tc>
                <a:tc>
                  <a:txBody>
                    <a:bodyPr/>
                    <a:lstStyle/>
                    <a:p>
                      <a:pPr algn="ctr">
                        <a:lnSpc>
                          <a:spcPct val="107000"/>
                        </a:lnSpc>
                        <a:spcAft>
                          <a:spcPts val="0"/>
                        </a:spcAft>
                      </a:pPr>
                      <a:r>
                        <a:rPr lang="fr-FR" sz="1200" b="1" dirty="0">
                          <a:solidFill>
                            <a:schemeClr val="tx1">
                              <a:lumMod val="75000"/>
                              <a:lumOff val="25000"/>
                            </a:schemeClr>
                          </a:solidFill>
                          <a:effectLst/>
                          <a:latin typeface="+mj-lt"/>
                        </a:rPr>
                        <a:t>1 665 €</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A5B592"/>
                    </a:solidFill>
                  </a:tcPr>
                </a:tc>
                <a:tc>
                  <a:txBody>
                    <a:bodyPr/>
                    <a:lstStyle/>
                    <a:p>
                      <a:pPr algn="ctr">
                        <a:lnSpc>
                          <a:spcPct val="107000"/>
                        </a:lnSpc>
                        <a:spcAft>
                          <a:spcPts val="0"/>
                        </a:spcAft>
                      </a:pPr>
                      <a:r>
                        <a:rPr lang="fr-FR" sz="1200" b="1" dirty="0">
                          <a:solidFill>
                            <a:schemeClr val="tx1">
                              <a:lumMod val="75000"/>
                              <a:lumOff val="25000"/>
                            </a:schemeClr>
                          </a:solidFill>
                          <a:effectLst/>
                          <a:latin typeface="+mj-lt"/>
                        </a:rPr>
                        <a:t>5 965 €</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A5B592"/>
                    </a:solidFill>
                  </a:tcPr>
                </a:tc>
                <a:tc>
                  <a:txBody>
                    <a:bodyPr/>
                    <a:lstStyle/>
                    <a:p>
                      <a:pPr algn="ctr">
                        <a:lnSpc>
                          <a:spcPct val="107000"/>
                        </a:lnSpc>
                        <a:spcAft>
                          <a:spcPts val="0"/>
                        </a:spcAft>
                      </a:pPr>
                      <a:r>
                        <a:rPr lang="fr-FR" sz="1200" b="1" dirty="0">
                          <a:solidFill>
                            <a:schemeClr val="tx1">
                              <a:lumMod val="75000"/>
                              <a:lumOff val="25000"/>
                            </a:schemeClr>
                          </a:solidFill>
                          <a:effectLst/>
                          <a:latin typeface="+mj-lt"/>
                        </a:rPr>
                        <a:t>3 391 €</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A5B592"/>
                    </a:solidFill>
                  </a:tcPr>
                </a:tc>
                <a:extLst>
                  <a:ext uri="{0D108BD9-81ED-4DB2-BD59-A6C34878D82A}">
                    <a16:rowId xmlns:a16="http://schemas.microsoft.com/office/drawing/2014/main" val="1615449473"/>
                  </a:ext>
                </a:extLst>
              </a:tr>
            </a:tbl>
          </a:graphicData>
        </a:graphic>
      </p:graphicFrame>
      <p:sp>
        <p:nvSpPr>
          <p:cNvPr id="16" name="ZoneTexte 15"/>
          <p:cNvSpPr txBox="1"/>
          <p:nvPr/>
        </p:nvSpPr>
        <p:spPr>
          <a:xfrm>
            <a:off x="0" y="6608235"/>
            <a:ext cx="9144000" cy="246221"/>
          </a:xfrm>
          <a:prstGeom prst="rect">
            <a:avLst/>
          </a:prstGeom>
          <a:noFill/>
        </p:spPr>
        <p:txBody>
          <a:bodyPr wrap="square" rtlCol="0">
            <a:spAutoFit/>
          </a:bodyPr>
          <a:lstStyle/>
          <a:p>
            <a:pPr algn="ctr"/>
            <a:r>
              <a:rPr lang="fr-FR" sz="1000" i="1" dirty="0"/>
              <a:t>« L'emploi permanent et les salaires dans les musiques actuelles et l'Économie Sociale et Solidaire (</a:t>
            </a:r>
            <a:r>
              <a:rPr lang="fr-FR" sz="1000" i="1" dirty="0" err="1"/>
              <a:t>ESS</a:t>
            </a:r>
            <a:r>
              <a:rPr lang="fr-FR" sz="1000" i="1" dirty="0"/>
              <a:t>) » - RAFFUT! - jeudi 5 juillet 2018 - 10h00/12h30</a:t>
            </a:r>
          </a:p>
        </p:txBody>
      </p:sp>
    </p:spTree>
    <p:extLst>
      <p:ext uri="{BB962C8B-B14F-4D97-AF65-F5344CB8AC3E}">
        <p14:creationId xmlns:p14="http://schemas.microsoft.com/office/powerpoint/2010/main" val="42332253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
            <a:ext cx="9144000" cy="1259999"/>
          </a:xfrm>
        </p:spPr>
        <p:txBody>
          <a:bodyPr anchor="ctr">
            <a:noAutofit/>
          </a:bodyPr>
          <a:lstStyle/>
          <a:p>
            <a:r>
              <a:rPr lang="fr-FR" sz="2600" b="1" cap="all" dirty="0" smtClean="0">
                <a:solidFill>
                  <a:schemeClr val="bg1"/>
                </a:solidFill>
                <a:cs typeface="Calibri" panose="020F0502020204030204" pitchFamily="34" charset="0"/>
              </a:rPr>
              <a:t>ORDRE DU JOUR</a:t>
            </a:r>
            <a:br>
              <a:rPr lang="fr-FR" sz="2600" b="1" cap="all" dirty="0" smtClean="0">
                <a:solidFill>
                  <a:schemeClr val="bg1"/>
                </a:solidFill>
                <a:cs typeface="Calibri" panose="020F0502020204030204" pitchFamily="34" charset="0"/>
              </a:rPr>
            </a:br>
            <a:r>
              <a:rPr lang="fr-FR" sz="2600" b="1" cap="all" dirty="0">
                <a:solidFill>
                  <a:schemeClr val="bg1"/>
                </a:solidFill>
                <a:cs typeface="Calibri"/>
              </a:rPr>
              <a:t>ASSEMBLEE </a:t>
            </a:r>
            <a:r>
              <a:rPr lang="fr-FR" sz="2600" b="1" cap="all" dirty="0" smtClean="0">
                <a:solidFill>
                  <a:schemeClr val="bg1"/>
                </a:solidFill>
                <a:cs typeface="Calibri"/>
              </a:rPr>
              <a:t>GENERALE</a:t>
            </a:r>
            <a:endParaRPr lang="fr-FR" sz="2600" b="1" cap="all" dirty="0">
              <a:solidFill>
                <a:schemeClr val="bg1"/>
              </a:solidFill>
              <a:cs typeface="Calibri" panose="020F0502020204030204" pitchFamily="34" charset="0"/>
            </a:endParaRPr>
          </a:p>
        </p:txBody>
      </p:sp>
      <p:sp>
        <p:nvSpPr>
          <p:cNvPr id="9" name="Rectangle 8"/>
          <p:cNvSpPr/>
          <p:nvPr/>
        </p:nvSpPr>
        <p:spPr>
          <a:xfrm>
            <a:off x="-1" y="2"/>
            <a:ext cx="9144002" cy="1080000"/>
          </a:xfrm>
          <a:prstGeom prst="rect">
            <a:avLst/>
          </a:prstGeom>
          <a:solidFill>
            <a:srgbClr val="A5B592"/>
          </a:solidFill>
          <a:ln>
            <a:noFill/>
          </a:ln>
        </p:spPr>
        <p:style>
          <a:lnRef idx="1">
            <a:schemeClr val="dk1"/>
          </a:lnRef>
          <a:fillRef idx="3">
            <a:schemeClr val="dk1"/>
          </a:fillRef>
          <a:effectRef idx="2">
            <a:schemeClr val="dk1"/>
          </a:effectRef>
          <a:fontRef idx="minor">
            <a:schemeClr val="lt1"/>
          </a:fontRef>
        </p:style>
        <p:txBody>
          <a:bodyPr rtlCol="0" anchor="ctr"/>
          <a:lstStyle/>
          <a:p>
            <a:pPr algn="ctr"/>
            <a:endParaRPr lang="fr-FR"/>
          </a:p>
        </p:txBody>
      </p:sp>
      <p:sp>
        <p:nvSpPr>
          <p:cNvPr id="10" name="Title 1"/>
          <p:cNvSpPr txBox="1">
            <a:spLocks/>
          </p:cNvSpPr>
          <p:nvPr/>
        </p:nvSpPr>
        <p:spPr>
          <a:xfrm>
            <a:off x="1242204" y="-1"/>
            <a:ext cx="7901796" cy="1080003"/>
          </a:xfrm>
          <a:prstGeom prst="rect">
            <a:avLst/>
          </a:prstGeom>
          <a:solidFill>
            <a:srgbClr val="A5B592"/>
          </a:solidFill>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fr-FR" sz="2800" b="1" cap="all" dirty="0">
                <a:solidFill>
                  <a:schemeClr val="tx1">
                    <a:lumMod val="75000"/>
                    <a:lumOff val="25000"/>
                  </a:schemeClr>
                </a:solidFill>
              </a:rPr>
              <a:t>Les salaires des postes de direction générale en fonction du </a:t>
            </a:r>
            <a:r>
              <a:rPr lang="fr-FR" sz="2800" b="1" cap="all" dirty="0" smtClean="0">
                <a:solidFill>
                  <a:schemeClr val="tx1">
                    <a:lumMod val="75000"/>
                    <a:lumOff val="25000"/>
                  </a:schemeClr>
                </a:solidFill>
              </a:rPr>
              <a:t>sexe ET GROUPES DE LA CCNEAC</a:t>
            </a:r>
            <a:endParaRPr lang="en-US" sz="2600" b="1" cap="all" dirty="0">
              <a:solidFill>
                <a:schemeClr val="tx1">
                  <a:lumMod val="75000"/>
                  <a:lumOff val="25000"/>
                </a:schemeClr>
              </a:solidFill>
              <a:latin typeface="Calibri" panose="020F0502020204030204" pitchFamily="34" charset="0"/>
              <a:cs typeface="Calibri" panose="020F0502020204030204" pitchFamily="34" charset="0"/>
            </a:endParaRPr>
          </a:p>
        </p:txBody>
      </p:sp>
      <p:sp>
        <p:nvSpPr>
          <p:cNvPr id="15" name="Rectangle 14"/>
          <p:cNvSpPr/>
          <p:nvPr/>
        </p:nvSpPr>
        <p:spPr>
          <a:xfrm>
            <a:off x="0" y="-1"/>
            <a:ext cx="1080000" cy="1080000"/>
          </a:xfrm>
          <a:prstGeom prst="rect">
            <a:avLst/>
          </a:prstGeom>
          <a:solidFill>
            <a:schemeClr val="tx1">
              <a:lumMod val="75000"/>
              <a:lumOff val="25000"/>
            </a:schemeClr>
          </a:solidFill>
          <a:ln>
            <a:noFill/>
          </a:ln>
        </p:spPr>
        <p:style>
          <a:lnRef idx="1">
            <a:schemeClr val="dk1"/>
          </a:lnRef>
          <a:fillRef idx="3">
            <a:schemeClr val="dk1"/>
          </a:fillRef>
          <a:effectRef idx="2">
            <a:schemeClr val="dk1"/>
          </a:effectRef>
          <a:fontRef idx="minor">
            <a:schemeClr val="lt1"/>
          </a:fontRef>
        </p:style>
        <p:txBody>
          <a:bodyPr rtlCol="0" anchor="ctr"/>
          <a:lstStyle/>
          <a:p>
            <a:pPr algn="ctr"/>
            <a:endParaRPr lang="fr-FR">
              <a:solidFill>
                <a:schemeClr val="tx1">
                  <a:lumMod val="75000"/>
                  <a:lumOff val="25000"/>
                </a:schemeClr>
              </a:solidFill>
            </a:endParaRPr>
          </a:p>
        </p:txBody>
      </p:sp>
      <p:grpSp>
        <p:nvGrpSpPr>
          <p:cNvPr id="21" name="Groupe 20"/>
          <p:cNvGrpSpPr/>
          <p:nvPr/>
        </p:nvGrpSpPr>
        <p:grpSpPr>
          <a:xfrm>
            <a:off x="44461" y="55744"/>
            <a:ext cx="976010" cy="976528"/>
            <a:chOff x="44461" y="55744"/>
            <a:chExt cx="976010" cy="976528"/>
          </a:xfrm>
        </p:grpSpPr>
        <p:pic>
          <p:nvPicPr>
            <p:cNvPr id="22" name="Imag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9466" y="433733"/>
              <a:ext cx="252000" cy="326566"/>
            </a:xfrm>
            <a:prstGeom prst="rect">
              <a:avLst/>
            </a:prstGeom>
          </p:spPr>
        </p:pic>
        <p:pic>
          <p:nvPicPr>
            <p:cNvPr id="23" name="Image 2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6471" y="851651"/>
              <a:ext cx="414000" cy="180621"/>
            </a:xfrm>
            <a:prstGeom prst="rect">
              <a:avLst/>
            </a:prstGeom>
          </p:spPr>
        </p:pic>
        <p:pic>
          <p:nvPicPr>
            <p:cNvPr id="24" name="Image 2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461" y="55744"/>
              <a:ext cx="360000" cy="369101"/>
            </a:xfrm>
            <a:prstGeom prst="rect">
              <a:avLst/>
            </a:prstGeom>
          </p:spPr>
        </p:pic>
      </p:grpSp>
      <p:sp>
        <p:nvSpPr>
          <p:cNvPr id="25" name="ZoneTexte 24"/>
          <p:cNvSpPr txBox="1"/>
          <p:nvPr/>
        </p:nvSpPr>
        <p:spPr>
          <a:xfrm>
            <a:off x="505466" y="3940"/>
            <a:ext cx="574534" cy="553998"/>
          </a:xfrm>
          <a:prstGeom prst="rect">
            <a:avLst/>
          </a:prstGeom>
          <a:noFill/>
        </p:spPr>
        <p:txBody>
          <a:bodyPr wrap="square" rtlCol="0" anchor="t">
            <a:spAutoFit/>
          </a:bodyPr>
          <a:lstStyle/>
          <a:p>
            <a:pPr algn="r"/>
            <a:r>
              <a:rPr lang="fr-FR" sz="3000" b="1" dirty="0" smtClean="0">
                <a:solidFill>
                  <a:srgbClr val="A5B592"/>
                </a:solidFill>
              </a:rPr>
              <a:t>11</a:t>
            </a:r>
          </a:p>
        </p:txBody>
      </p:sp>
      <p:graphicFrame>
        <p:nvGraphicFramePr>
          <p:cNvPr id="4" name="Tableau 3"/>
          <p:cNvGraphicFramePr>
            <a:graphicFrameLocks noGrp="1"/>
          </p:cNvGraphicFramePr>
          <p:nvPr>
            <p:extLst>
              <p:ext uri="{D42A27DB-BD31-4B8C-83A1-F6EECF244321}">
                <p14:modId xmlns:p14="http://schemas.microsoft.com/office/powerpoint/2010/main" val="2126309836"/>
              </p:ext>
            </p:extLst>
          </p:nvPr>
        </p:nvGraphicFramePr>
        <p:xfrm>
          <a:off x="505466" y="2899249"/>
          <a:ext cx="8145617" cy="2322360"/>
        </p:xfrm>
        <a:graphic>
          <a:graphicData uri="http://schemas.openxmlformats.org/drawingml/2006/table">
            <a:tbl>
              <a:tblPr firstRow="1" firstCol="1" bandRow="1">
                <a:tableStyleId>{5C22544A-7EE6-4342-B048-85BDC9FD1C3A}</a:tableStyleId>
              </a:tblPr>
              <a:tblGrid>
                <a:gridCol w="1260495">
                  <a:extLst>
                    <a:ext uri="{9D8B030D-6E8A-4147-A177-3AD203B41FA5}">
                      <a16:colId xmlns:a16="http://schemas.microsoft.com/office/drawing/2014/main" val="2765272076"/>
                    </a:ext>
                  </a:extLst>
                </a:gridCol>
                <a:gridCol w="488768">
                  <a:extLst>
                    <a:ext uri="{9D8B030D-6E8A-4147-A177-3AD203B41FA5}">
                      <a16:colId xmlns:a16="http://schemas.microsoft.com/office/drawing/2014/main" val="2170579229"/>
                    </a:ext>
                  </a:extLst>
                </a:gridCol>
                <a:gridCol w="628425">
                  <a:extLst>
                    <a:ext uri="{9D8B030D-6E8A-4147-A177-3AD203B41FA5}">
                      <a16:colId xmlns:a16="http://schemas.microsoft.com/office/drawing/2014/main" val="3511231614"/>
                    </a:ext>
                  </a:extLst>
                </a:gridCol>
                <a:gridCol w="348300">
                  <a:extLst>
                    <a:ext uri="{9D8B030D-6E8A-4147-A177-3AD203B41FA5}">
                      <a16:colId xmlns:a16="http://schemas.microsoft.com/office/drawing/2014/main" val="1873345261"/>
                    </a:ext>
                  </a:extLst>
                </a:gridCol>
                <a:gridCol w="628425">
                  <a:extLst>
                    <a:ext uri="{9D8B030D-6E8A-4147-A177-3AD203B41FA5}">
                      <a16:colId xmlns:a16="http://schemas.microsoft.com/office/drawing/2014/main" val="3995558712"/>
                    </a:ext>
                  </a:extLst>
                </a:gridCol>
                <a:gridCol w="357823">
                  <a:extLst>
                    <a:ext uri="{9D8B030D-6E8A-4147-A177-3AD203B41FA5}">
                      <a16:colId xmlns:a16="http://schemas.microsoft.com/office/drawing/2014/main" val="2484689024"/>
                    </a:ext>
                  </a:extLst>
                </a:gridCol>
                <a:gridCol w="545738">
                  <a:extLst>
                    <a:ext uri="{9D8B030D-6E8A-4147-A177-3AD203B41FA5}">
                      <a16:colId xmlns:a16="http://schemas.microsoft.com/office/drawing/2014/main" val="2421484225"/>
                    </a:ext>
                  </a:extLst>
                </a:gridCol>
                <a:gridCol w="357823">
                  <a:extLst>
                    <a:ext uri="{9D8B030D-6E8A-4147-A177-3AD203B41FA5}">
                      <a16:colId xmlns:a16="http://schemas.microsoft.com/office/drawing/2014/main" val="1937948998"/>
                    </a:ext>
                  </a:extLst>
                </a:gridCol>
                <a:gridCol w="628425">
                  <a:extLst>
                    <a:ext uri="{9D8B030D-6E8A-4147-A177-3AD203B41FA5}">
                      <a16:colId xmlns:a16="http://schemas.microsoft.com/office/drawing/2014/main" val="4183544464"/>
                    </a:ext>
                  </a:extLst>
                </a:gridCol>
                <a:gridCol w="357823">
                  <a:extLst>
                    <a:ext uri="{9D8B030D-6E8A-4147-A177-3AD203B41FA5}">
                      <a16:colId xmlns:a16="http://schemas.microsoft.com/office/drawing/2014/main" val="2453879490"/>
                    </a:ext>
                  </a:extLst>
                </a:gridCol>
                <a:gridCol w="545738">
                  <a:extLst>
                    <a:ext uri="{9D8B030D-6E8A-4147-A177-3AD203B41FA5}">
                      <a16:colId xmlns:a16="http://schemas.microsoft.com/office/drawing/2014/main" val="3343588444"/>
                    </a:ext>
                  </a:extLst>
                </a:gridCol>
                <a:gridCol w="445499">
                  <a:extLst>
                    <a:ext uri="{9D8B030D-6E8A-4147-A177-3AD203B41FA5}">
                      <a16:colId xmlns:a16="http://schemas.microsoft.com/office/drawing/2014/main" val="254430837"/>
                    </a:ext>
                  </a:extLst>
                </a:gridCol>
                <a:gridCol w="545738">
                  <a:extLst>
                    <a:ext uri="{9D8B030D-6E8A-4147-A177-3AD203B41FA5}">
                      <a16:colId xmlns:a16="http://schemas.microsoft.com/office/drawing/2014/main" val="487020211"/>
                    </a:ext>
                  </a:extLst>
                </a:gridCol>
                <a:gridCol w="430988">
                  <a:extLst>
                    <a:ext uri="{9D8B030D-6E8A-4147-A177-3AD203B41FA5}">
                      <a16:colId xmlns:a16="http://schemas.microsoft.com/office/drawing/2014/main" val="1887942242"/>
                    </a:ext>
                  </a:extLst>
                </a:gridCol>
                <a:gridCol w="575609">
                  <a:extLst>
                    <a:ext uri="{9D8B030D-6E8A-4147-A177-3AD203B41FA5}">
                      <a16:colId xmlns:a16="http://schemas.microsoft.com/office/drawing/2014/main" val="895804509"/>
                    </a:ext>
                  </a:extLst>
                </a:gridCol>
              </a:tblGrid>
              <a:tr h="774120">
                <a:tc>
                  <a:txBody>
                    <a:bodyPr/>
                    <a:lstStyle/>
                    <a:p>
                      <a:pPr algn="ctr">
                        <a:lnSpc>
                          <a:spcPct val="115000"/>
                        </a:lnSpc>
                        <a:spcAft>
                          <a:spcPts val="0"/>
                        </a:spcAft>
                      </a:pPr>
                      <a:r>
                        <a:rPr lang="fr-FR" sz="1200" b="1" dirty="0" smtClean="0">
                          <a:solidFill>
                            <a:schemeClr val="tx1">
                              <a:lumMod val="75000"/>
                              <a:lumOff val="25000"/>
                            </a:schemeClr>
                          </a:solidFill>
                          <a:effectLst/>
                        </a:rPr>
                        <a:t>Groupe</a:t>
                      </a:r>
                    </a:p>
                    <a:p>
                      <a:pPr algn="ctr">
                        <a:lnSpc>
                          <a:spcPct val="115000"/>
                        </a:lnSpc>
                        <a:spcAft>
                          <a:spcPts val="0"/>
                        </a:spcAft>
                      </a:pPr>
                      <a:r>
                        <a:rPr lang="fr-FR" sz="1200" b="1" dirty="0" smtClean="0">
                          <a:solidFill>
                            <a:schemeClr val="tx1">
                              <a:lumMod val="75000"/>
                              <a:lumOff val="25000"/>
                            </a:schemeClr>
                          </a:solidFill>
                          <a:effectLst/>
                        </a:rPr>
                        <a:t>CCNEAC</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6350" cap="flat" cmpd="sng" algn="ctr">
                      <a:solidFill>
                        <a:srgbClr val="E5E9DF"/>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A5B592"/>
                    </a:solidFill>
                  </a:tcPr>
                </a:tc>
                <a:tc gridSpan="2">
                  <a:txBody>
                    <a:bodyPr/>
                    <a:lstStyle/>
                    <a:p>
                      <a:pPr algn="ctr">
                        <a:lnSpc>
                          <a:spcPct val="115000"/>
                        </a:lnSpc>
                        <a:spcAft>
                          <a:spcPts val="0"/>
                        </a:spcAft>
                      </a:pPr>
                      <a:r>
                        <a:rPr lang="fr-FR" sz="1200" b="1" dirty="0">
                          <a:solidFill>
                            <a:schemeClr val="tx1">
                              <a:lumMod val="75000"/>
                              <a:lumOff val="25000"/>
                            </a:schemeClr>
                          </a:solidFill>
                          <a:effectLst/>
                        </a:rPr>
                        <a:t>Groupe 1</a:t>
                      </a:r>
                    </a:p>
                    <a:p>
                      <a:pPr algn="ctr">
                        <a:lnSpc>
                          <a:spcPct val="115000"/>
                        </a:lnSpc>
                        <a:spcAft>
                          <a:spcPts val="0"/>
                        </a:spcAft>
                      </a:pPr>
                      <a:r>
                        <a:rPr lang="fr-FR" sz="1200" b="1" dirty="0">
                          <a:solidFill>
                            <a:schemeClr val="tx1">
                              <a:lumMod val="75000"/>
                              <a:lumOff val="25000"/>
                            </a:schemeClr>
                          </a:solidFill>
                          <a:effectLst/>
                        </a:rPr>
                        <a:t>(le plus élevé)</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A5B592"/>
                    </a:solidFill>
                  </a:tcPr>
                </a:tc>
                <a:tc hMerge="1">
                  <a:txBody>
                    <a:bodyPr/>
                    <a:lstStyle/>
                    <a:p>
                      <a:endParaRPr lang="fr-FR"/>
                    </a:p>
                  </a:txBody>
                  <a:tcPr/>
                </a:tc>
                <a:tc gridSpan="2">
                  <a:txBody>
                    <a:bodyPr/>
                    <a:lstStyle/>
                    <a:p>
                      <a:pPr algn="ctr">
                        <a:lnSpc>
                          <a:spcPct val="115000"/>
                        </a:lnSpc>
                        <a:spcAft>
                          <a:spcPts val="0"/>
                        </a:spcAft>
                      </a:pPr>
                      <a:r>
                        <a:rPr lang="fr-FR" sz="1200" b="1" dirty="0">
                          <a:solidFill>
                            <a:schemeClr val="tx1">
                              <a:lumMod val="75000"/>
                              <a:lumOff val="25000"/>
                            </a:schemeClr>
                          </a:solidFill>
                          <a:effectLst/>
                        </a:rPr>
                        <a:t>Groupe 2</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A5B592"/>
                    </a:solidFill>
                  </a:tcPr>
                </a:tc>
                <a:tc hMerge="1">
                  <a:txBody>
                    <a:bodyPr/>
                    <a:lstStyle/>
                    <a:p>
                      <a:endParaRPr lang="fr-FR"/>
                    </a:p>
                  </a:txBody>
                  <a:tcPr/>
                </a:tc>
                <a:tc gridSpan="2">
                  <a:txBody>
                    <a:bodyPr/>
                    <a:lstStyle/>
                    <a:p>
                      <a:pPr algn="ctr">
                        <a:lnSpc>
                          <a:spcPct val="115000"/>
                        </a:lnSpc>
                        <a:spcAft>
                          <a:spcPts val="0"/>
                        </a:spcAft>
                      </a:pPr>
                      <a:r>
                        <a:rPr lang="fr-FR" sz="1200" b="1" dirty="0">
                          <a:solidFill>
                            <a:schemeClr val="tx1">
                              <a:lumMod val="75000"/>
                              <a:lumOff val="25000"/>
                            </a:schemeClr>
                          </a:solidFill>
                          <a:effectLst/>
                        </a:rPr>
                        <a:t>Groupe 3</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A5B592"/>
                    </a:solidFill>
                  </a:tcPr>
                </a:tc>
                <a:tc hMerge="1">
                  <a:txBody>
                    <a:bodyPr/>
                    <a:lstStyle/>
                    <a:p>
                      <a:endParaRPr lang="fr-FR"/>
                    </a:p>
                  </a:txBody>
                  <a:tcPr/>
                </a:tc>
                <a:tc gridSpan="2">
                  <a:txBody>
                    <a:bodyPr/>
                    <a:lstStyle/>
                    <a:p>
                      <a:pPr algn="ctr">
                        <a:lnSpc>
                          <a:spcPct val="115000"/>
                        </a:lnSpc>
                        <a:spcAft>
                          <a:spcPts val="0"/>
                        </a:spcAft>
                      </a:pPr>
                      <a:r>
                        <a:rPr lang="fr-FR" sz="1200" b="1" dirty="0">
                          <a:solidFill>
                            <a:schemeClr val="tx1">
                              <a:lumMod val="75000"/>
                              <a:lumOff val="25000"/>
                            </a:schemeClr>
                          </a:solidFill>
                          <a:effectLst/>
                        </a:rPr>
                        <a:t>Groupe 4</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A5B592"/>
                    </a:solidFill>
                  </a:tcPr>
                </a:tc>
                <a:tc hMerge="1">
                  <a:txBody>
                    <a:bodyPr/>
                    <a:lstStyle/>
                    <a:p>
                      <a:endParaRPr lang="fr-FR"/>
                    </a:p>
                  </a:txBody>
                  <a:tcPr/>
                </a:tc>
                <a:tc gridSpan="2">
                  <a:txBody>
                    <a:bodyPr/>
                    <a:lstStyle/>
                    <a:p>
                      <a:pPr algn="ctr">
                        <a:lnSpc>
                          <a:spcPct val="115000"/>
                        </a:lnSpc>
                        <a:spcAft>
                          <a:spcPts val="0"/>
                        </a:spcAft>
                      </a:pPr>
                      <a:r>
                        <a:rPr lang="fr-FR" sz="1200" b="1" dirty="0">
                          <a:solidFill>
                            <a:schemeClr val="tx1">
                              <a:lumMod val="75000"/>
                              <a:lumOff val="25000"/>
                            </a:schemeClr>
                          </a:solidFill>
                          <a:effectLst/>
                        </a:rPr>
                        <a:t>Groupe 5</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A5B592"/>
                    </a:solidFill>
                  </a:tcPr>
                </a:tc>
                <a:tc hMerge="1">
                  <a:txBody>
                    <a:bodyPr/>
                    <a:lstStyle/>
                    <a:p>
                      <a:endParaRPr lang="fr-FR"/>
                    </a:p>
                  </a:txBody>
                  <a:tcPr/>
                </a:tc>
                <a:tc gridSpan="2">
                  <a:txBody>
                    <a:bodyPr/>
                    <a:lstStyle/>
                    <a:p>
                      <a:pPr algn="ctr">
                        <a:lnSpc>
                          <a:spcPct val="115000"/>
                        </a:lnSpc>
                        <a:spcAft>
                          <a:spcPts val="0"/>
                        </a:spcAft>
                      </a:pPr>
                      <a:r>
                        <a:rPr lang="fr-FR" sz="1200" b="1" dirty="0">
                          <a:solidFill>
                            <a:schemeClr val="tx1">
                              <a:lumMod val="75000"/>
                              <a:lumOff val="25000"/>
                            </a:schemeClr>
                          </a:solidFill>
                          <a:effectLst/>
                        </a:rPr>
                        <a:t>Groupe 6</a:t>
                      </a:r>
                    </a:p>
                    <a:p>
                      <a:pPr algn="ctr">
                        <a:lnSpc>
                          <a:spcPct val="115000"/>
                        </a:lnSpc>
                        <a:spcAft>
                          <a:spcPts val="0"/>
                        </a:spcAft>
                      </a:pPr>
                      <a:r>
                        <a:rPr lang="fr-FR" sz="1200" b="1" dirty="0">
                          <a:solidFill>
                            <a:schemeClr val="tx1">
                              <a:lumMod val="75000"/>
                              <a:lumOff val="25000"/>
                            </a:schemeClr>
                          </a:solidFill>
                          <a:effectLst/>
                        </a:rPr>
                        <a:t>(le plus bas)</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A5B592"/>
                    </a:solidFill>
                  </a:tcPr>
                </a:tc>
                <a:tc hMerge="1">
                  <a:txBody>
                    <a:bodyPr/>
                    <a:lstStyle/>
                    <a:p>
                      <a:endParaRPr lang="fr-FR"/>
                    </a:p>
                  </a:txBody>
                  <a:tcPr/>
                </a:tc>
                <a:tc gridSpan="2">
                  <a:txBody>
                    <a:bodyPr/>
                    <a:lstStyle/>
                    <a:p>
                      <a:pPr algn="ctr">
                        <a:lnSpc>
                          <a:spcPct val="115000"/>
                        </a:lnSpc>
                        <a:spcAft>
                          <a:spcPts val="0"/>
                        </a:spcAft>
                      </a:pPr>
                      <a:r>
                        <a:rPr lang="fr-FR" sz="1200" b="1" dirty="0">
                          <a:solidFill>
                            <a:schemeClr val="tx1">
                              <a:lumMod val="75000"/>
                              <a:lumOff val="25000"/>
                            </a:schemeClr>
                          </a:solidFill>
                          <a:effectLst/>
                        </a:rPr>
                        <a:t>Ensemble</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E5E9DF"/>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rgbClr val="A5B592"/>
                    </a:solidFill>
                  </a:tcPr>
                </a:tc>
                <a:tc hMerge="1">
                  <a:txBody>
                    <a:bodyPr/>
                    <a:lstStyle/>
                    <a:p>
                      <a:endParaRPr lang="fr-FR"/>
                    </a:p>
                  </a:txBody>
                  <a:tcPr/>
                </a:tc>
                <a:extLst>
                  <a:ext uri="{0D108BD9-81ED-4DB2-BD59-A6C34878D82A}">
                    <a16:rowId xmlns:a16="http://schemas.microsoft.com/office/drawing/2014/main" val="2708548931"/>
                  </a:ext>
                </a:extLst>
              </a:tr>
              <a:tr h="387060">
                <a:tc>
                  <a:txBody>
                    <a:bodyPr/>
                    <a:lstStyle/>
                    <a:p>
                      <a:pPr algn="l">
                        <a:lnSpc>
                          <a:spcPct val="115000"/>
                        </a:lnSpc>
                        <a:spcAft>
                          <a:spcPts val="0"/>
                        </a:spcAft>
                      </a:pP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6350" cap="flat" cmpd="sng" algn="ctr">
                      <a:solidFill>
                        <a:srgbClr val="E5E9DF"/>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rgbClr val="A5B592"/>
                    </a:solidFill>
                  </a:tcPr>
                </a:tc>
                <a:tc>
                  <a:txBody>
                    <a:bodyPr/>
                    <a:lstStyle/>
                    <a:p>
                      <a:pPr algn="ctr">
                        <a:lnSpc>
                          <a:spcPct val="115000"/>
                        </a:lnSpc>
                        <a:spcAft>
                          <a:spcPts val="0"/>
                        </a:spcAft>
                      </a:pPr>
                      <a:r>
                        <a:rPr lang="fr-FR" sz="1200" b="1" dirty="0" smtClean="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NB</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rgbClr val="A5B592"/>
                    </a:solidFill>
                  </a:tcPr>
                </a:tc>
                <a:tc>
                  <a:txBody>
                    <a:bodyPr/>
                    <a:lstStyle/>
                    <a:p>
                      <a:pPr algn="ctr">
                        <a:lnSpc>
                          <a:spcPct val="115000"/>
                        </a:lnSpc>
                        <a:spcAft>
                          <a:spcPts val="0"/>
                        </a:spcAft>
                      </a:pPr>
                      <a:r>
                        <a:rPr lang="fr-FR" sz="1200" b="1" dirty="0" smtClean="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rgbClr val="A5B592"/>
                    </a:solidFill>
                  </a:tcPr>
                </a:tc>
                <a:tc>
                  <a:txBody>
                    <a:bodyPr/>
                    <a:lstStyle/>
                    <a:p>
                      <a:pPr algn="ctr">
                        <a:lnSpc>
                          <a:spcPct val="115000"/>
                        </a:lnSpc>
                        <a:spcAft>
                          <a:spcPts val="0"/>
                        </a:spcAft>
                      </a:pPr>
                      <a:r>
                        <a:rPr lang="fr-FR" sz="1200" b="1" dirty="0" smtClean="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NB</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rgbClr val="A5B592"/>
                    </a:solidFill>
                  </a:tcPr>
                </a:tc>
                <a:tc>
                  <a:txBody>
                    <a:bodyPr/>
                    <a:lstStyle/>
                    <a:p>
                      <a:pPr algn="ctr">
                        <a:lnSpc>
                          <a:spcPct val="115000"/>
                        </a:lnSpc>
                        <a:spcAft>
                          <a:spcPts val="0"/>
                        </a:spcAft>
                      </a:pPr>
                      <a:r>
                        <a:rPr lang="fr-FR" sz="1200" b="1" dirty="0" smtClean="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rgbClr val="A5B592"/>
                    </a:solidFill>
                  </a:tcPr>
                </a:tc>
                <a:tc>
                  <a:txBody>
                    <a:bodyPr/>
                    <a:lstStyle/>
                    <a:p>
                      <a:pPr algn="ctr">
                        <a:lnSpc>
                          <a:spcPct val="115000"/>
                        </a:lnSpc>
                        <a:spcAft>
                          <a:spcPts val="0"/>
                        </a:spcAft>
                      </a:pPr>
                      <a:r>
                        <a:rPr lang="fr-FR" sz="1200" b="1" dirty="0" smtClean="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NB</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rgbClr val="A5B592"/>
                    </a:solidFill>
                  </a:tcPr>
                </a:tc>
                <a:tc>
                  <a:txBody>
                    <a:bodyPr/>
                    <a:lstStyle/>
                    <a:p>
                      <a:pPr algn="ctr">
                        <a:lnSpc>
                          <a:spcPct val="115000"/>
                        </a:lnSpc>
                        <a:spcAft>
                          <a:spcPts val="0"/>
                        </a:spcAft>
                      </a:pPr>
                      <a:r>
                        <a:rPr lang="fr-FR" sz="1200" b="1" dirty="0" smtClean="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rgbClr val="A5B592"/>
                    </a:solidFill>
                  </a:tcPr>
                </a:tc>
                <a:tc>
                  <a:txBody>
                    <a:bodyPr/>
                    <a:lstStyle/>
                    <a:p>
                      <a:pPr algn="ctr">
                        <a:lnSpc>
                          <a:spcPct val="115000"/>
                        </a:lnSpc>
                        <a:spcAft>
                          <a:spcPts val="0"/>
                        </a:spcAft>
                      </a:pPr>
                      <a:r>
                        <a:rPr lang="fr-FR" sz="1200" b="1" dirty="0" smtClean="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NB</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rgbClr val="A5B592"/>
                    </a:solidFill>
                  </a:tcPr>
                </a:tc>
                <a:tc>
                  <a:txBody>
                    <a:bodyPr/>
                    <a:lstStyle/>
                    <a:p>
                      <a:pPr algn="ctr">
                        <a:lnSpc>
                          <a:spcPct val="115000"/>
                        </a:lnSpc>
                        <a:spcAft>
                          <a:spcPts val="0"/>
                        </a:spcAft>
                      </a:pPr>
                      <a:r>
                        <a:rPr lang="fr-FR" sz="1200" b="1" dirty="0" smtClean="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rgbClr val="A5B592"/>
                    </a:solidFill>
                  </a:tcPr>
                </a:tc>
                <a:tc>
                  <a:txBody>
                    <a:bodyPr/>
                    <a:lstStyle/>
                    <a:p>
                      <a:pPr algn="ctr">
                        <a:lnSpc>
                          <a:spcPct val="115000"/>
                        </a:lnSpc>
                        <a:spcAft>
                          <a:spcPts val="0"/>
                        </a:spcAft>
                      </a:pPr>
                      <a:r>
                        <a:rPr lang="fr-FR" sz="1200" b="1" dirty="0" smtClean="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NB</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rgbClr val="A5B592"/>
                    </a:solidFill>
                  </a:tcPr>
                </a:tc>
                <a:tc>
                  <a:txBody>
                    <a:bodyPr/>
                    <a:lstStyle/>
                    <a:p>
                      <a:pPr algn="ctr">
                        <a:lnSpc>
                          <a:spcPct val="115000"/>
                        </a:lnSpc>
                        <a:spcAft>
                          <a:spcPts val="0"/>
                        </a:spcAft>
                      </a:pPr>
                      <a:r>
                        <a:rPr lang="fr-FR" sz="1200" b="1" dirty="0" smtClean="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rgbClr val="A5B592"/>
                    </a:solidFill>
                  </a:tcPr>
                </a:tc>
                <a:tc>
                  <a:txBody>
                    <a:bodyPr/>
                    <a:lstStyle/>
                    <a:p>
                      <a:pPr algn="ctr">
                        <a:lnSpc>
                          <a:spcPct val="115000"/>
                        </a:lnSpc>
                        <a:spcAft>
                          <a:spcPts val="0"/>
                        </a:spcAft>
                      </a:pPr>
                      <a:r>
                        <a:rPr lang="fr-FR" sz="1200" b="1" dirty="0" smtClean="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NB</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rgbClr val="A5B592"/>
                    </a:solidFill>
                  </a:tcPr>
                </a:tc>
                <a:tc>
                  <a:txBody>
                    <a:bodyPr/>
                    <a:lstStyle/>
                    <a:p>
                      <a:pPr algn="ctr">
                        <a:lnSpc>
                          <a:spcPct val="115000"/>
                        </a:lnSpc>
                        <a:spcAft>
                          <a:spcPts val="0"/>
                        </a:spcAft>
                      </a:pPr>
                      <a:r>
                        <a:rPr lang="fr-FR" sz="1200" b="1" dirty="0" smtClean="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rgbClr val="A5B592"/>
                    </a:solidFill>
                  </a:tcPr>
                </a:tc>
                <a:tc>
                  <a:txBody>
                    <a:bodyPr/>
                    <a:lstStyle/>
                    <a:p>
                      <a:pPr algn="ctr">
                        <a:lnSpc>
                          <a:spcPct val="115000"/>
                        </a:lnSpc>
                        <a:spcAft>
                          <a:spcPts val="0"/>
                        </a:spcAft>
                      </a:pPr>
                      <a:r>
                        <a:rPr lang="fr-FR" sz="1200" b="1" dirty="0" smtClean="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NB</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rgbClr val="A5B592"/>
                    </a:solidFill>
                  </a:tcPr>
                </a:tc>
                <a:tc>
                  <a:txBody>
                    <a:bodyPr/>
                    <a:lstStyle/>
                    <a:p>
                      <a:pPr algn="ctr">
                        <a:lnSpc>
                          <a:spcPct val="115000"/>
                        </a:lnSpc>
                        <a:spcAft>
                          <a:spcPts val="0"/>
                        </a:spcAft>
                      </a:pPr>
                      <a:r>
                        <a:rPr lang="fr-FR" sz="1200" b="1" dirty="0" smtClean="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E5E9DF"/>
                      </a:solid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solidFill>
                      <a:srgbClr val="A5B592"/>
                    </a:solidFill>
                  </a:tcPr>
                </a:tc>
                <a:extLst>
                  <a:ext uri="{0D108BD9-81ED-4DB2-BD59-A6C34878D82A}">
                    <a16:rowId xmlns:a16="http://schemas.microsoft.com/office/drawing/2014/main" val="1852211026"/>
                  </a:ext>
                </a:extLst>
              </a:tr>
              <a:tr h="387060">
                <a:tc>
                  <a:txBody>
                    <a:bodyPr/>
                    <a:lstStyle/>
                    <a:p>
                      <a:pPr algn="just">
                        <a:lnSpc>
                          <a:spcPct val="115000"/>
                        </a:lnSpc>
                        <a:spcAft>
                          <a:spcPts val="0"/>
                        </a:spcAft>
                      </a:pPr>
                      <a:r>
                        <a:rPr lang="fr-FR" sz="1200" b="1" dirty="0">
                          <a:solidFill>
                            <a:schemeClr val="tx1">
                              <a:lumMod val="75000"/>
                              <a:lumOff val="25000"/>
                            </a:schemeClr>
                          </a:solidFill>
                          <a:effectLst/>
                        </a:rPr>
                        <a:t>Hommes</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6350" cap="flat" cmpd="sng" algn="ctr">
                      <a:solidFill>
                        <a:srgbClr val="E5E9DF"/>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algn="r">
                        <a:lnSpc>
                          <a:spcPct val="115000"/>
                        </a:lnSpc>
                        <a:spcAft>
                          <a:spcPts val="0"/>
                        </a:spcAft>
                      </a:pPr>
                      <a:r>
                        <a:rPr lang="fr-FR" sz="1200" b="1" dirty="0">
                          <a:solidFill>
                            <a:schemeClr val="tx1">
                              <a:lumMod val="75000"/>
                              <a:lumOff val="25000"/>
                            </a:schemeClr>
                          </a:solidFill>
                          <a:effectLst/>
                        </a:rPr>
                        <a:t>51</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algn="r">
                        <a:lnSpc>
                          <a:spcPct val="115000"/>
                        </a:lnSpc>
                        <a:spcAft>
                          <a:spcPts val="0"/>
                        </a:spcAft>
                      </a:pPr>
                      <a:r>
                        <a:rPr lang="fr-FR" sz="1200" b="1" dirty="0">
                          <a:solidFill>
                            <a:schemeClr val="tx1">
                              <a:lumMod val="75000"/>
                              <a:lumOff val="25000"/>
                            </a:schemeClr>
                          </a:solidFill>
                          <a:effectLst/>
                        </a:rPr>
                        <a:t>60,7 %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algn="r">
                        <a:lnSpc>
                          <a:spcPct val="115000"/>
                        </a:lnSpc>
                        <a:spcAft>
                          <a:spcPts val="0"/>
                        </a:spcAft>
                      </a:pPr>
                      <a:r>
                        <a:rPr lang="fr-FR" sz="1200" b="1" dirty="0">
                          <a:solidFill>
                            <a:schemeClr val="tx1">
                              <a:lumMod val="75000"/>
                              <a:lumOff val="25000"/>
                            </a:schemeClr>
                          </a:solidFill>
                          <a:effectLst/>
                        </a:rPr>
                        <a:t>20</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algn="r">
                        <a:lnSpc>
                          <a:spcPct val="115000"/>
                        </a:lnSpc>
                        <a:spcAft>
                          <a:spcPts val="0"/>
                        </a:spcAft>
                      </a:pPr>
                      <a:r>
                        <a:rPr lang="fr-FR" sz="1200" b="1" dirty="0">
                          <a:solidFill>
                            <a:schemeClr val="tx1">
                              <a:lumMod val="75000"/>
                              <a:lumOff val="25000"/>
                            </a:schemeClr>
                          </a:solidFill>
                          <a:effectLst/>
                        </a:rPr>
                        <a:t>23,8 %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algn="r">
                        <a:lnSpc>
                          <a:spcPct val="115000"/>
                        </a:lnSpc>
                        <a:spcAft>
                          <a:spcPts val="0"/>
                        </a:spcAft>
                      </a:pPr>
                      <a:r>
                        <a:rPr lang="fr-FR" sz="1200" b="1" dirty="0">
                          <a:solidFill>
                            <a:schemeClr val="tx1">
                              <a:lumMod val="75000"/>
                              <a:lumOff val="25000"/>
                            </a:schemeClr>
                          </a:solidFill>
                          <a:effectLst/>
                        </a:rPr>
                        <a:t>4</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algn="r">
                        <a:lnSpc>
                          <a:spcPct val="115000"/>
                        </a:lnSpc>
                        <a:spcAft>
                          <a:spcPts val="0"/>
                        </a:spcAft>
                      </a:pPr>
                      <a:r>
                        <a:rPr lang="fr-FR" sz="1200" b="1" dirty="0">
                          <a:solidFill>
                            <a:schemeClr val="tx1">
                              <a:lumMod val="75000"/>
                              <a:lumOff val="25000"/>
                            </a:schemeClr>
                          </a:solidFill>
                          <a:effectLst/>
                        </a:rPr>
                        <a:t>4,8 %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algn="r">
                        <a:lnSpc>
                          <a:spcPct val="115000"/>
                        </a:lnSpc>
                        <a:spcAft>
                          <a:spcPts val="0"/>
                        </a:spcAft>
                      </a:pPr>
                      <a:r>
                        <a:rPr lang="fr-FR" sz="1200" b="1" dirty="0">
                          <a:solidFill>
                            <a:schemeClr val="tx1">
                              <a:lumMod val="75000"/>
                              <a:lumOff val="25000"/>
                            </a:schemeClr>
                          </a:solidFill>
                          <a:effectLst/>
                        </a:rPr>
                        <a:t>4</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algn="r">
                        <a:lnSpc>
                          <a:spcPct val="115000"/>
                        </a:lnSpc>
                        <a:spcAft>
                          <a:spcPts val="0"/>
                        </a:spcAft>
                      </a:pPr>
                      <a:r>
                        <a:rPr lang="fr-FR" sz="1200" b="1" dirty="0">
                          <a:solidFill>
                            <a:schemeClr val="tx1">
                              <a:lumMod val="75000"/>
                              <a:lumOff val="25000"/>
                            </a:schemeClr>
                          </a:solidFill>
                          <a:effectLst/>
                        </a:rPr>
                        <a:t>4,8 %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algn="r">
                        <a:lnSpc>
                          <a:spcPct val="115000"/>
                        </a:lnSpc>
                        <a:spcAft>
                          <a:spcPts val="0"/>
                        </a:spcAft>
                      </a:pPr>
                      <a:r>
                        <a:rPr lang="fr-FR" sz="1200" b="1" dirty="0">
                          <a:solidFill>
                            <a:schemeClr val="tx1">
                              <a:lumMod val="75000"/>
                              <a:lumOff val="25000"/>
                            </a:schemeClr>
                          </a:solidFill>
                          <a:effectLst/>
                        </a:rPr>
                        <a:t>4</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algn="r">
                        <a:lnSpc>
                          <a:spcPct val="115000"/>
                        </a:lnSpc>
                        <a:spcAft>
                          <a:spcPts val="0"/>
                        </a:spcAft>
                      </a:pPr>
                      <a:r>
                        <a:rPr lang="fr-FR" sz="1200" b="1" dirty="0">
                          <a:solidFill>
                            <a:schemeClr val="tx1">
                              <a:lumMod val="75000"/>
                              <a:lumOff val="25000"/>
                            </a:schemeClr>
                          </a:solidFill>
                          <a:effectLst/>
                        </a:rPr>
                        <a:t>4,8 %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algn="r">
                        <a:lnSpc>
                          <a:spcPct val="115000"/>
                        </a:lnSpc>
                        <a:spcAft>
                          <a:spcPts val="0"/>
                        </a:spcAft>
                      </a:pPr>
                      <a:r>
                        <a:rPr lang="fr-FR" sz="1200" b="1" dirty="0">
                          <a:solidFill>
                            <a:schemeClr val="tx1">
                              <a:lumMod val="75000"/>
                              <a:lumOff val="25000"/>
                            </a:schemeClr>
                          </a:solidFill>
                          <a:effectLst/>
                        </a:rPr>
                        <a:t>1</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algn="r">
                        <a:lnSpc>
                          <a:spcPct val="115000"/>
                        </a:lnSpc>
                        <a:spcAft>
                          <a:spcPts val="0"/>
                        </a:spcAft>
                      </a:pPr>
                      <a:r>
                        <a:rPr lang="fr-FR" sz="1200" b="1" dirty="0">
                          <a:solidFill>
                            <a:schemeClr val="tx1">
                              <a:lumMod val="75000"/>
                              <a:lumOff val="25000"/>
                            </a:schemeClr>
                          </a:solidFill>
                          <a:effectLst/>
                        </a:rPr>
                        <a:t>1,2 %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algn="r">
                        <a:lnSpc>
                          <a:spcPct val="115000"/>
                        </a:lnSpc>
                        <a:spcAft>
                          <a:spcPts val="0"/>
                        </a:spcAft>
                      </a:pPr>
                      <a:r>
                        <a:rPr lang="fr-FR" sz="1200" b="1" dirty="0">
                          <a:solidFill>
                            <a:schemeClr val="tx1">
                              <a:lumMod val="75000"/>
                              <a:lumOff val="25000"/>
                            </a:schemeClr>
                          </a:solidFill>
                          <a:effectLst/>
                        </a:rPr>
                        <a:t>84</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algn="r">
                        <a:lnSpc>
                          <a:spcPct val="115000"/>
                        </a:lnSpc>
                        <a:spcAft>
                          <a:spcPts val="0"/>
                        </a:spcAft>
                      </a:pPr>
                      <a:r>
                        <a:rPr lang="fr-FR" sz="1200" b="1" dirty="0">
                          <a:solidFill>
                            <a:schemeClr val="tx1">
                              <a:lumMod val="75000"/>
                              <a:lumOff val="25000"/>
                            </a:schemeClr>
                          </a:solidFill>
                          <a:effectLst/>
                        </a:rPr>
                        <a:t>80,0 %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E5E9DF"/>
                      </a:solid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00214262"/>
                  </a:ext>
                </a:extLst>
              </a:tr>
              <a:tr h="387060">
                <a:tc>
                  <a:txBody>
                    <a:bodyPr/>
                    <a:lstStyle/>
                    <a:p>
                      <a:pPr algn="just">
                        <a:lnSpc>
                          <a:spcPct val="115000"/>
                        </a:lnSpc>
                        <a:spcAft>
                          <a:spcPts val="0"/>
                        </a:spcAft>
                      </a:pPr>
                      <a:r>
                        <a:rPr lang="fr-FR" sz="1200" b="1" dirty="0">
                          <a:solidFill>
                            <a:schemeClr val="tx1">
                              <a:lumMod val="75000"/>
                              <a:lumOff val="25000"/>
                            </a:schemeClr>
                          </a:solidFill>
                          <a:effectLst/>
                        </a:rPr>
                        <a:t>Femmes</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15000"/>
                        </a:lnSpc>
                        <a:spcAft>
                          <a:spcPts val="0"/>
                        </a:spcAft>
                      </a:pPr>
                      <a:r>
                        <a:rPr lang="fr-FR" sz="1200" b="1" dirty="0">
                          <a:solidFill>
                            <a:schemeClr val="tx1">
                              <a:lumMod val="75000"/>
                              <a:lumOff val="25000"/>
                            </a:schemeClr>
                          </a:solidFill>
                          <a:effectLst/>
                        </a:rPr>
                        <a:t>11</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15000"/>
                        </a:lnSpc>
                        <a:spcAft>
                          <a:spcPts val="0"/>
                        </a:spcAft>
                      </a:pPr>
                      <a:r>
                        <a:rPr lang="fr-FR" sz="1200" b="1" dirty="0">
                          <a:solidFill>
                            <a:schemeClr val="tx1">
                              <a:lumMod val="75000"/>
                              <a:lumOff val="25000"/>
                            </a:schemeClr>
                          </a:solidFill>
                          <a:effectLst/>
                        </a:rPr>
                        <a:t>52,4 %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15000"/>
                        </a:lnSpc>
                        <a:spcAft>
                          <a:spcPts val="0"/>
                        </a:spcAft>
                      </a:pPr>
                      <a:r>
                        <a:rPr lang="fr-FR" sz="1200" b="1" dirty="0">
                          <a:solidFill>
                            <a:schemeClr val="tx1">
                              <a:lumMod val="75000"/>
                              <a:lumOff val="25000"/>
                            </a:schemeClr>
                          </a:solidFill>
                          <a:effectLst/>
                        </a:rPr>
                        <a:t>6</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15000"/>
                        </a:lnSpc>
                        <a:spcAft>
                          <a:spcPts val="0"/>
                        </a:spcAft>
                      </a:pPr>
                      <a:r>
                        <a:rPr lang="fr-FR" sz="1200" b="1" dirty="0">
                          <a:solidFill>
                            <a:schemeClr val="tx1">
                              <a:lumMod val="75000"/>
                              <a:lumOff val="25000"/>
                            </a:schemeClr>
                          </a:solidFill>
                          <a:effectLst/>
                        </a:rPr>
                        <a:t>28,6 %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15000"/>
                        </a:lnSpc>
                        <a:spcAft>
                          <a:spcPts val="0"/>
                        </a:spcAft>
                      </a:pPr>
                      <a:r>
                        <a:rPr lang="fr-FR" sz="1200" b="1" dirty="0">
                          <a:solidFill>
                            <a:schemeClr val="tx1">
                              <a:lumMod val="75000"/>
                              <a:lumOff val="25000"/>
                            </a:schemeClr>
                          </a:solidFill>
                          <a:effectLst/>
                        </a:rPr>
                        <a:t>0</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15000"/>
                        </a:lnSpc>
                        <a:spcAft>
                          <a:spcPts val="0"/>
                        </a:spcAft>
                      </a:pPr>
                      <a:r>
                        <a:rPr lang="fr-FR" sz="1200" b="1" dirty="0">
                          <a:solidFill>
                            <a:schemeClr val="tx1">
                              <a:lumMod val="75000"/>
                              <a:lumOff val="25000"/>
                            </a:schemeClr>
                          </a:solidFill>
                          <a:effectLst/>
                        </a:rPr>
                        <a:t>0</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15000"/>
                        </a:lnSpc>
                        <a:spcAft>
                          <a:spcPts val="0"/>
                        </a:spcAft>
                      </a:pPr>
                      <a:r>
                        <a:rPr lang="fr-FR" sz="1200" b="1" dirty="0">
                          <a:solidFill>
                            <a:schemeClr val="tx1">
                              <a:lumMod val="75000"/>
                              <a:lumOff val="25000"/>
                            </a:schemeClr>
                          </a:solidFill>
                          <a:effectLst/>
                        </a:rPr>
                        <a:t>3</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15000"/>
                        </a:lnSpc>
                        <a:spcAft>
                          <a:spcPts val="0"/>
                        </a:spcAft>
                      </a:pPr>
                      <a:r>
                        <a:rPr lang="fr-FR" sz="1200" b="1" dirty="0">
                          <a:solidFill>
                            <a:schemeClr val="tx1">
                              <a:lumMod val="75000"/>
                              <a:lumOff val="25000"/>
                            </a:schemeClr>
                          </a:solidFill>
                          <a:effectLst/>
                        </a:rPr>
                        <a:t>14,3 %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15000"/>
                        </a:lnSpc>
                        <a:spcAft>
                          <a:spcPts val="0"/>
                        </a:spcAft>
                      </a:pPr>
                      <a:r>
                        <a:rPr lang="fr-FR" sz="1200" b="1" dirty="0">
                          <a:solidFill>
                            <a:schemeClr val="tx1">
                              <a:lumMod val="75000"/>
                              <a:lumOff val="25000"/>
                            </a:schemeClr>
                          </a:solidFill>
                          <a:effectLst/>
                        </a:rPr>
                        <a:t>1</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15000"/>
                        </a:lnSpc>
                        <a:spcAft>
                          <a:spcPts val="0"/>
                        </a:spcAft>
                      </a:pPr>
                      <a:r>
                        <a:rPr lang="fr-FR" sz="1200" b="1" dirty="0">
                          <a:solidFill>
                            <a:schemeClr val="tx1">
                              <a:lumMod val="75000"/>
                              <a:lumOff val="25000"/>
                            </a:schemeClr>
                          </a:solidFill>
                          <a:effectLst/>
                        </a:rPr>
                        <a:t>4,8 %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15000"/>
                        </a:lnSpc>
                        <a:spcAft>
                          <a:spcPts val="0"/>
                        </a:spcAft>
                      </a:pPr>
                      <a:r>
                        <a:rPr lang="fr-FR" sz="1200" b="1" dirty="0">
                          <a:solidFill>
                            <a:schemeClr val="tx1">
                              <a:lumMod val="75000"/>
                              <a:lumOff val="25000"/>
                            </a:schemeClr>
                          </a:solidFill>
                          <a:effectLst/>
                        </a:rPr>
                        <a:t>0</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15000"/>
                        </a:lnSpc>
                        <a:spcAft>
                          <a:spcPts val="0"/>
                        </a:spcAft>
                      </a:pPr>
                      <a:r>
                        <a:rPr lang="fr-FR" sz="1200" b="1" dirty="0">
                          <a:solidFill>
                            <a:schemeClr val="tx1">
                              <a:lumMod val="75000"/>
                              <a:lumOff val="25000"/>
                            </a:schemeClr>
                          </a:solidFill>
                          <a:effectLst/>
                        </a:rPr>
                        <a:t>0</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15000"/>
                        </a:lnSpc>
                        <a:spcAft>
                          <a:spcPts val="0"/>
                        </a:spcAft>
                      </a:pPr>
                      <a:r>
                        <a:rPr lang="fr-FR" sz="1200" b="1" dirty="0">
                          <a:solidFill>
                            <a:schemeClr val="tx1">
                              <a:lumMod val="75000"/>
                              <a:lumOff val="25000"/>
                            </a:schemeClr>
                          </a:solidFill>
                          <a:effectLst/>
                        </a:rPr>
                        <a:t>21</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15000"/>
                        </a:lnSpc>
                        <a:spcAft>
                          <a:spcPts val="0"/>
                        </a:spcAft>
                      </a:pPr>
                      <a:r>
                        <a:rPr lang="fr-FR" sz="1200" b="1" dirty="0">
                          <a:solidFill>
                            <a:schemeClr val="tx1">
                              <a:lumMod val="75000"/>
                              <a:lumOff val="25000"/>
                            </a:schemeClr>
                          </a:solidFill>
                          <a:effectLst/>
                        </a:rPr>
                        <a:t>20,0 %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E5E9DF"/>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E5E9DF"/>
                    </a:solidFill>
                  </a:tcPr>
                </a:tc>
                <a:extLst>
                  <a:ext uri="{0D108BD9-81ED-4DB2-BD59-A6C34878D82A}">
                    <a16:rowId xmlns:a16="http://schemas.microsoft.com/office/drawing/2014/main" val="2614558245"/>
                  </a:ext>
                </a:extLst>
              </a:tr>
              <a:tr h="387060">
                <a:tc>
                  <a:txBody>
                    <a:bodyPr/>
                    <a:lstStyle/>
                    <a:p>
                      <a:pPr algn="just">
                        <a:lnSpc>
                          <a:spcPct val="115000"/>
                        </a:lnSpc>
                        <a:spcAft>
                          <a:spcPts val="0"/>
                        </a:spcAft>
                      </a:pPr>
                      <a:r>
                        <a:rPr lang="fr-FR" sz="1200" b="1" dirty="0">
                          <a:solidFill>
                            <a:schemeClr val="tx1">
                              <a:lumMod val="75000"/>
                              <a:lumOff val="25000"/>
                            </a:schemeClr>
                          </a:solidFill>
                          <a:effectLst/>
                        </a:rPr>
                        <a:t>ENSEMBLE</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A5B592"/>
                    </a:solidFill>
                  </a:tcPr>
                </a:tc>
                <a:tc>
                  <a:txBody>
                    <a:bodyPr/>
                    <a:lstStyle/>
                    <a:p>
                      <a:pPr algn="r">
                        <a:lnSpc>
                          <a:spcPct val="115000"/>
                        </a:lnSpc>
                        <a:spcAft>
                          <a:spcPts val="0"/>
                        </a:spcAft>
                      </a:pPr>
                      <a:r>
                        <a:rPr lang="fr-FR" sz="1200" b="1" dirty="0">
                          <a:solidFill>
                            <a:schemeClr val="tx1">
                              <a:lumMod val="75000"/>
                              <a:lumOff val="25000"/>
                            </a:schemeClr>
                          </a:solidFill>
                          <a:effectLst/>
                        </a:rPr>
                        <a:t>62</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A5B592"/>
                    </a:solidFill>
                  </a:tcPr>
                </a:tc>
                <a:tc>
                  <a:txBody>
                    <a:bodyPr/>
                    <a:lstStyle/>
                    <a:p>
                      <a:pPr algn="r">
                        <a:lnSpc>
                          <a:spcPct val="115000"/>
                        </a:lnSpc>
                        <a:spcAft>
                          <a:spcPts val="0"/>
                        </a:spcAft>
                      </a:pPr>
                      <a:r>
                        <a:rPr lang="fr-FR" sz="1200" b="1" dirty="0">
                          <a:solidFill>
                            <a:schemeClr val="tx1">
                              <a:lumMod val="75000"/>
                              <a:lumOff val="25000"/>
                            </a:schemeClr>
                          </a:solidFill>
                          <a:effectLst/>
                        </a:rPr>
                        <a:t>59,0 %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A5B592"/>
                    </a:solidFill>
                  </a:tcPr>
                </a:tc>
                <a:tc>
                  <a:txBody>
                    <a:bodyPr/>
                    <a:lstStyle/>
                    <a:p>
                      <a:pPr algn="r">
                        <a:lnSpc>
                          <a:spcPct val="115000"/>
                        </a:lnSpc>
                        <a:spcAft>
                          <a:spcPts val="0"/>
                        </a:spcAft>
                      </a:pPr>
                      <a:r>
                        <a:rPr lang="fr-FR" sz="1200" b="1" dirty="0">
                          <a:solidFill>
                            <a:schemeClr val="tx1">
                              <a:lumMod val="75000"/>
                              <a:lumOff val="25000"/>
                            </a:schemeClr>
                          </a:solidFill>
                          <a:effectLst/>
                        </a:rPr>
                        <a:t>26</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A5B592"/>
                    </a:solidFill>
                  </a:tcPr>
                </a:tc>
                <a:tc>
                  <a:txBody>
                    <a:bodyPr/>
                    <a:lstStyle/>
                    <a:p>
                      <a:pPr algn="r">
                        <a:lnSpc>
                          <a:spcPct val="115000"/>
                        </a:lnSpc>
                        <a:spcAft>
                          <a:spcPts val="0"/>
                        </a:spcAft>
                      </a:pPr>
                      <a:r>
                        <a:rPr lang="fr-FR" sz="1200" b="1" dirty="0">
                          <a:solidFill>
                            <a:schemeClr val="tx1">
                              <a:lumMod val="75000"/>
                              <a:lumOff val="25000"/>
                            </a:schemeClr>
                          </a:solidFill>
                          <a:effectLst/>
                        </a:rPr>
                        <a:t>24,8 %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A5B592"/>
                    </a:solidFill>
                  </a:tcPr>
                </a:tc>
                <a:tc>
                  <a:txBody>
                    <a:bodyPr/>
                    <a:lstStyle/>
                    <a:p>
                      <a:pPr algn="r">
                        <a:lnSpc>
                          <a:spcPct val="115000"/>
                        </a:lnSpc>
                        <a:spcAft>
                          <a:spcPts val="0"/>
                        </a:spcAft>
                      </a:pPr>
                      <a:r>
                        <a:rPr lang="fr-FR" sz="1200" b="1" dirty="0">
                          <a:solidFill>
                            <a:schemeClr val="tx1">
                              <a:lumMod val="75000"/>
                              <a:lumOff val="25000"/>
                            </a:schemeClr>
                          </a:solidFill>
                          <a:effectLst/>
                        </a:rPr>
                        <a:t>4</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A5B592"/>
                    </a:solidFill>
                  </a:tcPr>
                </a:tc>
                <a:tc>
                  <a:txBody>
                    <a:bodyPr/>
                    <a:lstStyle/>
                    <a:p>
                      <a:pPr algn="r">
                        <a:lnSpc>
                          <a:spcPct val="115000"/>
                        </a:lnSpc>
                        <a:spcAft>
                          <a:spcPts val="0"/>
                        </a:spcAft>
                      </a:pPr>
                      <a:r>
                        <a:rPr lang="fr-FR" sz="1200" b="1" dirty="0">
                          <a:solidFill>
                            <a:schemeClr val="tx1">
                              <a:lumMod val="75000"/>
                              <a:lumOff val="25000"/>
                            </a:schemeClr>
                          </a:solidFill>
                          <a:effectLst/>
                        </a:rPr>
                        <a:t>3,8 %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A5B592"/>
                    </a:solidFill>
                  </a:tcPr>
                </a:tc>
                <a:tc>
                  <a:txBody>
                    <a:bodyPr/>
                    <a:lstStyle/>
                    <a:p>
                      <a:pPr algn="r">
                        <a:lnSpc>
                          <a:spcPct val="115000"/>
                        </a:lnSpc>
                        <a:spcAft>
                          <a:spcPts val="0"/>
                        </a:spcAft>
                      </a:pPr>
                      <a:r>
                        <a:rPr lang="fr-FR" sz="1200" b="1" dirty="0">
                          <a:solidFill>
                            <a:schemeClr val="tx1">
                              <a:lumMod val="75000"/>
                              <a:lumOff val="25000"/>
                            </a:schemeClr>
                          </a:solidFill>
                          <a:effectLst/>
                        </a:rPr>
                        <a:t>7</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A5B592"/>
                    </a:solidFill>
                  </a:tcPr>
                </a:tc>
                <a:tc>
                  <a:txBody>
                    <a:bodyPr/>
                    <a:lstStyle/>
                    <a:p>
                      <a:pPr algn="r">
                        <a:lnSpc>
                          <a:spcPct val="115000"/>
                        </a:lnSpc>
                        <a:spcAft>
                          <a:spcPts val="0"/>
                        </a:spcAft>
                      </a:pPr>
                      <a:r>
                        <a:rPr lang="fr-FR" sz="1200" b="1" dirty="0">
                          <a:solidFill>
                            <a:schemeClr val="tx1">
                              <a:lumMod val="75000"/>
                              <a:lumOff val="25000"/>
                            </a:schemeClr>
                          </a:solidFill>
                          <a:effectLst/>
                        </a:rPr>
                        <a:t>6,7 %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A5B592"/>
                    </a:solidFill>
                  </a:tcPr>
                </a:tc>
                <a:tc>
                  <a:txBody>
                    <a:bodyPr/>
                    <a:lstStyle/>
                    <a:p>
                      <a:pPr algn="r">
                        <a:lnSpc>
                          <a:spcPct val="115000"/>
                        </a:lnSpc>
                        <a:spcAft>
                          <a:spcPts val="0"/>
                        </a:spcAft>
                      </a:pPr>
                      <a:r>
                        <a:rPr lang="fr-FR" sz="1200" b="1">
                          <a:solidFill>
                            <a:schemeClr val="tx1">
                              <a:lumMod val="75000"/>
                              <a:lumOff val="25000"/>
                            </a:schemeClr>
                          </a:solidFill>
                          <a:effectLst/>
                        </a:rPr>
                        <a:t>5</a:t>
                      </a:r>
                      <a:endParaRPr lang="fr-FR"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A5B592"/>
                    </a:solidFill>
                  </a:tcPr>
                </a:tc>
                <a:tc>
                  <a:txBody>
                    <a:bodyPr/>
                    <a:lstStyle/>
                    <a:p>
                      <a:pPr algn="r">
                        <a:lnSpc>
                          <a:spcPct val="115000"/>
                        </a:lnSpc>
                        <a:spcAft>
                          <a:spcPts val="0"/>
                        </a:spcAft>
                      </a:pPr>
                      <a:r>
                        <a:rPr lang="fr-FR" sz="1200" b="1" dirty="0">
                          <a:solidFill>
                            <a:schemeClr val="tx1">
                              <a:lumMod val="75000"/>
                              <a:lumOff val="25000"/>
                            </a:schemeClr>
                          </a:solidFill>
                          <a:effectLst/>
                        </a:rPr>
                        <a:t>4,8 %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A5B592"/>
                    </a:solidFill>
                  </a:tcPr>
                </a:tc>
                <a:tc>
                  <a:txBody>
                    <a:bodyPr/>
                    <a:lstStyle/>
                    <a:p>
                      <a:pPr algn="r">
                        <a:lnSpc>
                          <a:spcPct val="115000"/>
                        </a:lnSpc>
                        <a:spcAft>
                          <a:spcPts val="0"/>
                        </a:spcAft>
                      </a:pPr>
                      <a:r>
                        <a:rPr lang="fr-FR" sz="1200" b="1" dirty="0">
                          <a:solidFill>
                            <a:schemeClr val="tx1">
                              <a:lumMod val="75000"/>
                              <a:lumOff val="25000"/>
                            </a:schemeClr>
                          </a:solidFill>
                          <a:effectLst/>
                        </a:rPr>
                        <a:t>1</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A5B592"/>
                    </a:solidFill>
                  </a:tcPr>
                </a:tc>
                <a:tc>
                  <a:txBody>
                    <a:bodyPr/>
                    <a:lstStyle/>
                    <a:p>
                      <a:pPr algn="r">
                        <a:lnSpc>
                          <a:spcPct val="115000"/>
                        </a:lnSpc>
                        <a:spcAft>
                          <a:spcPts val="0"/>
                        </a:spcAft>
                      </a:pPr>
                      <a:r>
                        <a:rPr lang="fr-FR" sz="1200" b="1" dirty="0">
                          <a:solidFill>
                            <a:schemeClr val="tx1">
                              <a:lumMod val="75000"/>
                              <a:lumOff val="25000"/>
                            </a:schemeClr>
                          </a:solidFill>
                          <a:effectLst/>
                        </a:rPr>
                        <a:t>1,0 %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A5B592"/>
                    </a:solidFill>
                  </a:tcPr>
                </a:tc>
                <a:tc>
                  <a:txBody>
                    <a:bodyPr/>
                    <a:lstStyle/>
                    <a:p>
                      <a:pPr algn="r">
                        <a:lnSpc>
                          <a:spcPct val="115000"/>
                        </a:lnSpc>
                        <a:spcAft>
                          <a:spcPts val="0"/>
                        </a:spcAft>
                      </a:pPr>
                      <a:r>
                        <a:rPr lang="fr-FR" sz="1200" b="1" dirty="0">
                          <a:solidFill>
                            <a:schemeClr val="tx1">
                              <a:lumMod val="75000"/>
                              <a:lumOff val="25000"/>
                            </a:schemeClr>
                          </a:solidFill>
                          <a:effectLst/>
                        </a:rPr>
                        <a:t>105</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A5B592"/>
                    </a:solidFill>
                  </a:tcPr>
                </a:tc>
                <a:tc>
                  <a:txBody>
                    <a:bodyPr/>
                    <a:lstStyle/>
                    <a:p>
                      <a:pPr algn="r">
                        <a:lnSpc>
                          <a:spcPct val="115000"/>
                        </a:lnSpc>
                        <a:spcAft>
                          <a:spcPts val="0"/>
                        </a:spcAft>
                      </a:pPr>
                      <a:r>
                        <a:rPr lang="fr-FR" sz="1200" b="1" dirty="0">
                          <a:solidFill>
                            <a:schemeClr val="tx1">
                              <a:lumMod val="75000"/>
                              <a:lumOff val="25000"/>
                            </a:schemeClr>
                          </a:solidFill>
                          <a:effectLst/>
                        </a:rPr>
                        <a:t>100%</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E5E9DF"/>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A5B592"/>
                    </a:solidFill>
                  </a:tcPr>
                </a:tc>
                <a:extLst>
                  <a:ext uri="{0D108BD9-81ED-4DB2-BD59-A6C34878D82A}">
                    <a16:rowId xmlns:a16="http://schemas.microsoft.com/office/drawing/2014/main" val="3719955990"/>
                  </a:ext>
                </a:extLst>
              </a:tr>
            </a:tbl>
          </a:graphicData>
        </a:graphic>
      </p:graphicFrame>
      <p:sp>
        <p:nvSpPr>
          <p:cNvPr id="16" name="ZoneTexte 15"/>
          <p:cNvSpPr txBox="1"/>
          <p:nvPr/>
        </p:nvSpPr>
        <p:spPr>
          <a:xfrm>
            <a:off x="0" y="6608235"/>
            <a:ext cx="9144000" cy="246221"/>
          </a:xfrm>
          <a:prstGeom prst="rect">
            <a:avLst/>
          </a:prstGeom>
          <a:noFill/>
        </p:spPr>
        <p:txBody>
          <a:bodyPr wrap="square" rtlCol="0">
            <a:spAutoFit/>
          </a:bodyPr>
          <a:lstStyle/>
          <a:p>
            <a:pPr algn="ctr"/>
            <a:r>
              <a:rPr lang="fr-FR" sz="1000" i="1" dirty="0"/>
              <a:t>« L'emploi permanent et les salaires dans les musiques actuelles et l'Économie Sociale et Solidaire (</a:t>
            </a:r>
            <a:r>
              <a:rPr lang="fr-FR" sz="1000" i="1" dirty="0" err="1"/>
              <a:t>ESS</a:t>
            </a:r>
            <a:r>
              <a:rPr lang="fr-FR" sz="1000" i="1" dirty="0"/>
              <a:t>) » - RAFFUT! - jeudi 5 juillet 2018 - 10h00/12h30</a:t>
            </a:r>
          </a:p>
        </p:txBody>
      </p:sp>
    </p:spTree>
    <p:extLst>
      <p:ext uri="{BB962C8B-B14F-4D97-AF65-F5344CB8AC3E}">
        <p14:creationId xmlns:p14="http://schemas.microsoft.com/office/powerpoint/2010/main" val="10607649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p:cNvSpPr/>
          <p:nvPr/>
        </p:nvSpPr>
        <p:spPr>
          <a:xfrm>
            <a:off x="-3" y="2161309"/>
            <a:ext cx="9144002" cy="4696691"/>
          </a:xfrm>
          <a:prstGeom prst="rect">
            <a:avLst/>
          </a:prstGeom>
          <a:solidFill>
            <a:srgbClr val="A5B592"/>
          </a:solidFill>
          <a:ln>
            <a:noFill/>
          </a:ln>
        </p:spPr>
        <p:style>
          <a:lnRef idx="1">
            <a:schemeClr val="dk1"/>
          </a:lnRef>
          <a:fillRef idx="3">
            <a:schemeClr val="dk1"/>
          </a:fillRef>
          <a:effectRef idx="2">
            <a:schemeClr val="dk1"/>
          </a:effectRef>
          <a:fontRef idx="minor">
            <a:schemeClr val="lt1"/>
          </a:fontRef>
        </p:style>
        <p:txBody>
          <a:bodyPr rtlCol="0" anchor="ctr"/>
          <a:lstStyle/>
          <a:p>
            <a:pPr algn="ctr"/>
            <a:endParaRPr lang="fr-FR"/>
          </a:p>
        </p:txBody>
      </p:sp>
      <p:sp>
        <p:nvSpPr>
          <p:cNvPr id="2" name="Rectangle 1"/>
          <p:cNvSpPr/>
          <p:nvPr/>
        </p:nvSpPr>
        <p:spPr>
          <a:xfrm>
            <a:off x="-3" y="3"/>
            <a:ext cx="9144002" cy="2369124"/>
          </a:xfrm>
          <a:prstGeom prst="rect">
            <a:avLst/>
          </a:prstGeom>
          <a:solidFill>
            <a:schemeClr val="tx1">
              <a:lumMod val="75000"/>
              <a:lumOff val="25000"/>
            </a:schemeClr>
          </a:solidFill>
          <a:ln>
            <a:noFill/>
          </a:ln>
        </p:spPr>
        <p:style>
          <a:lnRef idx="1">
            <a:schemeClr val="dk1"/>
          </a:lnRef>
          <a:fillRef idx="3">
            <a:schemeClr val="dk1"/>
          </a:fillRef>
          <a:effectRef idx="2">
            <a:schemeClr val="dk1"/>
          </a:effectRef>
          <a:fontRef idx="minor">
            <a:schemeClr val="lt1"/>
          </a:fontRef>
        </p:style>
        <p:txBody>
          <a:bodyPr rtlCol="0" anchor="ctr"/>
          <a:lstStyle/>
          <a:p>
            <a:pPr algn="ctr"/>
            <a:endParaRPr lang="fr-FR"/>
          </a:p>
        </p:txBody>
      </p:sp>
      <p:sp>
        <p:nvSpPr>
          <p:cNvPr id="3" name="ZoneTexte 2"/>
          <p:cNvSpPr txBox="1"/>
          <p:nvPr/>
        </p:nvSpPr>
        <p:spPr>
          <a:xfrm>
            <a:off x="-1" y="491021"/>
            <a:ext cx="9144001" cy="1323439"/>
          </a:xfrm>
          <a:prstGeom prst="rect">
            <a:avLst/>
          </a:prstGeom>
          <a:noFill/>
        </p:spPr>
        <p:txBody>
          <a:bodyPr wrap="square" rtlCol="0">
            <a:spAutoFit/>
          </a:bodyPr>
          <a:lstStyle/>
          <a:p>
            <a:pPr algn="ctr"/>
            <a:r>
              <a:rPr lang="fr-FR" sz="4000" b="1" dirty="0" smtClean="0">
                <a:solidFill>
                  <a:srgbClr val="A5B592"/>
                </a:solidFill>
              </a:rPr>
              <a:t>« L’emploi permanent dans</a:t>
            </a:r>
          </a:p>
          <a:p>
            <a:pPr algn="ctr"/>
            <a:r>
              <a:rPr lang="fr-FR" sz="4000" b="1" dirty="0" smtClean="0">
                <a:solidFill>
                  <a:srgbClr val="A5B592"/>
                </a:solidFill>
              </a:rPr>
              <a:t>les lieux de musiques actuelles »</a:t>
            </a:r>
          </a:p>
        </p:txBody>
      </p:sp>
      <p:sp>
        <p:nvSpPr>
          <p:cNvPr id="13" name="ZoneTexte 12"/>
          <p:cNvSpPr txBox="1"/>
          <p:nvPr/>
        </p:nvSpPr>
        <p:spPr>
          <a:xfrm>
            <a:off x="-1" y="2569043"/>
            <a:ext cx="9144000" cy="2246769"/>
          </a:xfrm>
          <a:prstGeom prst="rect">
            <a:avLst/>
          </a:prstGeom>
          <a:noFill/>
        </p:spPr>
        <p:txBody>
          <a:bodyPr wrap="square" rtlCol="0" anchor="b">
            <a:spAutoFit/>
          </a:bodyPr>
          <a:lstStyle/>
          <a:p>
            <a:pPr algn="ctr"/>
            <a:r>
              <a:rPr lang="fr-FR" sz="4000" b="1" dirty="0" smtClean="0">
                <a:solidFill>
                  <a:schemeClr val="tx1">
                    <a:lumMod val="75000"/>
                    <a:lumOff val="25000"/>
                  </a:schemeClr>
                </a:solidFill>
              </a:rPr>
              <a:t>Parution </a:t>
            </a:r>
            <a:r>
              <a:rPr lang="fr-FR" sz="4000" b="1" dirty="0">
                <a:solidFill>
                  <a:schemeClr val="tx1">
                    <a:lumMod val="75000"/>
                    <a:lumOff val="25000"/>
                  </a:schemeClr>
                </a:solidFill>
              </a:rPr>
              <a:t>numérique et </a:t>
            </a:r>
            <a:r>
              <a:rPr lang="fr-FR" sz="4000" b="1" dirty="0" smtClean="0">
                <a:solidFill>
                  <a:schemeClr val="tx1">
                    <a:lumMod val="75000"/>
                    <a:lumOff val="25000"/>
                  </a:schemeClr>
                </a:solidFill>
              </a:rPr>
              <a:t>papier</a:t>
            </a:r>
          </a:p>
          <a:p>
            <a:pPr algn="ctr"/>
            <a:r>
              <a:rPr lang="fr-FR" sz="4000" b="1" dirty="0">
                <a:solidFill>
                  <a:schemeClr val="tx1">
                    <a:lumMod val="75000"/>
                    <a:lumOff val="25000"/>
                  </a:schemeClr>
                </a:solidFill>
              </a:rPr>
              <a:t>S</a:t>
            </a:r>
            <a:r>
              <a:rPr lang="fr-FR" sz="4000" b="1" dirty="0" smtClean="0">
                <a:solidFill>
                  <a:schemeClr val="tx1">
                    <a:lumMod val="75000"/>
                    <a:lumOff val="25000"/>
                  </a:schemeClr>
                </a:solidFill>
              </a:rPr>
              <a:t>eptembre 2018</a:t>
            </a:r>
          </a:p>
          <a:p>
            <a:pPr algn="ctr"/>
            <a:endParaRPr lang="fr-FR" sz="1000" b="1" dirty="0">
              <a:solidFill>
                <a:schemeClr val="tx1">
                  <a:lumMod val="75000"/>
                  <a:lumOff val="25000"/>
                </a:schemeClr>
              </a:solidFill>
            </a:endParaRPr>
          </a:p>
          <a:p>
            <a:pPr algn="ctr"/>
            <a:r>
              <a:rPr lang="fr-FR" sz="3000" b="1" dirty="0" smtClean="0">
                <a:solidFill>
                  <a:schemeClr val="tx1">
                    <a:lumMod val="75000"/>
                    <a:lumOff val="25000"/>
                  </a:schemeClr>
                </a:solidFill>
              </a:rPr>
              <a:t>Éditions Mélanie Seteun</a:t>
            </a:r>
          </a:p>
          <a:p>
            <a:pPr algn="ctr"/>
            <a:r>
              <a:rPr lang="fr-FR" sz="2000" b="1" dirty="0">
                <a:solidFill>
                  <a:schemeClr val="tx1">
                    <a:lumMod val="75000"/>
                    <a:lumOff val="25000"/>
                  </a:schemeClr>
                </a:solidFill>
              </a:rPr>
              <a:t>C</a:t>
            </a:r>
            <a:r>
              <a:rPr lang="fr-FR" sz="2000" b="1" dirty="0" smtClean="0">
                <a:solidFill>
                  <a:schemeClr val="tx1">
                    <a:lumMod val="75000"/>
                    <a:lumOff val="25000"/>
                  </a:schemeClr>
                </a:solidFill>
              </a:rPr>
              <a:t>ollection </a:t>
            </a:r>
            <a:r>
              <a:rPr lang="fr-FR" sz="2000" b="1" dirty="0">
                <a:solidFill>
                  <a:schemeClr val="tx1">
                    <a:lumMod val="75000"/>
                    <a:lumOff val="25000"/>
                  </a:schemeClr>
                </a:solidFill>
              </a:rPr>
              <a:t>« Musique &amp; Environnement Professionnel </a:t>
            </a:r>
            <a:r>
              <a:rPr lang="fr-FR" sz="2000" b="1" dirty="0" smtClean="0">
                <a:solidFill>
                  <a:schemeClr val="tx1">
                    <a:lumMod val="75000"/>
                    <a:lumOff val="25000"/>
                  </a:schemeClr>
                </a:solidFill>
              </a:rPr>
              <a:t>»</a:t>
            </a:r>
            <a:endParaRPr lang="fr-FR" sz="2000" b="1" dirty="0">
              <a:solidFill>
                <a:schemeClr val="tx1">
                  <a:lumMod val="75000"/>
                  <a:lumOff val="25000"/>
                </a:schemeClr>
              </a:solidFill>
            </a:endParaRPr>
          </a:p>
        </p:txBody>
      </p:sp>
      <p:grpSp>
        <p:nvGrpSpPr>
          <p:cNvPr id="7" name="Groupe 6"/>
          <p:cNvGrpSpPr/>
          <p:nvPr/>
        </p:nvGrpSpPr>
        <p:grpSpPr>
          <a:xfrm>
            <a:off x="2377867" y="5348860"/>
            <a:ext cx="4388267" cy="1476404"/>
            <a:chOff x="1623050" y="4090816"/>
            <a:chExt cx="4388267" cy="1476404"/>
          </a:xfrm>
        </p:grpSpPr>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91317" y="4362496"/>
              <a:ext cx="720000" cy="933045"/>
            </a:xfrm>
            <a:prstGeom prst="rect">
              <a:avLst/>
            </a:prstGeom>
          </p:spPr>
        </p:pic>
        <p:pic>
          <p:nvPicPr>
            <p:cNvPr id="5" name="Imag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23050" y="4514895"/>
              <a:ext cx="1440000" cy="628246"/>
            </a:xfrm>
            <a:prstGeom prst="rect">
              <a:avLst/>
            </a:prstGeom>
          </p:spPr>
        </p:pic>
        <p:pic>
          <p:nvPicPr>
            <p:cNvPr id="6" name="Imag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57183" y="4090816"/>
              <a:ext cx="1440000" cy="1476404"/>
            </a:xfrm>
            <a:prstGeom prst="rect">
              <a:avLst/>
            </a:prstGeom>
          </p:spPr>
        </p:pic>
      </p:grpSp>
    </p:spTree>
    <p:extLst>
      <p:ext uri="{BB962C8B-B14F-4D97-AF65-F5344CB8AC3E}">
        <p14:creationId xmlns:p14="http://schemas.microsoft.com/office/powerpoint/2010/main" val="24812892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
            <a:ext cx="9144000" cy="1259999"/>
          </a:xfrm>
        </p:spPr>
        <p:txBody>
          <a:bodyPr anchor="ctr">
            <a:noAutofit/>
          </a:bodyPr>
          <a:lstStyle/>
          <a:p>
            <a:r>
              <a:rPr lang="fr-FR" sz="2600" b="1" cap="all" dirty="0" smtClean="0">
                <a:solidFill>
                  <a:schemeClr val="bg1"/>
                </a:solidFill>
                <a:cs typeface="Calibri" panose="020F0502020204030204" pitchFamily="34" charset="0"/>
              </a:rPr>
              <a:t>ORDRE DU JOUR</a:t>
            </a:r>
            <a:br>
              <a:rPr lang="fr-FR" sz="2600" b="1" cap="all" dirty="0" smtClean="0">
                <a:solidFill>
                  <a:schemeClr val="bg1"/>
                </a:solidFill>
                <a:cs typeface="Calibri" panose="020F0502020204030204" pitchFamily="34" charset="0"/>
              </a:rPr>
            </a:br>
            <a:r>
              <a:rPr lang="fr-FR" sz="2600" b="1" cap="all" dirty="0">
                <a:solidFill>
                  <a:schemeClr val="bg1"/>
                </a:solidFill>
                <a:cs typeface="Calibri"/>
              </a:rPr>
              <a:t>ASSEMBLEE </a:t>
            </a:r>
            <a:r>
              <a:rPr lang="fr-FR" sz="2600" b="1" cap="all" dirty="0" smtClean="0">
                <a:solidFill>
                  <a:schemeClr val="bg1"/>
                </a:solidFill>
                <a:cs typeface="Calibri"/>
              </a:rPr>
              <a:t>GENERALE</a:t>
            </a:r>
            <a:endParaRPr lang="fr-FR" sz="2600" b="1" cap="all" dirty="0">
              <a:solidFill>
                <a:schemeClr val="bg1"/>
              </a:solidFill>
              <a:cs typeface="Calibri" panose="020F0502020204030204" pitchFamily="34" charset="0"/>
            </a:endParaRPr>
          </a:p>
        </p:txBody>
      </p:sp>
      <p:sp>
        <p:nvSpPr>
          <p:cNvPr id="3" name="Espace réservé du contenu 2"/>
          <p:cNvSpPr>
            <a:spLocks noGrp="1"/>
          </p:cNvSpPr>
          <p:nvPr>
            <p:ph idx="1"/>
          </p:nvPr>
        </p:nvSpPr>
        <p:spPr>
          <a:xfrm>
            <a:off x="379467" y="1483744"/>
            <a:ext cx="8418544" cy="5082156"/>
          </a:xfrm>
          <a:noFill/>
        </p:spPr>
        <p:txBody>
          <a:bodyPr>
            <a:noAutofit/>
          </a:bodyPr>
          <a:lstStyle/>
          <a:p>
            <a:pPr marL="457200" indent="-457200">
              <a:lnSpc>
                <a:spcPct val="150000"/>
              </a:lnSpc>
              <a:spcBef>
                <a:spcPts val="0"/>
              </a:spcBef>
              <a:buFont typeface="+mj-lt"/>
              <a:buAutoNum type="arabicPeriod"/>
            </a:pPr>
            <a:r>
              <a:rPr lang="fr-FR" sz="2000" b="1" dirty="0" smtClean="0">
                <a:solidFill>
                  <a:schemeClr val="tx1">
                    <a:lumMod val="75000"/>
                    <a:lumOff val="25000"/>
                  </a:schemeClr>
                </a:solidFill>
                <a:latin typeface="+mj-lt"/>
                <a:cs typeface="Calibri"/>
              </a:rPr>
              <a:t>Une enquête réalisée </a:t>
            </a:r>
            <a:r>
              <a:rPr lang="fr-FR" sz="2000" b="1" dirty="0">
                <a:solidFill>
                  <a:schemeClr val="tx1">
                    <a:lumMod val="75000"/>
                    <a:lumOff val="25000"/>
                  </a:schemeClr>
                </a:solidFill>
                <a:latin typeface="+mj-lt"/>
                <a:cs typeface="Calibri"/>
              </a:rPr>
              <a:t>par la </a:t>
            </a:r>
            <a:r>
              <a:rPr lang="fr-FR" sz="2000" b="1" dirty="0" smtClean="0">
                <a:solidFill>
                  <a:schemeClr val="tx1">
                    <a:lumMod val="75000"/>
                    <a:lumOff val="25000"/>
                  </a:schemeClr>
                </a:solidFill>
                <a:latin typeface="+mj-lt"/>
                <a:cs typeface="Calibri"/>
              </a:rPr>
              <a:t>FEDELIMA et </a:t>
            </a:r>
            <a:r>
              <a:rPr lang="fr-FR" sz="2000" b="1" dirty="0">
                <a:solidFill>
                  <a:schemeClr val="tx1">
                    <a:lumMod val="75000"/>
                    <a:lumOff val="25000"/>
                  </a:schemeClr>
                </a:solidFill>
                <a:latin typeface="+mj-lt"/>
                <a:cs typeface="Calibri"/>
              </a:rPr>
              <a:t>le RIF, en partenariat avec </a:t>
            </a:r>
            <a:r>
              <a:rPr lang="fr-FR" sz="2000" b="1" dirty="0" smtClean="0">
                <a:solidFill>
                  <a:schemeClr val="tx1">
                    <a:lumMod val="75000"/>
                    <a:lumOff val="25000"/>
                  </a:schemeClr>
                </a:solidFill>
                <a:latin typeface="+mj-lt"/>
                <a:cs typeface="Calibri"/>
              </a:rPr>
              <a:t>Opale</a:t>
            </a:r>
          </a:p>
          <a:p>
            <a:pPr marL="457200" indent="-457200">
              <a:lnSpc>
                <a:spcPct val="150000"/>
              </a:lnSpc>
              <a:spcBef>
                <a:spcPts val="0"/>
              </a:spcBef>
              <a:buFont typeface="+mj-lt"/>
              <a:buAutoNum type="arabicPeriod"/>
            </a:pPr>
            <a:endParaRPr lang="fr-FR" sz="1200" b="1" dirty="0">
              <a:solidFill>
                <a:schemeClr val="tx1">
                  <a:lumMod val="75000"/>
                  <a:lumOff val="25000"/>
                </a:schemeClr>
              </a:solidFill>
              <a:latin typeface="+mj-lt"/>
              <a:cs typeface="Calibri"/>
            </a:endParaRPr>
          </a:p>
          <a:p>
            <a:pPr marL="457200" lvl="0" indent="-457200">
              <a:spcBef>
                <a:spcPts val="0"/>
              </a:spcBef>
              <a:buFont typeface="+mj-lt"/>
              <a:buAutoNum type="arabicPeriod"/>
            </a:pPr>
            <a:r>
              <a:rPr lang="fr-FR" sz="2000" b="1" dirty="0">
                <a:solidFill>
                  <a:prstClr val="black">
                    <a:lumMod val="75000"/>
                    <a:lumOff val="25000"/>
                  </a:prstClr>
                </a:solidFill>
                <a:cs typeface="Calibri"/>
              </a:rPr>
              <a:t>Périmètre de l’enquête</a:t>
            </a:r>
          </a:p>
          <a:p>
            <a:pPr marL="981075" lvl="2" indent="-265113">
              <a:spcBef>
                <a:spcPts val="0"/>
              </a:spcBef>
            </a:pPr>
            <a:r>
              <a:rPr lang="fr-FR" sz="1400" b="1" dirty="0" smtClean="0">
                <a:solidFill>
                  <a:prstClr val="black">
                    <a:lumMod val="75000"/>
                    <a:lumOff val="25000"/>
                  </a:prstClr>
                </a:solidFill>
                <a:cs typeface="Calibri"/>
              </a:rPr>
              <a:t>Les </a:t>
            </a:r>
            <a:r>
              <a:rPr lang="fr-FR" sz="1400" b="1" dirty="0">
                <a:solidFill>
                  <a:prstClr val="black">
                    <a:lumMod val="75000"/>
                    <a:lumOff val="25000"/>
                  </a:prstClr>
                </a:solidFill>
                <a:cs typeface="Calibri"/>
              </a:rPr>
              <a:t>lieux de musiques actuelles </a:t>
            </a:r>
            <a:r>
              <a:rPr lang="fr-FR" sz="1400" dirty="0">
                <a:solidFill>
                  <a:prstClr val="black">
                    <a:lumMod val="75000"/>
                    <a:lumOff val="25000"/>
                  </a:prstClr>
                </a:solidFill>
                <a:cs typeface="Calibri"/>
              </a:rPr>
              <a:t>membres de la FEDELIMA et du </a:t>
            </a:r>
            <a:r>
              <a:rPr lang="fr-FR" sz="1400" dirty="0" smtClean="0">
                <a:solidFill>
                  <a:prstClr val="black">
                    <a:lumMod val="75000"/>
                    <a:lumOff val="25000"/>
                  </a:prstClr>
                </a:solidFill>
                <a:cs typeface="Calibri"/>
              </a:rPr>
              <a:t>RIF</a:t>
            </a:r>
          </a:p>
          <a:p>
            <a:pPr marL="981075" lvl="2" indent="-265113">
              <a:spcBef>
                <a:spcPts val="0"/>
              </a:spcBef>
            </a:pPr>
            <a:endParaRPr lang="fr-FR" sz="1400" dirty="0">
              <a:solidFill>
                <a:prstClr val="black">
                  <a:lumMod val="75000"/>
                  <a:lumOff val="25000"/>
                </a:prstClr>
              </a:solidFill>
              <a:cs typeface="Calibri"/>
            </a:endParaRPr>
          </a:p>
          <a:p>
            <a:pPr marL="373062" indent="-457200">
              <a:spcBef>
                <a:spcPts val="0"/>
              </a:spcBef>
              <a:buFont typeface="+mj-lt"/>
              <a:buAutoNum type="arabicPeriod"/>
            </a:pPr>
            <a:r>
              <a:rPr lang="fr-FR" sz="2000" b="1" dirty="0" smtClean="0">
                <a:solidFill>
                  <a:prstClr val="black">
                    <a:lumMod val="75000"/>
                    <a:lumOff val="25000"/>
                  </a:prstClr>
                </a:solidFill>
                <a:cs typeface="Calibri"/>
              </a:rPr>
              <a:t>Objet de l’enquête </a:t>
            </a:r>
          </a:p>
          <a:p>
            <a:pPr marL="982663" lvl="2">
              <a:spcBef>
                <a:spcPts val="0"/>
              </a:spcBef>
            </a:pPr>
            <a:r>
              <a:rPr lang="fr-FR" sz="1400" b="1" dirty="0">
                <a:solidFill>
                  <a:prstClr val="black">
                    <a:lumMod val="75000"/>
                    <a:lumOff val="25000"/>
                  </a:prstClr>
                </a:solidFill>
                <a:cs typeface="Calibri"/>
              </a:rPr>
              <a:t>L</a:t>
            </a:r>
            <a:r>
              <a:rPr lang="fr-FR" sz="1400" b="1" dirty="0" smtClean="0">
                <a:solidFill>
                  <a:prstClr val="black">
                    <a:lumMod val="75000"/>
                    <a:lumOff val="25000"/>
                  </a:prstClr>
                </a:solidFill>
                <a:cs typeface="Calibri"/>
              </a:rPr>
              <a:t>es </a:t>
            </a:r>
            <a:r>
              <a:rPr lang="fr-FR" sz="1400" b="1" dirty="0">
                <a:solidFill>
                  <a:prstClr val="black">
                    <a:lumMod val="75000"/>
                    <a:lumOff val="25000"/>
                  </a:prstClr>
                </a:solidFill>
                <a:cs typeface="Calibri"/>
              </a:rPr>
              <a:t>salariés permanents </a:t>
            </a:r>
            <a:r>
              <a:rPr lang="fr-FR" sz="1400" b="1" dirty="0" smtClean="0">
                <a:solidFill>
                  <a:prstClr val="black">
                    <a:lumMod val="75000"/>
                    <a:lumOff val="25000"/>
                  </a:prstClr>
                </a:solidFill>
                <a:cs typeface="Calibri"/>
              </a:rPr>
              <a:t>des lieux de musiques actuelles </a:t>
            </a:r>
          </a:p>
          <a:p>
            <a:pPr marL="982663" lvl="2">
              <a:spcBef>
                <a:spcPts val="0"/>
              </a:spcBef>
            </a:pPr>
            <a:r>
              <a:rPr lang="fr-FR" sz="1400" b="1" dirty="0" smtClean="0">
                <a:solidFill>
                  <a:prstClr val="black">
                    <a:lumMod val="75000"/>
                    <a:lumOff val="25000"/>
                  </a:prstClr>
                </a:solidFill>
                <a:cs typeface="Calibri"/>
              </a:rPr>
              <a:t>Les « permanents » </a:t>
            </a:r>
            <a:r>
              <a:rPr lang="fr-FR" sz="1400" dirty="0" smtClean="0">
                <a:solidFill>
                  <a:prstClr val="black">
                    <a:lumMod val="75000"/>
                    <a:lumOff val="25000"/>
                  </a:prstClr>
                </a:solidFill>
                <a:cs typeface="Calibri"/>
              </a:rPr>
              <a:t>sont définis </a:t>
            </a:r>
            <a:r>
              <a:rPr lang="fr-FR" sz="1400" dirty="0">
                <a:solidFill>
                  <a:prstClr val="black">
                    <a:lumMod val="75000"/>
                    <a:lumOff val="25000"/>
                  </a:prstClr>
                </a:solidFill>
                <a:cs typeface="Calibri"/>
              </a:rPr>
              <a:t>comme </a:t>
            </a:r>
            <a:r>
              <a:rPr lang="fr-FR" sz="1400" dirty="0" smtClean="0">
                <a:solidFill>
                  <a:prstClr val="black">
                    <a:lumMod val="75000"/>
                    <a:lumOff val="25000"/>
                  </a:prstClr>
                </a:solidFill>
                <a:cs typeface="Calibri"/>
              </a:rPr>
              <a:t>la population des salariés ayant </a:t>
            </a:r>
            <a:r>
              <a:rPr lang="fr-FR" sz="1400" dirty="0">
                <a:solidFill>
                  <a:prstClr val="black">
                    <a:lumMod val="75000"/>
                    <a:lumOff val="25000"/>
                  </a:prstClr>
                </a:solidFill>
                <a:cs typeface="Calibri"/>
              </a:rPr>
              <a:t>un </a:t>
            </a:r>
            <a:r>
              <a:rPr lang="fr-FR" sz="1400" b="1" dirty="0">
                <a:solidFill>
                  <a:prstClr val="black">
                    <a:lumMod val="75000"/>
                    <a:lumOff val="25000"/>
                  </a:prstClr>
                </a:solidFill>
                <a:cs typeface="Calibri"/>
              </a:rPr>
              <a:t>CDI</a:t>
            </a:r>
            <a:r>
              <a:rPr lang="fr-FR" sz="1400" dirty="0">
                <a:solidFill>
                  <a:prstClr val="black">
                    <a:lumMod val="75000"/>
                    <a:lumOff val="25000"/>
                  </a:prstClr>
                </a:solidFill>
                <a:cs typeface="Calibri"/>
              </a:rPr>
              <a:t> </a:t>
            </a:r>
            <a:r>
              <a:rPr lang="fr-FR" sz="1400" dirty="0" smtClean="0">
                <a:solidFill>
                  <a:prstClr val="black">
                    <a:lumMod val="75000"/>
                    <a:lumOff val="25000"/>
                  </a:prstClr>
                </a:solidFill>
                <a:cs typeface="Calibri"/>
              </a:rPr>
              <a:t>ou un </a:t>
            </a:r>
            <a:r>
              <a:rPr lang="fr-FR" sz="1400" b="1" dirty="0">
                <a:solidFill>
                  <a:prstClr val="black">
                    <a:lumMod val="75000"/>
                    <a:lumOff val="25000"/>
                  </a:prstClr>
                </a:solidFill>
                <a:cs typeface="Calibri"/>
              </a:rPr>
              <a:t>CDD égal ou supérieur à 6 </a:t>
            </a:r>
            <a:r>
              <a:rPr lang="fr-FR" sz="1400" b="1" dirty="0" smtClean="0">
                <a:solidFill>
                  <a:prstClr val="black">
                    <a:lumMod val="75000"/>
                    <a:lumOff val="25000"/>
                  </a:prstClr>
                </a:solidFill>
                <a:cs typeface="Calibri"/>
              </a:rPr>
              <a:t>mois </a:t>
            </a:r>
            <a:r>
              <a:rPr lang="fr-FR" sz="1400" dirty="0" smtClean="0">
                <a:solidFill>
                  <a:prstClr val="black">
                    <a:lumMod val="75000"/>
                    <a:lumOff val="25000"/>
                  </a:prstClr>
                </a:solidFill>
                <a:cs typeface="Calibri"/>
              </a:rPr>
              <a:t>(à </a:t>
            </a:r>
            <a:r>
              <a:rPr lang="fr-FR" sz="1400" dirty="0">
                <a:solidFill>
                  <a:prstClr val="black">
                    <a:lumMod val="75000"/>
                    <a:lumOff val="25000"/>
                  </a:prstClr>
                </a:solidFill>
                <a:cs typeface="Calibri"/>
              </a:rPr>
              <a:t>plein temps ou temps partiel</a:t>
            </a:r>
            <a:r>
              <a:rPr lang="fr-FR" sz="1400" dirty="0" smtClean="0">
                <a:solidFill>
                  <a:prstClr val="black">
                    <a:lumMod val="75000"/>
                    <a:lumOff val="25000"/>
                  </a:prstClr>
                </a:solidFill>
                <a:cs typeface="Calibri"/>
              </a:rPr>
              <a:t>)</a:t>
            </a:r>
          </a:p>
          <a:p>
            <a:pPr marL="982663" lvl="2">
              <a:spcBef>
                <a:spcPts val="0"/>
              </a:spcBef>
            </a:pPr>
            <a:endParaRPr lang="fr-FR" sz="1200" dirty="0">
              <a:solidFill>
                <a:prstClr val="black">
                  <a:lumMod val="75000"/>
                  <a:lumOff val="25000"/>
                </a:prstClr>
              </a:solidFill>
              <a:cs typeface="Calibri"/>
            </a:endParaRPr>
          </a:p>
          <a:p>
            <a:pPr marL="457200" lvl="0" indent="-457200">
              <a:spcBef>
                <a:spcPts val="0"/>
              </a:spcBef>
              <a:buFont typeface="+mj-lt"/>
              <a:buAutoNum type="arabicPeriod"/>
            </a:pPr>
            <a:r>
              <a:rPr lang="fr-FR" sz="2000" b="1" dirty="0">
                <a:solidFill>
                  <a:prstClr val="black">
                    <a:lumMod val="75000"/>
                    <a:lumOff val="25000"/>
                  </a:prstClr>
                </a:solidFill>
                <a:cs typeface="Calibri"/>
              </a:rPr>
              <a:t>Protocole d’enquête</a:t>
            </a:r>
          </a:p>
          <a:p>
            <a:pPr marL="982663" lvl="2" indent="-266700">
              <a:spcBef>
                <a:spcPts val="0"/>
              </a:spcBef>
            </a:pPr>
            <a:r>
              <a:rPr lang="fr-FR" sz="1400" b="1" dirty="0">
                <a:solidFill>
                  <a:prstClr val="black">
                    <a:lumMod val="75000"/>
                    <a:lumOff val="25000"/>
                  </a:prstClr>
                </a:solidFill>
                <a:cs typeface="Calibri"/>
              </a:rPr>
              <a:t>Recueil d’informations </a:t>
            </a:r>
            <a:r>
              <a:rPr lang="fr-FR" sz="1400" b="1" dirty="0" smtClean="0">
                <a:solidFill>
                  <a:prstClr val="black">
                    <a:lumMod val="75000"/>
                    <a:lumOff val="25000"/>
                  </a:prstClr>
                </a:solidFill>
                <a:cs typeface="Calibri"/>
              </a:rPr>
              <a:t>quantitatives et qualitatives </a:t>
            </a:r>
            <a:r>
              <a:rPr lang="fr-FR" sz="1400" dirty="0">
                <a:solidFill>
                  <a:prstClr val="black">
                    <a:lumMod val="75000"/>
                    <a:lumOff val="25000"/>
                  </a:prstClr>
                </a:solidFill>
                <a:cs typeface="Calibri"/>
              </a:rPr>
              <a:t>via différentes sources de </a:t>
            </a:r>
            <a:r>
              <a:rPr lang="fr-FR" sz="1400" dirty="0" smtClean="0">
                <a:solidFill>
                  <a:prstClr val="black">
                    <a:lumMod val="75000"/>
                    <a:lumOff val="25000"/>
                  </a:prstClr>
                </a:solidFill>
                <a:cs typeface="Calibri"/>
              </a:rPr>
              <a:t>données (année 2014) :</a:t>
            </a:r>
          </a:p>
          <a:p>
            <a:pPr marL="1439863" lvl="3" indent="-266700">
              <a:spcBef>
                <a:spcPts val="0"/>
              </a:spcBef>
            </a:pPr>
            <a:r>
              <a:rPr lang="fr-FR" sz="1400" dirty="0" smtClean="0">
                <a:solidFill>
                  <a:prstClr val="black">
                    <a:lumMod val="75000"/>
                    <a:lumOff val="25000"/>
                  </a:prstClr>
                </a:solidFill>
                <a:cs typeface="Calibri"/>
              </a:rPr>
              <a:t>Les </a:t>
            </a:r>
            <a:r>
              <a:rPr lang="fr-FR" sz="1400" b="1" dirty="0" smtClean="0">
                <a:solidFill>
                  <a:prstClr val="black">
                    <a:lumMod val="75000"/>
                    <a:lumOff val="25000"/>
                  </a:prstClr>
                </a:solidFill>
                <a:cs typeface="Calibri"/>
              </a:rPr>
              <a:t>DADS </a:t>
            </a:r>
            <a:r>
              <a:rPr lang="fr-FR" sz="1400" dirty="0" smtClean="0">
                <a:solidFill>
                  <a:prstClr val="black">
                    <a:lumMod val="75000"/>
                    <a:lumOff val="25000"/>
                  </a:prstClr>
                </a:solidFill>
                <a:cs typeface="Calibri"/>
              </a:rPr>
              <a:t>(Déclaration </a:t>
            </a:r>
            <a:r>
              <a:rPr lang="fr-FR" sz="1400" dirty="0">
                <a:solidFill>
                  <a:prstClr val="black">
                    <a:lumMod val="75000"/>
                    <a:lumOff val="25000"/>
                  </a:prstClr>
                </a:solidFill>
                <a:cs typeface="Calibri"/>
              </a:rPr>
              <a:t>annuelle des données </a:t>
            </a:r>
            <a:r>
              <a:rPr lang="fr-FR" sz="1400" dirty="0" smtClean="0">
                <a:solidFill>
                  <a:prstClr val="black">
                    <a:lumMod val="75000"/>
                    <a:lumOff val="25000"/>
                  </a:prstClr>
                </a:solidFill>
                <a:cs typeface="Calibri"/>
              </a:rPr>
              <a:t>sociales) </a:t>
            </a:r>
            <a:r>
              <a:rPr lang="fr-FR" sz="1400" b="1" dirty="0" smtClean="0">
                <a:solidFill>
                  <a:prstClr val="black">
                    <a:lumMod val="75000"/>
                    <a:lumOff val="25000"/>
                  </a:prstClr>
                </a:solidFill>
                <a:cs typeface="Calibri"/>
              </a:rPr>
              <a:t>2014</a:t>
            </a:r>
          </a:p>
          <a:p>
            <a:pPr marL="1439863" lvl="3" indent="-266700">
              <a:spcBef>
                <a:spcPts val="0"/>
              </a:spcBef>
            </a:pPr>
            <a:r>
              <a:rPr lang="fr-FR" sz="1400" b="1" dirty="0" smtClean="0">
                <a:solidFill>
                  <a:prstClr val="black">
                    <a:lumMod val="75000"/>
                    <a:lumOff val="25000"/>
                  </a:prstClr>
                </a:solidFill>
                <a:cs typeface="Calibri"/>
              </a:rPr>
              <a:t>Questionnaires individuelles complémentaires</a:t>
            </a:r>
          </a:p>
          <a:p>
            <a:pPr marL="1439863" lvl="3" indent="-266700">
              <a:spcBef>
                <a:spcPts val="0"/>
              </a:spcBef>
            </a:pPr>
            <a:r>
              <a:rPr lang="fr-FR" sz="1400" b="1" dirty="0" smtClean="0">
                <a:solidFill>
                  <a:prstClr val="black">
                    <a:lumMod val="75000"/>
                    <a:lumOff val="25000"/>
                  </a:prstClr>
                </a:solidFill>
                <a:cs typeface="Calibri"/>
              </a:rPr>
              <a:t>Données d’activités 2014 des structures </a:t>
            </a:r>
            <a:r>
              <a:rPr lang="fr-FR" sz="1400" dirty="0" smtClean="0">
                <a:solidFill>
                  <a:prstClr val="black">
                    <a:lumMod val="75000"/>
                    <a:lumOff val="25000"/>
                  </a:prstClr>
                </a:solidFill>
                <a:cs typeface="Calibri"/>
              </a:rPr>
              <a:t>(OPP 2014)</a:t>
            </a:r>
            <a:endParaRPr lang="fr-FR" sz="1000" dirty="0">
              <a:solidFill>
                <a:prstClr val="black">
                  <a:lumMod val="75000"/>
                  <a:lumOff val="25000"/>
                </a:prstClr>
              </a:solidFill>
              <a:cs typeface="Calibri"/>
            </a:endParaRPr>
          </a:p>
          <a:p>
            <a:pPr marL="982663" lvl="2" indent="-266700">
              <a:spcBef>
                <a:spcPts val="0"/>
              </a:spcBef>
            </a:pPr>
            <a:r>
              <a:rPr lang="fr-FR" sz="1400" b="1" dirty="0">
                <a:solidFill>
                  <a:prstClr val="black">
                    <a:lumMod val="75000"/>
                    <a:lumOff val="25000"/>
                  </a:prstClr>
                </a:solidFill>
                <a:cs typeface="Calibri"/>
              </a:rPr>
              <a:t>Constitution d’une base de données générales </a:t>
            </a:r>
            <a:r>
              <a:rPr lang="fr-FR" sz="1400" dirty="0">
                <a:solidFill>
                  <a:prstClr val="black">
                    <a:lumMod val="75000"/>
                    <a:lumOff val="25000"/>
                  </a:prstClr>
                </a:solidFill>
                <a:cs typeface="Calibri"/>
              </a:rPr>
              <a:t>pour fusion de l’ensemble des </a:t>
            </a:r>
            <a:r>
              <a:rPr lang="fr-FR" sz="1400" dirty="0" smtClean="0">
                <a:solidFill>
                  <a:prstClr val="black">
                    <a:lumMod val="75000"/>
                    <a:lumOff val="25000"/>
                  </a:prstClr>
                </a:solidFill>
                <a:cs typeface="Calibri"/>
              </a:rPr>
              <a:t>informations</a:t>
            </a:r>
          </a:p>
          <a:p>
            <a:pPr marL="982663" lvl="2" indent="-266700">
              <a:spcBef>
                <a:spcPts val="0"/>
              </a:spcBef>
            </a:pPr>
            <a:r>
              <a:rPr lang="fr-FR" sz="1400" b="1" dirty="0" smtClean="0">
                <a:solidFill>
                  <a:prstClr val="black">
                    <a:lumMod val="75000"/>
                    <a:lumOff val="25000"/>
                  </a:prstClr>
                </a:solidFill>
                <a:cs typeface="Calibri"/>
              </a:rPr>
              <a:t>Vérification et recodage manuelle </a:t>
            </a:r>
            <a:r>
              <a:rPr lang="fr-FR" sz="1400" dirty="0" smtClean="0">
                <a:solidFill>
                  <a:prstClr val="black">
                    <a:lumMod val="75000"/>
                    <a:lumOff val="25000"/>
                  </a:prstClr>
                </a:solidFill>
                <a:cs typeface="Calibri"/>
              </a:rPr>
              <a:t>de certaines informations</a:t>
            </a:r>
            <a:endParaRPr lang="fr-FR" sz="1400" dirty="0">
              <a:solidFill>
                <a:prstClr val="black">
                  <a:lumMod val="75000"/>
                  <a:lumOff val="25000"/>
                </a:prstClr>
              </a:solidFill>
              <a:cs typeface="Calibri"/>
            </a:endParaRPr>
          </a:p>
          <a:p>
            <a:pPr marL="982663" lvl="2" indent="-266700">
              <a:spcBef>
                <a:spcPts val="0"/>
              </a:spcBef>
            </a:pPr>
            <a:r>
              <a:rPr lang="fr-FR" sz="1400" b="1" dirty="0">
                <a:solidFill>
                  <a:prstClr val="black">
                    <a:lumMod val="75000"/>
                    <a:lumOff val="25000"/>
                  </a:prstClr>
                </a:solidFill>
                <a:cs typeface="Calibri"/>
              </a:rPr>
              <a:t>Traitement des </a:t>
            </a:r>
            <a:r>
              <a:rPr lang="fr-FR" sz="1400" b="1" dirty="0" smtClean="0">
                <a:solidFill>
                  <a:prstClr val="black">
                    <a:lumMod val="75000"/>
                    <a:lumOff val="25000"/>
                  </a:prstClr>
                </a:solidFill>
                <a:cs typeface="Calibri"/>
              </a:rPr>
              <a:t>données </a:t>
            </a:r>
            <a:r>
              <a:rPr lang="fr-FR" sz="1400" dirty="0">
                <a:solidFill>
                  <a:prstClr val="black">
                    <a:lumMod val="75000"/>
                    <a:lumOff val="25000"/>
                  </a:prstClr>
                </a:solidFill>
                <a:cs typeface="Calibri"/>
              </a:rPr>
              <a:t>dans un logiciel d’analyses de données statistiques dédiés</a:t>
            </a:r>
          </a:p>
          <a:p>
            <a:pPr marL="982663" lvl="2" indent="-266700">
              <a:spcBef>
                <a:spcPts val="0"/>
              </a:spcBef>
            </a:pPr>
            <a:endParaRPr lang="fr-FR" sz="1400" dirty="0">
              <a:solidFill>
                <a:prstClr val="black">
                  <a:lumMod val="75000"/>
                  <a:lumOff val="25000"/>
                </a:prstClr>
              </a:solidFill>
              <a:cs typeface="Calibri"/>
            </a:endParaRPr>
          </a:p>
          <a:p>
            <a:pPr marL="457200" indent="-457200">
              <a:spcBef>
                <a:spcPts val="0"/>
              </a:spcBef>
              <a:buFont typeface="+mj-lt"/>
              <a:buAutoNum type="arabicPeriod"/>
            </a:pPr>
            <a:endParaRPr lang="fr-FR" sz="2000" dirty="0" smtClean="0">
              <a:solidFill>
                <a:schemeClr val="tx1">
                  <a:lumMod val="75000"/>
                  <a:lumOff val="25000"/>
                </a:schemeClr>
              </a:solidFill>
              <a:latin typeface="+mj-lt"/>
              <a:cs typeface="Calibri"/>
            </a:endParaRPr>
          </a:p>
        </p:txBody>
      </p:sp>
      <p:sp>
        <p:nvSpPr>
          <p:cNvPr id="9" name="Rectangle 8"/>
          <p:cNvSpPr/>
          <p:nvPr/>
        </p:nvSpPr>
        <p:spPr>
          <a:xfrm>
            <a:off x="-1" y="2"/>
            <a:ext cx="9144002" cy="1080000"/>
          </a:xfrm>
          <a:prstGeom prst="rect">
            <a:avLst/>
          </a:prstGeom>
          <a:solidFill>
            <a:srgbClr val="A5B592"/>
          </a:solidFill>
          <a:ln>
            <a:noFill/>
          </a:ln>
        </p:spPr>
        <p:style>
          <a:lnRef idx="1">
            <a:schemeClr val="dk1"/>
          </a:lnRef>
          <a:fillRef idx="3">
            <a:schemeClr val="dk1"/>
          </a:fillRef>
          <a:effectRef idx="2">
            <a:schemeClr val="dk1"/>
          </a:effectRef>
          <a:fontRef idx="minor">
            <a:schemeClr val="lt1"/>
          </a:fontRef>
        </p:style>
        <p:txBody>
          <a:bodyPr rtlCol="0" anchor="ctr"/>
          <a:lstStyle/>
          <a:p>
            <a:pPr algn="ctr"/>
            <a:endParaRPr lang="fr-FR"/>
          </a:p>
        </p:txBody>
      </p:sp>
      <p:sp>
        <p:nvSpPr>
          <p:cNvPr id="10" name="Title 1"/>
          <p:cNvSpPr txBox="1">
            <a:spLocks/>
          </p:cNvSpPr>
          <p:nvPr/>
        </p:nvSpPr>
        <p:spPr>
          <a:xfrm>
            <a:off x="1242204" y="-1"/>
            <a:ext cx="7901796" cy="1080003"/>
          </a:xfrm>
          <a:prstGeom prst="rect">
            <a:avLst/>
          </a:prstGeom>
          <a:solidFill>
            <a:srgbClr val="A5B592"/>
          </a:solidFill>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fr-FR" sz="2800" b="1" dirty="0" smtClean="0">
              <a:solidFill>
                <a:schemeClr val="tx1">
                  <a:lumMod val="75000"/>
                  <a:lumOff val="25000"/>
                </a:schemeClr>
              </a:solidFill>
            </a:endParaRPr>
          </a:p>
          <a:p>
            <a:pPr algn="l"/>
            <a:r>
              <a:rPr lang="fr-FR" sz="2800" b="1" dirty="0" smtClean="0">
                <a:solidFill>
                  <a:schemeClr val="tx1">
                    <a:lumMod val="75000"/>
                    <a:lumOff val="25000"/>
                  </a:schemeClr>
                </a:solidFill>
              </a:rPr>
              <a:t>INTRODUCTION ET</a:t>
            </a:r>
            <a:r>
              <a:rPr lang="fr-FR" sz="2800" b="1" dirty="0">
                <a:solidFill>
                  <a:schemeClr val="tx1">
                    <a:lumMod val="75000"/>
                    <a:lumOff val="25000"/>
                  </a:schemeClr>
                </a:solidFill>
              </a:rPr>
              <a:t> </a:t>
            </a:r>
            <a:r>
              <a:rPr lang="fr-FR" sz="2800" b="1" dirty="0" smtClean="0">
                <a:solidFill>
                  <a:schemeClr val="tx1">
                    <a:lumMod val="75000"/>
                    <a:lumOff val="25000"/>
                  </a:schemeClr>
                </a:solidFill>
              </a:rPr>
              <a:t>RAPPELS MÉTHODOLOGIQUES</a:t>
            </a:r>
            <a:r>
              <a:rPr lang="fr-FR" sz="2600" b="1" dirty="0" smtClean="0">
                <a:solidFill>
                  <a:schemeClr val="tx1">
                    <a:lumMod val="75000"/>
                    <a:lumOff val="25000"/>
                  </a:schemeClr>
                </a:solidFill>
              </a:rPr>
              <a:t/>
            </a:r>
            <a:br>
              <a:rPr lang="fr-FR" sz="2600" b="1" dirty="0" smtClean="0">
                <a:solidFill>
                  <a:schemeClr val="tx1">
                    <a:lumMod val="75000"/>
                    <a:lumOff val="25000"/>
                  </a:schemeClr>
                </a:solidFill>
              </a:rPr>
            </a:br>
            <a:endParaRPr lang="en-US" sz="2600" b="1" dirty="0">
              <a:solidFill>
                <a:schemeClr val="tx1">
                  <a:lumMod val="75000"/>
                  <a:lumOff val="25000"/>
                </a:schemeClr>
              </a:solidFill>
              <a:latin typeface="Calibri" panose="020F0502020204030204" pitchFamily="34" charset="0"/>
              <a:cs typeface="Calibri" panose="020F0502020204030204" pitchFamily="34" charset="0"/>
            </a:endParaRPr>
          </a:p>
        </p:txBody>
      </p:sp>
      <p:sp>
        <p:nvSpPr>
          <p:cNvPr id="15" name="Rectangle 14"/>
          <p:cNvSpPr/>
          <p:nvPr/>
        </p:nvSpPr>
        <p:spPr>
          <a:xfrm>
            <a:off x="0" y="-1"/>
            <a:ext cx="1080000" cy="1080000"/>
          </a:xfrm>
          <a:prstGeom prst="rect">
            <a:avLst/>
          </a:prstGeom>
          <a:solidFill>
            <a:schemeClr val="tx1">
              <a:lumMod val="75000"/>
              <a:lumOff val="25000"/>
            </a:schemeClr>
          </a:solidFill>
          <a:ln>
            <a:noFill/>
          </a:ln>
        </p:spPr>
        <p:style>
          <a:lnRef idx="1">
            <a:schemeClr val="dk1"/>
          </a:lnRef>
          <a:fillRef idx="3">
            <a:schemeClr val="dk1"/>
          </a:fillRef>
          <a:effectRef idx="2">
            <a:schemeClr val="dk1"/>
          </a:effectRef>
          <a:fontRef idx="minor">
            <a:schemeClr val="lt1"/>
          </a:fontRef>
        </p:style>
        <p:txBody>
          <a:bodyPr rtlCol="0" anchor="ctr"/>
          <a:lstStyle/>
          <a:p>
            <a:pPr algn="ctr"/>
            <a:endParaRPr lang="fr-FR">
              <a:solidFill>
                <a:schemeClr val="tx1">
                  <a:lumMod val="75000"/>
                  <a:lumOff val="25000"/>
                </a:schemeClr>
              </a:solidFill>
            </a:endParaRPr>
          </a:p>
        </p:txBody>
      </p:sp>
      <p:grpSp>
        <p:nvGrpSpPr>
          <p:cNvPr id="21" name="Groupe 20"/>
          <p:cNvGrpSpPr/>
          <p:nvPr/>
        </p:nvGrpSpPr>
        <p:grpSpPr>
          <a:xfrm>
            <a:off x="44461" y="55744"/>
            <a:ext cx="976010" cy="976528"/>
            <a:chOff x="44461" y="55744"/>
            <a:chExt cx="976010" cy="976528"/>
          </a:xfrm>
        </p:grpSpPr>
        <p:pic>
          <p:nvPicPr>
            <p:cNvPr id="22" name="Imag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9466" y="433733"/>
              <a:ext cx="252000" cy="326566"/>
            </a:xfrm>
            <a:prstGeom prst="rect">
              <a:avLst/>
            </a:prstGeom>
          </p:spPr>
        </p:pic>
        <p:pic>
          <p:nvPicPr>
            <p:cNvPr id="23" name="Image 2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6471" y="851651"/>
              <a:ext cx="414000" cy="180621"/>
            </a:xfrm>
            <a:prstGeom prst="rect">
              <a:avLst/>
            </a:prstGeom>
          </p:spPr>
        </p:pic>
        <p:pic>
          <p:nvPicPr>
            <p:cNvPr id="24" name="Image 2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461" y="55744"/>
              <a:ext cx="360000" cy="369101"/>
            </a:xfrm>
            <a:prstGeom prst="rect">
              <a:avLst/>
            </a:prstGeom>
          </p:spPr>
        </p:pic>
      </p:grpSp>
      <p:sp>
        <p:nvSpPr>
          <p:cNvPr id="25" name="ZoneTexte 24"/>
          <p:cNvSpPr txBox="1"/>
          <p:nvPr/>
        </p:nvSpPr>
        <p:spPr>
          <a:xfrm>
            <a:off x="505466" y="3940"/>
            <a:ext cx="574534" cy="553998"/>
          </a:xfrm>
          <a:prstGeom prst="rect">
            <a:avLst/>
          </a:prstGeom>
          <a:noFill/>
        </p:spPr>
        <p:txBody>
          <a:bodyPr wrap="square" rtlCol="0" anchor="t">
            <a:spAutoFit/>
          </a:bodyPr>
          <a:lstStyle/>
          <a:p>
            <a:pPr algn="r"/>
            <a:r>
              <a:rPr lang="fr-FR" sz="3000" b="1" dirty="0">
                <a:solidFill>
                  <a:srgbClr val="A5B592"/>
                </a:solidFill>
              </a:rPr>
              <a:t>2</a:t>
            </a:r>
            <a:endParaRPr lang="fr-FR" sz="3000" b="1" dirty="0" smtClean="0">
              <a:solidFill>
                <a:srgbClr val="A5B592"/>
              </a:solidFill>
            </a:endParaRPr>
          </a:p>
        </p:txBody>
      </p:sp>
      <p:sp>
        <p:nvSpPr>
          <p:cNvPr id="4" name="ZoneTexte 3"/>
          <p:cNvSpPr txBox="1"/>
          <p:nvPr/>
        </p:nvSpPr>
        <p:spPr>
          <a:xfrm>
            <a:off x="0" y="6608235"/>
            <a:ext cx="9144000" cy="246221"/>
          </a:xfrm>
          <a:prstGeom prst="rect">
            <a:avLst/>
          </a:prstGeom>
          <a:noFill/>
        </p:spPr>
        <p:txBody>
          <a:bodyPr wrap="square" rtlCol="0">
            <a:spAutoFit/>
          </a:bodyPr>
          <a:lstStyle/>
          <a:p>
            <a:pPr algn="ctr"/>
            <a:r>
              <a:rPr lang="fr-FR" sz="1000" i="1" dirty="0"/>
              <a:t>« L'emploi permanent et les salaires dans les musiques actuelles et l'Économie Sociale et Solidaire (</a:t>
            </a:r>
            <a:r>
              <a:rPr lang="fr-FR" sz="1000" i="1" dirty="0" err="1"/>
              <a:t>ESS</a:t>
            </a:r>
            <a:r>
              <a:rPr lang="fr-FR" sz="1000" i="1" dirty="0"/>
              <a:t>) » - RAFFUT! - jeudi 5 juillet 2018 - 10h00/12h30</a:t>
            </a:r>
          </a:p>
        </p:txBody>
      </p:sp>
    </p:spTree>
    <p:extLst>
      <p:ext uri="{BB962C8B-B14F-4D97-AF65-F5344CB8AC3E}">
        <p14:creationId xmlns:p14="http://schemas.microsoft.com/office/powerpoint/2010/main" val="41881029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
            <a:ext cx="9144000" cy="1259999"/>
          </a:xfrm>
        </p:spPr>
        <p:txBody>
          <a:bodyPr anchor="ctr">
            <a:noAutofit/>
          </a:bodyPr>
          <a:lstStyle/>
          <a:p>
            <a:r>
              <a:rPr lang="fr-FR" sz="2600" b="1" cap="all" dirty="0" smtClean="0">
                <a:solidFill>
                  <a:schemeClr val="bg1"/>
                </a:solidFill>
                <a:cs typeface="Calibri" panose="020F0502020204030204" pitchFamily="34" charset="0"/>
              </a:rPr>
              <a:t>ORDRE DU JOUR</a:t>
            </a:r>
            <a:br>
              <a:rPr lang="fr-FR" sz="2600" b="1" cap="all" dirty="0" smtClean="0">
                <a:solidFill>
                  <a:schemeClr val="bg1"/>
                </a:solidFill>
                <a:cs typeface="Calibri" panose="020F0502020204030204" pitchFamily="34" charset="0"/>
              </a:rPr>
            </a:br>
            <a:r>
              <a:rPr lang="fr-FR" sz="2600" b="1" cap="all" dirty="0">
                <a:solidFill>
                  <a:schemeClr val="bg1"/>
                </a:solidFill>
                <a:cs typeface="Calibri"/>
              </a:rPr>
              <a:t>ASSEMBLEE </a:t>
            </a:r>
            <a:r>
              <a:rPr lang="fr-FR" sz="2600" b="1" cap="all" dirty="0" smtClean="0">
                <a:solidFill>
                  <a:schemeClr val="bg1"/>
                </a:solidFill>
                <a:cs typeface="Calibri"/>
              </a:rPr>
              <a:t>GENERALE</a:t>
            </a:r>
            <a:endParaRPr lang="fr-FR" sz="2600" b="1" cap="all" dirty="0">
              <a:solidFill>
                <a:schemeClr val="bg1"/>
              </a:solidFill>
              <a:cs typeface="Calibri" panose="020F0502020204030204" pitchFamily="34" charset="0"/>
            </a:endParaRPr>
          </a:p>
        </p:txBody>
      </p:sp>
      <p:sp>
        <p:nvSpPr>
          <p:cNvPr id="3" name="Espace réservé du contenu 2"/>
          <p:cNvSpPr>
            <a:spLocks noGrp="1"/>
          </p:cNvSpPr>
          <p:nvPr>
            <p:ph idx="1"/>
          </p:nvPr>
        </p:nvSpPr>
        <p:spPr>
          <a:xfrm>
            <a:off x="379467" y="1373712"/>
            <a:ext cx="8418544" cy="5192187"/>
          </a:xfrm>
          <a:noFill/>
        </p:spPr>
        <p:txBody>
          <a:bodyPr>
            <a:noAutofit/>
          </a:bodyPr>
          <a:lstStyle/>
          <a:p>
            <a:pPr marL="536575" indent="-457200">
              <a:lnSpc>
                <a:spcPct val="150000"/>
              </a:lnSpc>
              <a:spcBef>
                <a:spcPts val="0"/>
              </a:spcBef>
              <a:buFont typeface="+mj-lt"/>
              <a:buAutoNum type="arabicPeriod"/>
            </a:pPr>
            <a:r>
              <a:rPr lang="fr-FR" sz="2000" b="1" dirty="0">
                <a:solidFill>
                  <a:schemeClr val="tx1">
                    <a:lumMod val="75000"/>
                    <a:lumOff val="25000"/>
                  </a:schemeClr>
                </a:solidFill>
                <a:latin typeface="+mj-lt"/>
                <a:cs typeface="Calibri"/>
              </a:rPr>
              <a:t>140 </a:t>
            </a:r>
            <a:r>
              <a:rPr lang="fr-FR" sz="2000" b="1" dirty="0" smtClean="0">
                <a:solidFill>
                  <a:schemeClr val="tx1">
                    <a:lumMod val="75000"/>
                    <a:lumOff val="25000"/>
                  </a:schemeClr>
                </a:solidFill>
                <a:latin typeface="+mj-lt"/>
                <a:cs typeface="Calibri"/>
              </a:rPr>
              <a:t>structures </a:t>
            </a:r>
            <a:r>
              <a:rPr lang="fr-FR" sz="2000" b="1" dirty="0">
                <a:solidFill>
                  <a:schemeClr val="tx1">
                    <a:lumMod val="75000"/>
                    <a:lumOff val="25000"/>
                  </a:schemeClr>
                </a:solidFill>
                <a:latin typeface="+mj-lt"/>
                <a:cs typeface="Calibri"/>
              </a:rPr>
              <a:t>de musiques actuelles </a:t>
            </a:r>
            <a:r>
              <a:rPr lang="fr-FR" sz="2000" dirty="0">
                <a:solidFill>
                  <a:schemeClr val="tx1">
                    <a:lumMod val="75000"/>
                    <a:lumOff val="25000"/>
                  </a:schemeClr>
                </a:solidFill>
                <a:latin typeface="+mj-lt"/>
                <a:cs typeface="Calibri"/>
              </a:rPr>
              <a:t>membres du RIF et de la </a:t>
            </a:r>
            <a:r>
              <a:rPr lang="fr-FR" sz="2000" dirty="0" smtClean="0">
                <a:solidFill>
                  <a:schemeClr val="tx1">
                    <a:lumMod val="75000"/>
                    <a:lumOff val="25000"/>
                  </a:schemeClr>
                </a:solidFill>
                <a:latin typeface="+mj-lt"/>
                <a:cs typeface="Calibri"/>
              </a:rPr>
              <a:t>FEDELIMA</a:t>
            </a:r>
          </a:p>
          <a:p>
            <a:pPr lvl="2" indent="-285750">
              <a:lnSpc>
                <a:spcPct val="150000"/>
              </a:lnSpc>
              <a:spcBef>
                <a:spcPts val="0"/>
              </a:spcBef>
            </a:pPr>
            <a:endParaRPr lang="fr-FR" sz="1400" b="1" dirty="0" smtClean="0">
              <a:solidFill>
                <a:schemeClr val="tx1">
                  <a:lumMod val="75000"/>
                  <a:lumOff val="25000"/>
                </a:schemeClr>
              </a:solidFill>
              <a:latin typeface="+mj-lt"/>
              <a:cs typeface="Calibri"/>
            </a:endParaRPr>
          </a:p>
          <a:p>
            <a:pPr lvl="2" indent="-285750">
              <a:lnSpc>
                <a:spcPct val="150000"/>
              </a:lnSpc>
              <a:spcBef>
                <a:spcPts val="0"/>
              </a:spcBef>
            </a:pPr>
            <a:endParaRPr lang="fr-FR" sz="1400" b="1" dirty="0">
              <a:solidFill>
                <a:schemeClr val="tx1">
                  <a:lumMod val="75000"/>
                  <a:lumOff val="25000"/>
                </a:schemeClr>
              </a:solidFill>
              <a:latin typeface="+mj-lt"/>
              <a:cs typeface="Calibri"/>
            </a:endParaRPr>
          </a:p>
          <a:p>
            <a:pPr lvl="2" indent="-285750">
              <a:lnSpc>
                <a:spcPct val="150000"/>
              </a:lnSpc>
              <a:spcBef>
                <a:spcPts val="0"/>
              </a:spcBef>
            </a:pPr>
            <a:endParaRPr lang="fr-FR" sz="1400" b="1" dirty="0" smtClean="0">
              <a:solidFill>
                <a:schemeClr val="tx1">
                  <a:lumMod val="75000"/>
                  <a:lumOff val="25000"/>
                </a:schemeClr>
              </a:solidFill>
              <a:latin typeface="+mj-lt"/>
              <a:cs typeface="Calibri"/>
            </a:endParaRPr>
          </a:p>
          <a:p>
            <a:pPr lvl="2" indent="-285750">
              <a:lnSpc>
                <a:spcPct val="150000"/>
              </a:lnSpc>
              <a:spcBef>
                <a:spcPts val="0"/>
              </a:spcBef>
            </a:pPr>
            <a:endParaRPr lang="fr-FR" sz="1400" b="1" dirty="0">
              <a:solidFill>
                <a:schemeClr val="tx1">
                  <a:lumMod val="75000"/>
                  <a:lumOff val="25000"/>
                </a:schemeClr>
              </a:solidFill>
              <a:latin typeface="+mj-lt"/>
              <a:cs typeface="Calibri"/>
            </a:endParaRPr>
          </a:p>
          <a:p>
            <a:pPr lvl="2" indent="-285750">
              <a:lnSpc>
                <a:spcPct val="150000"/>
              </a:lnSpc>
              <a:spcBef>
                <a:spcPts val="0"/>
              </a:spcBef>
            </a:pPr>
            <a:endParaRPr lang="fr-FR" sz="1400" b="1" dirty="0" smtClean="0">
              <a:solidFill>
                <a:schemeClr val="tx1">
                  <a:lumMod val="75000"/>
                  <a:lumOff val="25000"/>
                </a:schemeClr>
              </a:solidFill>
              <a:latin typeface="+mj-lt"/>
              <a:cs typeface="Calibri"/>
            </a:endParaRPr>
          </a:p>
          <a:p>
            <a:pPr lvl="2" indent="-285750">
              <a:lnSpc>
                <a:spcPct val="150000"/>
              </a:lnSpc>
              <a:spcBef>
                <a:spcPts val="0"/>
              </a:spcBef>
            </a:pPr>
            <a:endParaRPr lang="fr-FR" sz="1400" b="1" dirty="0" smtClean="0">
              <a:solidFill>
                <a:schemeClr val="tx1">
                  <a:lumMod val="75000"/>
                  <a:lumOff val="25000"/>
                </a:schemeClr>
              </a:solidFill>
              <a:latin typeface="+mj-lt"/>
              <a:cs typeface="Calibri"/>
            </a:endParaRPr>
          </a:p>
          <a:p>
            <a:pPr lvl="2" indent="-285750">
              <a:lnSpc>
                <a:spcPct val="150000"/>
              </a:lnSpc>
              <a:spcBef>
                <a:spcPts val="0"/>
              </a:spcBef>
            </a:pPr>
            <a:endParaRPr lang="fr-FR" sz="1400" b="1" dirty="0">
              <a:solidFill>
                <a:schemeClr val="tx1">
                  <a:lumMod val="75000"/>
                  <a:lumOff val="25000"/>
                </a:schemeClr>
              </a:solidFill>
              <a:latin typeface="+mj-lt"/>
              <a:cs typeface="Calibri"/>
            </a:endParaRPr>
          </a:p>
          <a:p>
            <a:pPr lvl="2" indent="-285750">
              <a:lnSpc>
                <a:spcPct val="150000"/>
              </a:lnSpc>
              <a:spcBef>
                <a:spcPts val="0"/>
              </a:spcBef>
            </a:pPr>
            <a:endParaRPr lang="fr-FR" sz="1400" b="1" dirty="0" smtClean="0">
              <a:solidFill>
                <a:schemeClr val="tx1">
                  <a:lumMod val="75000"/>
                  <a:lumOff val="25000"/>
                </a:schemeClr>
              </a:solidFill>
              <a:latin typeface="+mj-lt"/>
              <a:cs typeface="Calibri"/>
            </a:endParaRPr>
          </a:p>
          <a:p>
            <a:pPr lvl="2" indent="-285750">
              <a:lnSpc>
                <a:spcPct val="150000"/>
              </a:lnSpc>
              <a:spcBef>
                <a:spcPts val="0"/>
              </a:spcBef>
            </a:pPr>
            <a:r>
              <a:rPr lang="fr-FR" sz="1400" b="1" dirty="0" smtClean="0">
                <a:solidFill>
                  <a:schemeClr val="tx1">
                    <a:lumMod val="75000"/>
                    <a:lumOff val="25000"/>
                  </a:schemeClr>
                </a:solidFill>
                <a:latin typeface="+mj-lt"/>
                <a:cs typeface="Calibri"/>
              </a:rPr>
              <a:t>Taux </a:t>
            </a:r>
            <a:r>
              <a:rPr lang="fr-FR" sz="1400" b="1" dirty="0">
                <a:solidFill>
                  <a:schemeClr val="tx1">
                    <a:lumMod val="75000"/>
                    <a:lumOff val="25000"/>
                  </a:schemeClr>
                </a:solidFill>
                <a:latin typeface="+mj-lt"/>
                <a:cs typeface="Calibri"/>
              </a:rPr>
              <a:t>de participation de 41 % des </a:t>
            </a:r>
            <a:r>
              <a:rPr lang="fr-FR" sz="1400" b="1" dirty="0" smtClean="0">
                <a:solidFill>
                  <a:schemeClr val="tx1">
                    <a:lumMod val="75000"/>
                    <a:lumOff val="25000"/>
                  </a:schemeClr>
                </a:solidFill>
                <a:latin typeface="+mj-lt"/>
                <a:cs typeface="Calibri"/>
              </a:rPr>
              <a:t>structure</a:t>
            </a:r>
            <a:r>
              <a:rPr lang="fr-FR" sz="1400" b="1" dirty="0">
                <a:solidFill>
                  <a:schemeClr val="tx1">
                    <a:lumMod val="75000"/>
                    <a:lumOff val="25000"/>
                  </a:schemeClr>
                </a:solidFill>
                <a:latin typeface="+mj-lt"/>
                <a:cs typeface="Calibri"/>
              </a:rPr>
              <a:t> </a:t>
            </a:r>
            <a:r>
              <a:rPr lang="fr-FR" sz="1400" b="1" dirty="0" smtClean="0">
                <a:solidFill>
                  <a:schemeClr val="tx1">
                    <a:lumMod val="75000"/>
                    <a:lumOff val="25000"/>
                  </a:schemeClr>
                </a:solidFill>
                <a:latin typeface="+mj-lt"/>
                <a:cs typeface="Calibri"/>
              </a:rPr>
              <a:t>(140 sur 341)</a:t>
            </a:r>
          </a:p>
          <a:p>
            <a:pPr lvl="2" indent="-285750">
              <a:lnSpc>
                <a:spcPct val="150000"/>
              </a:lnSpc>
              <a:spcBef>
                <a:spcPts val="0"/>
              </a:spcBef>
            </a:pPr>
            <a:endParaRPr lang="fr-FR" sz="1400" b="1" dirty="0" smtClean="0">
              <a:solidFill>
                <a:schemeClr val="tx1">
                  <a:lumMod val="75000"/>
                  <a:lumOff val="25000"/>
                </a:schemeClr>
              </a:solidFill>
              <a:latin typeface="+mj-lt"/>
              <a:cs typeface="Calibri"/>
            </a:endParaRPr>
          </a:p>
          <a:p>
            <a:pPr marL="514350" indent="-457200">
              <a:lnSpc>
                <a:spcPct val="150000"/>
              </a:lnSpc>
              <a:spcBef>
                <a:spcPts val="0"/>
              </a:spcBef>
              <a:buFont typeface="+mj-lt"/>
              <a:buAutoNum type="arabicPeriod"/>
            </a:pPr>
            <a:r>
              <a:rPr lang="fr-FR" sz="2000" b="1" dirty="0" smtClean="0">
                <a:solidFill>
                  <a:schemeClr val="tx1">
                    <a:lumMod val="75000"/>
                    <a:lumOff val="25000"/>
                  </a:schemeClr>
                </a:solidFill>
                <a:latin typeface="+mj-lt"/>
                <a:cs typeface="Calibri"/>
              </a:rPr>
              <a:t>Qui </a:t>
            </a:r>
            <a:r>
              <a:rPr lang="fr-FR" sz="2000" b="1" dirty="0">
                <a:solidFill>
                  <a:schemeClr val="tx1">
                    <a:lumMod val="75000"/>
                    <a:lumOff val="25000"/>
                  </a:schemeClr>
                </a:solidFill>
                <a:latin typeface="+mj-lt"/>
                <a:cs typeface="Calibri"/>
              </a:rPr>
              <a:t>représentent (tous salariés confondus</a:t>
            </a:r>
            <a:r>
              <a:rPr lang="fr-FR" sz="2000" b="1" dirty="0" smtClean="0">
                <a:solidFill>
                  <a:schemeClr val="tx1">
                    <a:lumMod val="75000"/>
                    <a:lumOff val="25000"/>
                  </a:schemeClr>
                </a:solidFill>
                <a:latin typeface="+mj-lt"/>
                <a:cs typeface="Calibri"/>
              </a:rPr>
              <a:t>) </a:t>
            </a:r>
            <a:r>
              <a:rPr lang="fr-FR" sz="2000" b="1" dirty="0">
                <a:solidFill>
                  <a:schemeClr val="tx1">
                    <a:lumMod val="75000"/>
                    <a:lumOff val="25000"/>
                  </a:schemeClr>
                </a:solidFill>
                <a:latin typeface="+mj-lt"/>
                <a:cs typeface="Calibri"/>
              </a:rPr>
              <a:t>:</a:t>
            </a:r>
          </a:p>
          <a:p>
            <a:pPr lvl="2">
              <a:lnSpc>
                <a:spcPct val="150000"/>
              </a:lnSpc>
              <a:spcBef>
                <a:spcPts val="0"/>
              </a:spcBef>
            </a:pPr>
            <a:r>
              <a:rPr lang="fr-FR" sz="1400" b="1" dirty="0" smtClean="0">
                <a:solidFill>
                  <a:schemeClr val="tx1">
                    <a:lumMod val="75000"/>
                    <a:lumOff val="25000"/>
                  </a:schemeClr>
                </a:solidFill>
                <a:latin typeface="+mj-lt"/>
                <a:cs typeface="Calibri"/>
              </a:rPr>
              <a:t>10 </a:t>
            </a:r>
            <a:r>
              <a:rPr lang="fr-FR" sz="1400" b="1" dirty="0">
                <a:solidFill>
                  <a:schemeClr val="tx1">
                    <a:lumMod val="75000"/>
                    <a:lumOff val="25000"/>
                  </a:schemeClr>
                </a:solidFill>
                <a:latin typeface="+mj-lt"/>
                <a:cs typeface="Calibri"/>
              </a:rPr>
              <a:t>848 salariés </a:t>
            </a:r>
            <a:r>
              <a:rPr lang="fr-FR" sz="1400" dirty="0">
                <a:solidFill>
                  <a:schemeClr val="tx1">
                    <a:lumMod val="75000"/>
                    <a:lumOff val="25000"/>
                  </a:schemeClr>
                </a:solidFill>
                <a:latin typeface="+mj-lt"/>
                <a:cs typeface="Calibri"/>
              </a:rPr>
              <a:t>musiques actuelles et autres </a:t>
            </a:r>
            <a:r>
              <a:rPr lang="fr-FR" sz="1400" dirty="0" smtClean="0">
                <a:solidFill>
                  <a:schemeClr val="tx1">
                    <a:lumMod val="75000"/>
                    <a:lumOff val="25000"/>
                  </a:schemeClr>
                </a:solidFill>
                <a:latin typeface="+mj-lt"/>
                <a:cs typeface="Calibri"/>
              </a:rPr>
              <a:t>secteurs</a:t>
            </a:r>
            <a:endParaRPr lang="fr-FR" sz="1400" dirty="0">
              <a:solidFill>
                <a:schemeClr val="tx1">
                  <a:lumMod val="75000"/>
                  <a:lumOff val="25000"/>
                </a:schemeClr>
              </a:solidFill>
              <a:latin typeface="+mj-lt"/>
              <a:cs typeface="Calibri"/>
            </a:endParaRPr>
          </a:p>
          <a:p>
            <a:pPr lvl="2">
              <a:lnSpc>
                <a:spcPct val="150000"/>
              </a:lnSpc>
              <a:spcBef>
                <a:spcPts val="0"/>
              </a:spcBef>
            </a:pPr>
            <a:r>
              <a:rPr lang="fr-FR" sz="1400" b="1" dirty="0" smtClean="0">
                <a:solidFill>
                  <a:schemeClr val="tx1">
                    <a:lumMod val="75000"/>
                    <a:lumOff val="25000"/>
                  </a:schemeClr>
                </a:solidFill>
                <a:latin typeface="+mj-lt"/>
                <a:cs typeface="Calibri"/>
              </a:rPr>
              <a:t>2 </a:t>
            </a:r>
            <a:r>
              <a:rPr lang="fr-FR" sz="1400" b="1" dirty="0">
                <a:solidFill>
                  <a:schemeClr val="tx1">
                    <a:lumMod val="75000"/>
                    <a:lumOff val="25000"/>
                  </a:schemeClr>
                </a:solidFill>
                <a:latin typeface="+mj-lt"/>
                <a:cs typeface="Calibri"/>
              </a:rPr>
              <a:t>millions d’heures de travail </a:t>
            </a:r>
            <a:r>
              <a:rPr lang="fr-FR" sz="1400" dirty="0">
                <a:solidFill>
                  <a:schemeClr val="tx1">
                    <a:lumMod val="75000"/>
                    <a:lumOff val="25000"/>
                  </a:schemeClr>
                </a:solidFill>
                <a:latin typeface="+mj-lt"/>
                <a:cs typeface="Calibri"/>
              </a:rPr>
              <a:t>(2,11 M)</a:t>
            </a:r>
          </a:p>
          <a:p>
            <a:pPr lvl="2">
              <a:lnSpc>
                <a:spcPct val="150000"/>
              </a:lnSpc>
              <a:spcBef>
                <a:spcPts val="0"/>
              </a:spcBef>
            </a:pPr>
            <a:r>
              <a:rPr lang="fr-FR" sz="1400" b="1" dirty="0" smtClean="0">
                <a:solidFill>
                  <a:schemeClr val="tx1">
                    <a:lumMod val="75000"/>
                    <a:lumOff val="25000"/>
                  </a:schemeClr>
                </a:solidFill>
                <a:latin typeface="+mj-lt"/>
                <a:cs typeface="Calibri"/>
              </a:rPr>
              <a:t>32 </a:t>
            </a:r>
            <a:r>
              <a:rPr lang="fr-FR" sz="1400" b="1" dirty="0">
                <a:solidFill>
                  <a:schemeClr val="tx1">
                    <a:lumMod val="75000"/>
                    <a:lumOff val="25000"/>
                  </a:schemeClr>
                </a:solidFill>
                <a:latin typeface="+mj-lt"/>
                <a:cs typeface="Calibri"/>
              </a:rPr>
              <a:t>millions d’euros de salaires bruts </a:t>
            </a:r>
          </a:p>
          <a:p>
            <a:pPr marL="514350" indent="-457200">
              <a:lnSpc>
                <a:spcPct val="150000"/>
              </a:lnSpc>
              <a:spcBef>
                <a:spcPts val="0"/>
              </a:spcBef>
              <a:buFont typeface="+mj-lt"/>
              <a:buAutoNum type="arabicPeriod"/>
            </a:pPr>
            <a:endParaRPr lang="fr-FR" sz="2200" b="1" dirty="0">
              <a:solidFill>
                <a:schemeClr val="tx1">
                  <a:lumMod val="75000"/>
                  <a:lumOff val="25000"/>
                </a:schemeClr>
              </a:solidFill>
              <a:latin typeface="+mj-lt"/>
              <a:cs typeface="Calibri"/>
            </a:endParaRPr>
          </a:p>
          <a:p>
            <a:pPr marL="457200" lvl="0" indent="-457200">
              <a:spcBef>
                <a:spcPts val="0"/>
              </a:spcBef>
              <a:buFont typeface="+mj-lt"/>
              <a:buAutoNum type="arabicPeriod"/>
            </a:pPr>
            <a:endParaRPr lang="fr-FR" sz="1400" dirty="0">
              <a:solidFill>
                <a:prstClr val="black">
                  <a:lumMod val="75000"/>
                  <a:lumOff val="25000"/>
                </a:prstClr>
              </a:solidFill>
              <a:cs typeface="Calibri"/>
            </a:endParaRPr>
          </a:p>
          <a:p>
            <a:pPr marL="982663" lvl="2" indent="-266700">
              <a:spcBef>
                <a:spcPts val="0"/>
              </a:spcBef>
            </a:pPr>
            <a:endParaRPr lang="fr-FR" sz="1400" dirty="0">
              <a:solidFill>
                <a:prstClr val="black">
                  <a:lumMod val="75000"/>
                  <a:lumOff val="25000"/>
                </a:prstClr>
              </a:solidFill>
              <a:cs typeface="Calibri"/>
            </a:endParaRPr>
          </a:p>
          <a:p>
            <a:pPr marL="457200" indent="-457200">
              <a:spcBef>
                <a:spcPts val="0"/>
              </a:spcBef>
              <a:buFont typeface="+mj-lt"/>
              <a:buAutoNum type="arabicPeriod"/>
            </a:pPr>
            <a:endParaRPr lang="fr-FR" sz="2000" dirty="0" smtClean="0">
              <a:solidFill>
                <a:schemeClr val="tx1">
                  <a:lumMod val="75000"/>
                  <a:lumOff val="25000"/>
                </a:schemeClr>
              </a:solidFill>
              <a:latin typeface="+mj-lt"/>
              <a:cs typeface="Calibri"/>
            </a:endParaRPr>
          </a:p>
        </p:txBody>
      </p:sp>
      <p:sp>
        <p:nvSpPr>
          <p:cNvPr id="9" name="Rectangle 8"/>
          <p:cNvSpPr/>
          <p:nvPr/>
        </p:nvSpPr>
        <p:spPr>
          <a:xfrm>
            <a:off x="-1" y="2"/>
            <a:ext cx="9144002" cy="1080000"/>
          </a:xfrm>
          <a:prstGeom prst="rect">
            <a:avLst/>
          </a:prstGeom>
          <a:solidFill>
            <a:srgbClr val="A5B592"/>
          </a:solidFill>
          <a:ln>
            <a:noFill/>
          </a:ln>
        </p:spPr>
        <p:style>
          <a:lnRef idx="1">
            <a:schemeClr val="dk1"/>
          </a:lnRef>
          <a:fillRef idx="3">
            <a:schemeClr val="dk1"/>
          </a:fillRef>
          <a:effectRef idx="2">
            <a:schemeClr val="dk1"/>
          </a:effectRef>
          <a:fontRef idx="minor">
            <a:schemeClr val="lt1"/>
          </a:fontRef>
        </p:style>
        <p:txBody>
          <a:bodyPr rtlCol="0" anchor="ctr"/>
          <a:lstStyle/>
          <a:p>
            <a:pPr algn="ctr"/>
            <a:endParaRPr lang="fr-FR"/>
          </a:p>
        </p:txBody>
      </p:sp>
      <p:sp>
        <p:nvSpPr>
          <p:cNvPr id="10" name="Title 1"/>
          <p:cNvSpPr txBox="1">
            <a:spLocks/>
          </p:cNvSpPr>
          <p:nvPr/>
        </p:nvSpPr>
        <p:spPr>
          <a:xfrm>
            <a:off x="1242204" y="-1"/>
            <a:ext cx="7901796" cy="1080003"/>
          </a:xfrm>
          <a:prstGeom prst="rect">
            <a:avLst/>
          </a:prstGeom>
          <a:solidFill>
            <a:srgbClr val="A5B592"/>
          </a:solidFill>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fr-FR" sz="2800" b="1" cap="all" dirty="0" smtClean="0">
              <a:solidFill>
                <a:schemeClr val="tx1">
                  <a:lumMod val="75000"/>
                  <a:lumOff val="25000"/>
                </a:schemeClr>
              </a:solidFill>
            </a:endParaRPr>
          </a:p>
          <a:p>
            <a:pPr algn="l"/>
            <a:r>
              <a:rPr lang="fr-FR" sz="2800" b="1" cap="all" dirty="0" smtClean="0">
                <a:solidFill>
                  <a:schemeClr val="tx1">
                    <a:lumMod val="75000"/>
                    <a:lumOff val="25000"/>
                  </a:schemeClr>
                </a:solidFill>
              </a:rPr>
              <a:t>LES structures Enquêtées</a:t>
            </a:r>
            <a:r>
              <a:rPr lang="fr-FR" sz="2600" b="1" cap="all" dirty="0" smtClean="0">
                <a:solidFill>
                  <a:schemeClr val="tx1">
                    <a:lumMod val="75000"/>
                    <a:lumOff val="25000"/>
                  </a:schemeClr>
                </a:solidFill>
              </a:rPr>
              <a:t/>
            </a:r>
            <a:br>
              <a:rPr lang="fr-FR" sz="2600" b="1" cap="all" dirty="0" smtClean="0">
                <a:solidFill>
                  <a:schemeClr val="tx1">
                    <a:lumMod val="75000"/>
                    <a:lumOff val="25000"/>
                  </a:schemeClr>
                </a:solidFill>
              </a:rPr>
            </a:br>
            <a:endParaRPr lang="en-US" sz="2600" b="1" cap="all" dirty="0">
              <a:solidFill>
                <a:schemeClr val="tx1">
                  <a:lumMod val="75000"/>
                  <a:lumOff val="25000"/>
                </a:schemeClr>
              </a:solidFill>
              <a:latin typeface="Calibri" panose="020F0502020204030204" pitchFamily="34" charset="0"/>
              <a:cs typeface="Calibri" panose="020F0502020204030204" pitchFamily="34" charset="0"/>
            </a:endParaRPr>
          </a:p>
        </p:txBody>
      </p:sp>
      <p:sp>
        <p:nvSpPr>
          <p:cNvPr id="15" name="Rectangle 14"/>
          <p:cNvSpPr/>
          <p:nvPr/>
        </p:nvSpPr>
        <p:spPr>
          <a:xfrm>
            <a:off x="0" y="-1"/>
            <a:ext cx="1080000" cy="1080000"/>
          </a:xfrm>
          <a:prstGeom prst="rect">
            <a:avLst/>
          </a:prstGeom>
          <a:solidFill>
            <a:schemeClr val="tx1">
              <a:lumMod val="75000"/>
              <a:lumOff val="25000"/>
            </a:schemeClr>
          </a:solidFill>
          <a:ln>
            <a:noFill/>
          </a:ln>
        </p:spPr>
        <p:style>
          <a:lnRef idx="1">
            <a:schemeClr val="dk1"/>
          </a:lnRef>
          <a:fillRef idx="3">
            <a:schemeClr val="dk1"/>
          </a:fillRef>
          <a:effectRef idx="2">
            <a:schemeClr val="dk1"/>
          </a:effectRef>
          <a:fontRef idx="minor">
            <a:schemeClr val="lt1"/>
          </a:fontRef>
        </p:style>
        <p:txBody>
          <a:bodyPr rtlCol="0" anchor="ctr"/>
          <a:lstStyle/>
          <a:p>
            <a:pPr algn="ctr"/>
            <a:endParaRPr lang="fr-FR">
              <a:solidFill>
                <a:schemeClr val="tx1">
                  <a:lumMod val="75000"/>
                  <a:lumOff val="25000"/>
                </a:schemeClr>
              </a:solidFill>
            </a:endParaRPr>
          </a:p>
        </p:txBody>
      </p:sp>
      <p:grpSp>
        <p:nvGrpSpPr>
          <p:cNvPr id="21" name="Groupe 20"/>
          <p:cNvGrpSpPr/>
          <p:nvPr/>
        </p:nvGrpSpPr>
        <p:grpSpPr>
          <a:xfrm>
            <a:off x="44461" y="55744"/>
            <a:ext cx="976010" cy="976528"/>
            <a:chOff x="44461" y="55744"/>
            <a:chExt cx="976010" cy="976528"/>
          </a:xfrm>
        </p:grpSpPr>
        <p:pic>
          <p:nvPicPr>
            <p:cNvPr id="22" name="Imag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9466" y="433733"/>
              <a:ext cx="252000" cy="326566"/>
            </a:xfrm>
            <a:prstGeom prst="rect">
              <a:avLst/>
            </a:prstGeom>
          </p:spPr>
        </p:pic>
        <p:pic>
          <p:nvPicPr>
            <p:cNvPr id="23" name="Image 2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6471" y="851651"/>
              <a:ext cx="414000" cy="180621"/>
            </a:xfrm>
            <a:prstGeom prst="rect">
              <a:avLst/>
            </a:prstGeom>
          </p:spPr>
        </p:pic>
        <p:pic>
          <p:nvPicPr>
            <p:cNvPr id="24" name="Image 2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461" y="55744"/>
              <a:ext cx="360000" cy="369101"/>
            </a:xfrm>
            <a:prstGeom prst="rect">
              <a:avLst/>
            </a:prstGeom>
          </p:spPr>
        </p:pic>
      </p:grpSp>
      <p:sp>
        <p:nvSpPr>
          <p:cNvPr id="25" name="ZoneTexte 24"/>
          <p:cNvSpPr txBox="1"/>
          <p:nvPr/>
        </p:nvSpPr>
        <p:spPr>
          <a:xfrm>
            <a:off x="505466" y="3940"/>
            <a:ext cx="574534" cy="553998"/>
          </a:xfrm>
          <a:prstGeom prst="rect">
            <a:avLst/>
          </a:prstGeom>
          <a:noFill/>
        </p:spPr>
        <p:txBody>
          <a:bodyPr wrap="square" rtlCol="0" anchor="t">
            <a:spAutoFit/>
          </a:bodyPr>
          <a:lstStyle/>
          <a:p>
            <a:pPr algn="r"/>
            <a:r>
              <a:rPr lang="fr-FR" sz="3000" b="1" dirty="0">
                <a:solidFill>
                  <a:srgbClr val="A5B592"/>
                </a:solidFill>
              </a:rPr>
              <a:t>3</a:t>
            </a:r>
            <a:endParaRPr lang="fr-FR" sz="3000" b="1" dirty="0" smtClean="0">
              <a:solidFill>
                <a:srgbClr val="A5B592"/>
              </a:solidFill>
            </a:endParaRPr>
          </a:p>
        </p:txBody>
      </p:sp>
      <p:graphicFrame>
        <p:nvGraphicFramePr>
          <p:cNvPr id="4" name="Tableau 3"/>
          <p:cNvGraphicFramePr>
            <a:graphicFrameLocks noGrp="1"/>
          </p:cNvGraphicFramePr>
          <p:nvPr>
            <p:extLst>
              <p:ext uri="{D42A27DB-BD31-4B8C-83A1-F6EECF244321}">
                <p14:modId xmlns:p14="http://schemas.microsoft.com/office/powerpoint/2010/main" val="1037049795"/>
              </p:ext>
            </p:extLst>
          </p:nvPr>
        </p:nvGraphicFramePr>
        <p:xfrm>
          <a:off x="1489100" y="2088387"/>
          <a:ext cx="6165799" cy="2308284"/>
        </p:xfrm>
        <a:graphic>
          <a:graphicData uri="http://schemas.openxmlformats.org/drawingml/2006/table">
            <a:tbl>
              <a:tblPr firstRow="1" firstCol="1" bandRow="1">
                <a:effectLst/>
                <a:tableStyleId>{5C22544A-7EE6-4342-B048-85BDC9FD1C3A}</a:tableStyleId>
              </a:tblPr>
              <a:tblGrid>
                <a:gridCol w="1529722">
                  <a:extLst>
                    <a:ext uri="{9D8B030D-6E8A-4147-A177-3AD203B41FA5}">
                      <a16:colId xmlns:a16="http://schemas.microsoft.com/office/drawing/2014/main" val="2999309908"/>
                    </a:ext>
                  </a:extLst>
                </a:gridCol>
                <a:gridCol w="782295">
                  <a:extLst>
                    <a:ext uri="{9D8B030D-6E8A-4147-A177-3AD203B41FA5}">
                      <a16:colId xmlns:a16="http://schemas.microsoft.com/office/drawing/2014/main" val="1796060313"/>
                    </a:ext>
                  </a:extLst>
                </a:gridCol>
                <a:gridCol w="751840">
                  <a:extLst>
                    <a:ext uri="{9D8B030D-6E8A-4147-A177-3AD203B41FA5}">
                      <a16:colId xmlns:a16="http://schemas.microsoft.com/office/drawing/2014/main" val="1425295589"/>
                    </a:ext>
                  </a:extLst>
                </a:gridCol>
                <a:gridCol w="831863">
                  <a:extLst>
                    <a:ext uri="{9D8B030D-6E8A-4147-A177-3AD203B41FA5}">
                      <a16:colId xmlns:a16="http://schemas.microsoft.com/office/drawing/2014/main" val="3151848085"/>
                    </a:ext>
                  </a:extLst>
                </a:gridCol>
                <a:gridCol w="820132">
                  <a:extLst>
                    <a:ext uri="{9D8B030D-6E8A-4147-A177-3AD203B41FA5}">
                      <a16:colId xmlns:a16="http://schemas.microsoft.com/office/drawing/2014/main" val="2364624770"/>
                    </a:ext>
                  </a:extLst>
                </a:gridCol>
                <a:gridCol w="1449947">
                  <a:extLst>
                    <a:ext uri="{9D8B030D-6E8A-4147-A177-3AD203B41FA5}">
                      <a16:colId xmlns:a16="http://schemas.microsoft.com/office/drawing/2014/main" val="670907906"/>
                    </a:ext>
                  </a:extLst>
                </a:gridCol>
              </a:tblGrid>
              <a:tr h="1182169">
                <a:tc>
                  <a:txBody>
                    <a:bodyPr/>
                    <a:lstStyle/>
                    <a:p>
                      <a:pPr algn="ctr">
                        <a:lnSpc>
                          <a:spcPct val="115000"/>
                        </a:lnSpc>
                        <a:spcAft>
                          <a:spcPts val="0"/>
                        </a:spcAft>
                      </a:pPr>
                      <a:r>
                        <a:rPr lang="fr-FR" sz="1400" dirty="0">
                          <a:solidFill>
                            <a:schemeClr val="tx1">
                              <a:lumMod val="75000"/>
                              <a:lumOff val="25000"/>
                            </a:schemeClr>
                          </a:solidFill>
                          <a:effectLst/>
                        </a:rPr>
                        <a:t> </a:t>
                      </a:r>
                      <a:r>
                        <a:rPr lang="fr-FR" sz="1400" dirty="0" smtClean="0">
                          <a:solidFill>
                            <a:schemeClr val="tx1">
                              <a:lumMod val="75000"/>
                              <a:lumOff val="25000"/>
                            </a:schemeClr>
                          </a:solidFill>
                          <a:effectLst/>
                        </a:rPr>
                        <a:t>Réseaux</a:t>
                      </a:r>
                      <a:endParaRPr lang="fr-FR" sz="14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noFill/>
                      <a:prstDash val="solid"/>
                      <a:round/>
                      <a:headEnd type="none" w="med" len="med"/>
                      <a:tailEnd type="none" w="med" len="med"/>
                    </a:lnL>
                    <a:lnR w="6350" cap="flat" cmpd="sng" algn="ctr">
                      <a:solidFill>
                        <a:srgbClr val="E5E9DF"/>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A5B592"/>
                    </a:solidFill>
                  </a:tcPr>
                </a:tc>
                <a:tc gridSpan="2">
                  <a:txBody>
                    <a:bodyPr/>
                    <a:lstStyle/>
                    <a:p>
                      <a:pPr algn="ctr">
                        <a:lnSpc>
                          <a:spcPct val="115000"/>
                        </a:lnSpc>
                        <a:spcAft>
                          <a:spcPts val="0"/>
                        </a:spcAft>
                      </a:pPr>
                      <a:r>
                        <a:rPr lang="fr-FR" sz="1400" dirty="0">
                          <a:solidFill>
                            <a:schemeClr val="tx1">
                              <a:lumMod val="75000"/>
                              <a:lumOff val="25000"/>
                            </a:schemeClr>
                          </a:solidFill>
                          <a:effectLst/>
                        </a:rPr>
                        <a:t>Population cible</a:t>
                      </a:r>
                      <a:endParaRPr lang="fr-FR" sz="14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A5B592"/>
                    </a:solidFill>
                  </a:tcPr>
                </a:tc>
                <a:tc hMerge="1">
                  <a:txBody>
                    <a:bodyPr/>
                    <a:lstStyle/>
                    <a:p>
                      <a:endParaRPr lang="fr-FR"/>
                    </a:p>
                  </a:txBody>
                  <a:tcPr/>
                </a:tc>
                <a:tc gridSpan="2">
                  <a:txBody>
                    <a:bodyPr/>
                    <a:lstStyle/>
                    <a:p>
                      <a:pPr algn="ctr">
                        <a:lnSpc>
                          <a:spcPct val="115000"/>
                        </a:lnSpc>
                        <a:spcAft>
                          <a:spcPts val="0"/>
                        </a:spcAft>
                      </a:pPr>
                      <a:r>
                        <a:rPr lang="fr-FR" sz="1400" dirty="0" smtClean="0">
                          <a:solidFill>
                            <a:schemeClr val="tx1">
                              <a:lumMod val="75000"/>
                              <a:lumOff val="25000"/>
                            </a:schemeClr>
                          </a:solidFill>
                          <a:effectLst/>
                        </a:rPr>
                        <a:t>Participants</a:t>
                      </a:r>
                      <a:endParaRPr lang="fr-FR" sz="14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A5B592"/>
                    </a:solidFill>
                  </a:tcPr>
                </a:tc>
                <a:tc hMerge="1">
                  <a:txBody>
                    <a:bodyPr/>
                    <a:lstStyle/>
                    <a:p>
                      <a:pPr algn="ctr">
                        <a:lnSpc>
                          <a:spcPct val="115000"/>
                        </a:lnSpc>
                        <a:spcAft>
                          <a:spcPts val="0"/>
                        </a:spcAft>
                      </a:pPr>
                      <a:endParaRPr lang="fr-FR" sz="14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5BF66"/>
                    </a:solidFill>
                  </a:tcPr>
                </a:tc>
                <a:tc>
                  <a:txBody>
                    <a:bodyPr/>
                    <a:lstStyle/>
                    <a:p>
                      <a:pPr algn="ctr">
                        <a:lnSpc>
                          <a:spcPct val="115000"/>
                        </a:lnSpc>
                        <a:spcAft>
                          <a:spcPts val="0"/>
                        </a:spcAft>
                      </a:pPr>
                      <a:r>
                        <a:rPr lang="fr-FR" sz="1400" dirty="0">
                          <a:solidFill>
                            <a:schemeClr val="tx1">
                              <a:lumMod val="75000"/>
                              <a:lumOff val="25000"/>
                            </a:schemeClr>
                          </a:solidFill>
                          <a:effectLst/>
                        </a:rPr>
                        <a:t>Taux de participation par population réseau</a:t>
                      </a:r>
                      <a:endParaRPr lang="fr-FR" sz="14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A5B592"/>
                    </a:solidFill>
                  </a:tcPr>
                </a:tc>
                <a:extLst>
                  <a:ext uri="{0D108BD9-81ED-4DB2-BD59-A6C34878D82A}">
                    <a16:rowId xmlns:a16="http://schemas.microsoft.com/office/drawing/2014/main" val="674277980"/>
                  </a:ext>
                </a:extLst>
              </a:tr>
              <a:tr h="225223">
                <a:tc>
                  <a:txBody>
                    <a:bodyPr/>
                    <a:lstStyle/>
                    <a:p>
                      <a:pPr algn="just">
                        <a:lnSpc>
                          <a:spcPct val="115000"/>
                        </a:lnSpc>
                        <a:spcAft>
                          <a:spcPts val="0"/>
                        </a:spcAft>
                      </a:pPr>
                      <a:r>
                        <a:rPr lang="fr-FR" sz="1200" dirty="0">
                          <a:solidFill>
                            <a:schemeClr val="tx1">
                              <a:lumMod val="75000"/>
                              <a:lumOff val="25000"/>
                            </a:schemeClr>
                          </a:solidFill>
                          <a:effectLst/>
                        </a:rPr>
                        <a:t> </a:t>
                      </a:r>
                      <a:endParaRPr lang="fr-FR"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noFill/>
                      <a:prstDash val="solid"/>
                      <a:round/>
                      <a:headEnd type="none" w="med" len="med"/>
                      <a:tailEnd type="none" w="med" len="med"/>
                    </a:lnL>
                    <a:lnR w="6350" cap="flat" cmpd="sng" algn="ctr">
                      <a:solidFill>
                        <a:srgbClr val="E5E9DF"/>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A5B592"/>
                    </a:solidFill>
                  </a:tcPr>
                </a:tc>
                <a:tc>
                  <a:txBody>
                    <a:bodyPr/>
                    <a:lstStyle/>
                    <a:p>
                      <a:pPr algn="r">
                        <a:lnSpc>
                          <a:spcPct val="115000"/>
                        </a:lnSpc>
                        <a:spcAft>
                          <a:spcPts val="0"/>
                        </a:spcAft>
                      </a:pPr>
                      <a:r>
                        <a:rPr lang="fr-FR" sz="1200" b="1" dirty="0">
                          <a:solidFill>
                            <a:schemeClr val="tx1">
                              <a:lumMod val="75000"/>
                              <a:lumOff val="25000"/>
                            </a:schemeClr>
                          </a:solidFill>
                          <a:effectLst/>
                        </a:rPr>
                        <a:t>Nb</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A5B592"/>
                    </a:solidFill>
                  </a:tcPr>
                </a:tc>
                <a:tc>
                  <a:txBody>
                    <a:bodyPr/>
                    <a:lstStyle/>
                    <a:p>
                      <a:pPr algn="r">
                        <a:lnSpc>
                          <a:spcPct val="115000"/>
                        </a:lnSpc>
                        <a:spcAft>
                          <a:spcPts val="0"/>
                        </a:spcAft>
                      </a:pPr>
                      <a:r>
                        <a:rPr lang="fr-FR" sz="1200" b="1" dirty="0">
                          <a:solidFill>
                            <a:schemeClr val="tx1">
                              <a:lumMod val="75000"/>
                              <a:lumOff val="25000"/>
                            </a:schemeClr>
                          </a:solidFill>
                          <a:effectLst/>
                        </a:rPr>
                        <a:t>%</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noFill/>
                      <a:prstDash val="solid"/>
                      <a:round/>
                      <a:headEnd type="none" w="med" len="med"/>
                      <a:tailEnd type="none" w="med" len="med"/>
                    </a:lnL>
                    <a:lnR w="6350" cap="flat" cmpd="sng" algn="ctr">
                      <a:solidFill>
                        <a:srgbClr val="E5E9DF"/>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A5B592"/>
                    </a:solidFill>
                  </a:tcPr>
                </a:tc>
                <a:tc>
                  <a:txBody>
                    <a:bodyPr/>
                    <a:lstStyle/>
                    <a:p>
                      <a:pPr algn="r">
                        <a:lnSpc>
                          <a:spcPct val="115000"/>
                        </a:lnSpc>
                        <a:spcAft>
                          <a:spcPts val="0"/>
                        </a:spcAft>
                      </a:pPr>
                      <a:r>
                        <a:rPr lang="fr-FR" sz="1200" b="1" dirty="0">
                          <a:solidFill>
                            <a:schemeClr val="tx1">
                              <a:lumMod val="75000"/>
                              <a:lumOff val="25000"/>
                            </a:schemeClr>
                          </a:solidFill>
                          <a:effectLst/>
                        </a:rPr>
                        <a:t>Nb</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A5B592"/>
                    </a:solidFill>
                  </a:tcPr>
                </a:tc>
                <a:tc>
                  <a:txBody>
                    <a:bodyPr/>
                    <a:lstStyle/>
                    <a:p>
                      <a:pPr algn="r">
                        <a:lnSpc>
                          <a:spcPct val="115000"/>
                        </a:lnSpc>
                        <a:spcAft>
                          <a:spcPts val="0"/>
                        </a:spcAft>
                      </a:pPr>
                      <a:r>
                        <a:rPr lang="fr-FR" sz="1200" b="1" dirty="0">
                          <a:solidFill>
                            <a:schemeClr val="tx1">
                              <a:lumMod val="75000"/>
                              <a:lumOff val="25000"/>
                            </a:schemeClr>
                          </a:solidFill>
                          <a:effectLst/>
                        </a:rPr>
                        <a:t>%</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noFill/>
                      <a:prstDash val="solid"/>
                      <a:round/>
                      <a:headEnd type="none" w="med" len="med"/>
                      <a:tailEnd type="none" w="med" len="med"/>
                    </a:lnL>
                    <a:lnR w="6350" cap="flat" cmpd="sng" algn="ctr">
                      <a:solidFill>
                        <a:srgbClr val="E5E9DF"/>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A5B592"/>
                    </a:solidFill>
                  </a:tcPr>
                </a:tc>
                <a:tc>
                  <a:txBody>
                    <a:bodyPr/>
                    <a:lstStyle/>
                    <a:p>
                      <a:pPr algn="r">
                        <a:lnSpc>
                          <a:spcPct val="115000"/>
                        </a:lnSpc>
                        <a:spcAft>
                          <a:spcPts val="0"/>
                        </a:spcAft>
                      </a:pPr>
                      <a:r>
                        <a:rPr lang="fr-FR" sz="1200" b="1" dirty="0">
                          <a:solidFill>
                            <a:schemeClr val="tx1">
                              <a:lumMod val="75000"/>
                              <a:lumOff val="25000"/>
                            </a:schemeClr>
                          </a:solidFill>
                          <a:effectLst/>
                        </a:rPr>
                        <a:t>%</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A5B592"/>
                    </a:solidFill>
                  </a:tcPr>
                </a:tc>
                <a:extLst>
                  <a:ext uri="{0D108BD9-81ED-4DB2-BD59-A6C34878D82A}">
                    <a16:rowId xmlns:a16="http://schemas.microsoft.com/office/drawing/2014/main" val="3511191751"/>
                  </a:ext>
                </a:extLst>
              </a:tr>
              <a:tr h="225223">
                <a:tc>
                  <a:txBody>
                    <a:bodyPr/>
                    <a:lstStyle/>
                    <a:p>
                      <a:pPr>
                        <a:lnSpc>
                          <a:spcPct val="115000"/>
                        </a:lnSpc>
                        <a:spcAft>
                          <a:spcPts val="0"/>
                        </a:spcAft>
                      </a:pPr>
                      <a:r>
                        <a:rPr lang="fr-FR" sz="1200" dirty="0">
                          <a:solidFill>
                            <a:schemeClr val="tx1">
                              <a:lumMod val="75000"/>
                              <a:lumOff val="25000"/>
                            </a:schemeClr>
                          </a:solidFill>
                          <a:effectLst/>
                        </a:rPr>
                        <a:t>FEDELIMA</a:t>
                      </a:r>
                      <a:endParaRPr lang="fr-FR"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noFill/>
                      <a:prstDash val="solid"/>
                      <a:round/>
                      <a:headEnd type="none" w="med" len="med"/>
                      <a:tailEnd type="none" w="med" len="med"/>
                    </a:lnL>
                    <a:lnR w="6350" cap="flat" cmpd="sng" algn="ctr">
                      <a:solidFill>
                        <a:srgbClr val="E5E9DF"/>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lnSpc>
                          <a:spcPct val="115000"/>
                        </a:lnSpc>
                        <a:spcAft>
                          <a:spcPts val="0"/>
                        </a:spcAft>
                      </a:pPr>
                      <a:r>
                        <a:rPr lang="fr-FR" sz="1200" b="1" dirty="0">
                          <a:solidFill>
                            <a:schemeClr val="tx1">
                              <a:lumMod val="75000"/>
                              <a:lumOff val="25000"/>
                            </a:schemeClr>
                          </a:solidFill>
                          <a:effectLst/>
                        </a:rPr>
                        <a:t>119</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lnSpc>
                          <a:spcPct val="115000"/>
                        </a:lnSpc>
                        <a:spcAft>
                          <a:spcPts val="0"/>
                        </a:spcAft>
                      </a:pPr>
                      <a:r>
                        <a:rPr lang="fr-FR" sz="1200" b="1" dirty="0" smtClean="0">
                          <a:solidFill>
                            <a:schemeClr val="tx1">
                              <a:lumMod val="75000"/>
                              <a:lumOff val="25000"/>
                            </a:schemeClr>
                          </a:solidFill>
                          <a:effectLst/>
                        </a:rPr>
                        <a:t>34,9%</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noFill/>
                      <a:prstDash val="solid"/>
                      <a:round/>
                      <a:headEnd type="none" w="med" len="med"/>
                      <a:tailEnd type="none" w="med" len="med"/>
                    </a:lnL>
                    <a:lnR w="6350" cap="flat" cmpd="sng" algn="ctr">
                      <a:solidFill>
                        <a:srgbClr val="E5E9DF"/>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lnSpc>
                          <a:spcPct val="115000"/>
                        </a:lnSpc>
                        <a:spcAft>
                          <a:spcPts val="0"/>
                        </a:spcAft>
                      </a:pPr>
                      <a:r>
                        <a:rPr lang="fr-FR" sz="1200" b="1" dirty="0">
                          <a:solidFill>
                            <a:schemeClr val="tx1">
                              <a:lumMod val="75000"/>
                              <a:lumOff val="25000"/>
                            </a:schemeClr>
                          </a:solidFill>
                          <a:effectLst/>
                        </a:rPr>
                        <a:t>78</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lnSpc>
                          <a:spcPct val="115000"/>
                        </a:lnSpc>
                        <a:spcAft>
                          <a:spcPts val="0"/>
                        </a:spcAft>
                      </a:pPr>
                      <a:r>
                        <a:rPr lang="fr-FR" sz="1200" b="1" dirty="0">
                          <a:solidFill>
                            <a:schemeClr val="tx1">
                              <a:lumMod val="75000"/>
                              <a:lumOff val="25000"/>
                            </a:schemeClr>
                          </a:solidFill>
                          <a:effectLst/>
                        </a:rPr>
                        <a:t>55,7%</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noFill/>
                      <a:prstDash val="solid"/>
                      <a:round/>
                      <a:headEnd type="none" w="med" len="med"/>
                      <a:tailEnd type="none" w="med" len="med"/>
                    </a:lnL>
                    <a:lnR w="6350" cap="flat" cmpd="sng" algn="ctr">
                      <a:solidFill>
                        <a:srgbClr val="E5E9DF"/>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lnSpc>
                          <a:spcPct val="115000"/>
                        </a:lnSpc>
                        <a:spcAft>
                          <a:spcPts val="0"/>
                        </a:spcAft>
                      </a:pPr>
                      <a:r>
                        <a:rPr lang="fr-FR" sz="1200" b="1" dirty="0">
                          <a:solidFill>
                            <a:schemeClr val="tx1">
                              <a:lumMod val="75000"/>
                              <a:lumOff val="25000"/>
                            </a:schemeClr>
                          </a:solidFill>
                          <a:effectLst/>
                        </a:rPr>
                        <a:t>65,5%</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74557997"/>
                  </a:ext>
                </a:extLst>
              </a:tr>
              <a:tr h="225223">
                <a:tc>
                  <a:txBody>
                    <a:bodyPr/>
                    <a:lstStyle/>
                    <a:p>
                      <a:pPr>
                        <a:lnSpc>
                          <a:spcPct val="115000"/>
                        </a:lnSpc>
                        <a:spcAft>
                          <a:spcPts val="0"/>
                        </a:spcAft>
                      </a:pPr>
                      <a:r>
                        <a:rPr lang="fr-FR" sz="1200" dirty="0">
                          <a:solidFill>
                            <a:schemeClr val="tx1">
                              <a:lumMod val="75000"/>
                              <a:lumOff val="25000"/>
                            </a:schemeClr>
                          </a:solidFill>
                          <a:effectLst/>
                        </a:rPr>
                        <a:t>RIF</a:t>
                      </a:r>
                      <a:endParaRPr lang="fr-FR"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noFill/>
                      <a:prstDash val="solid"/>
                      <a:round/>
                      <a:headEnd type="none" w="med" len="med"/>
                      <a:tailEnd type="none" w="med" len="med"/>
                    </a:lnL>
                    <a:lnR w="6350" cap="flat" cmpd="sng" algn="ctr">
                      <a:solidFill>
                        <a:srgbClr val="E5E9DF"/>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5E9DF"/>
                    </a:solidFill>
                  </a:tcPr>
                </a:tc>
                <a:tc>
                  <a:txBody>
                    <a:bodyPr/>
                    <a:lstStyle/>
                    <a:p>
                      <a:pPr algn="r">
                        <a:lnSpc>
                          <a:spcPct val="115000"/>
                        </a:lnSpc>
                        <a:spcAft>
                          <a:spcPts val="0"/>
                        </a:spcAft>
                      </a:pPr>
                      <a:r>
                        <a:rPr lang="fr-FR" sz="1200" b="1" dirty="0">
                          <a:solidFill>
                            <a:schemeClr val="tx1">
                              <a:lumMod val="75000"/>
                              <a:lumOff val="25000"/>
                            </a:schemeClr>
                          </a:solidFill>
                          <a:effectLst/>
                        </a:rPr>
                        <a:t>207</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5E9DF"/>
                    </a:solidFill>
                  </a:tcPr>
                </a:tc>
                <a:tc>
                  <a:txBody>
                    <a:bodyPr/>
                    <a:lstStyle/>
                    <a:p>
                      <a:pPr algn="r">
                        <a:lnSpc>
                          <a:spcPct val="115000"/>
                        </a:lnSpc>
                        <a:spcAft>
                          <a:spcPts val="0"/>
                        </a:spcAft>
                      </a:pPr>
                      <a:r>
                        <a:rPr lang="fr-FR" sz="1200" b="1" dirty="0" smtClean="0">
                          <a:solidFill>
                            <a:schemeClr val="tx1">
                              <a:lumMod val="75000"/>
                              <a:lumOff val="25000"/>
                            </a:schemeClr>
                          </a:solidFill>
                          <a:effectLst/>
                        </a:rPr>
                        <a:t>60,7%</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noFill/>
                      <a:prstDash val="solid"/>
                      <a:round/>
                      <a:headEnd type="none" w="med" len="med"/>
                      <a:tailEnd type="none" w="med" len="med"/>
                    </a:lnL>
                    <a:lnR w="6350" cap="flat" cmpd="sng" algn="ctr">
                      <a:solidFill>
                        <a:srgbClr val="E5E9DF"/>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5E9DF"/>
                    </a:solidFill>
                  </a:tcPr>
                </a:tc>
                <a:tc>
                  <a:txBody>
                    <a:bodyPr/>
                    <a:lstStyle/>
                    <a:p>
                      <a:pPr algn="r">
                        <a:lnSpc>
                          <a:spcPct val="115000"/>
                        </a:lnSpc>
                        <a:spcAft>
                          <a:spcPts val="0"/>
                        </a:spcAft>
                      </a:pPr>
                      <a:r>
                        <a:rPr lang="fr-FR" sz="1200" b="1" dirty="0">
                          <a:solidFill>
                            <a:schemeClr val="tx1">
                              <a:lumMod val="75000"/>
                              <a:lumOff val="25000"/>
                            </a:schemeClr>
                          </a:solidFill>
                          <a:effectLst/>
                        </a:rPr>
                        <a:t>50</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5E9DF"/>
                    </a:solidFill>
                  </a:tcPr>
                </a:tc>
                <a:tc>
                  <a:txBody>
                    <a:bodyPr/>
                    <a:lstStyle/>
                    <a:p>
                      <a:pPr algn="r">
                        <a:lnSpc>
                          <a:spcPct val="115000"/>
                        </a:lnSpc>
                        <a:spcAft>
                          <a:spcPts val="0"/>
                        </a:spcAft>
                      </a:pPr>
                      <a:r>
                        <a:rPr lang="fr-FR" sz="1200" b="1" dirty="0">
                          <a:solidFill>
                            <a:schemeClr val="tx1">
                              <a:lumMod val="75000"/>
                              <a:lumOff val="25000"/>
                            </a:schemeClr>
                          </a:solidFill>
                          <a:effectLst/>
                        </a:rPr>
                        <a:t>35,7%</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noFill/>
                      <a:prstDash val="solid"/>
                      <a:round/>
                      <a:headEnd type="none" w="med" len="med"/>
                      <a:tailEnd type="none" w="med" len="med"/>
                    </a:lnL>
                    <a:lnR w="6350" cap="flat" cmpd="sng" algn="ctr">
                      <a:solidFill>
                        <a:srgbClr val="E5E9DF"/>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5E9DF"/>
                    </a:solidFill>
                  </a:tcPr>
                </a:tc>
                <a:tc>
                  <a:txBody>
                    <a:bodyPr/>
                    <a:lstStyle/>
                    <a:p>
                      <a:pPr algn="r">
                        <a:lnSpc>
                          <a:spcPct val="115000"/>
                        </a:lnSpc>
                        <a:spcAft>
                          <a:spcPts val="0"/>
                        </a:spcAft>
                      </a:pPr>
                      <a:r>
                        <a:rPr lang="fr-FR" sz="1200" b="1" dirty="0">
                          <a:solidFill>
                            <a:schemeClr val="tx1">
                              <a:lumMod val="75000"/>
                              <a:lumOff val="25000"/>
                            </a:schemeClr>
                          </a:solidFill>
                          <a:effectLst/>
                        </a:rPr>
                        <a:t>24,1%</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5E9DF"/>
                    </a:solidFill>
                  </a:tcPr>
                </a:tc>
                <a:extLst>
                  <a:ext uri="{0D108BD9-81ED-4DB2-BD59-A6C34878D82A}">
                    <a16:rowId xmlns:a16="http://schemas.microsoft.com/office/drawing/2014/main" val="1732291999"/>
                  </a:ext>
                </a:extLst>
              </a:tr>
              <a:tr h="225223">
                <a:tc>
                  <a:txBody>
                    <a:bodyPr/>
                    <a:lstStyle/>
                    <a:p>
                      <a:pPr>
                        <a:lnSpc>
                          <a:spcPct val="115000"/>
                        </a:lnSpc>
                        <a:spcAft>
                          <a:spcPts val="0"/>
                        </a:spcAft>
                      </a:pPr>
                      <a:r>
                        <a:rPr lang="fr-FR" sz="1200" dirty="0">
                          <a:solidFill>
                            <a:schemeClr val="tx1">
                              <a:lumMod val="75000"/>
                              <a:lumOff val="25000"/>
                            </a:schemeClr>
                          </a:solidFill>
                          <a:effectLst/>
                        </a:rPr>
                        <a:t>RIF et FEDELIMA</a:t>
                      </a:r>
                      <a:endParaRPr lang="fr-FR"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noFill/>
                      <a:prstDash val="solid"/>
                      <a:round/>
                      <a:headEnd type="none" w="med" len="med"/>
                      <a:tailEnd type="none" w="med" len="med"/>
                    </a:lnL>
                    <a:lnR w="6350" cap="flat" cmpd="sng" algn="ctr">
                      <a:solidFill>
                        <a:srgbClr val="E5E9DF"/>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lnSpc>
                          <a:spcPct val="115000"/>
                        </a:lnSpc>
                        <a:spcAft>
                          <a:spcPts val="0"/>
                        </a:spcAft>
                      </a:pPr>
                      <a:r>
                        <a:rPr lang="fr-FR" sz="1200" b="1" dirty="0" smtClean="0">
                          <a:solidFill>
                            <a:schemeClr val="tx1">
                              <a:lumMod val="75000"/>
                              <a:lumOff val="25000"/>
                            </a:schemeClr>
                          </a:solidFill>
                          <a:effectLst/>
                        </a:rPr>
                        <a:t>15</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lnSpc>
                          <a:spcPct val="115000"/>
                        </a:lnSpc>
                        <a:spcAft>
                          <a:spcPts val="0"/>
                        </a:spcAft>
                      </a:pPr>
                      <a:r>
                        <a:rPr lang="fr-FR" sz="1200" b="1" dirty="0" smtClean="0">
                          <a:solidFill>
                            <a:schemeClr val="tx1">
                              <a:lumMod val="75000"/>
                              <a:lumOff val="25000"/>
                            </a:schemeClr>
                          </a:solidFill>
                          <a:effectLst/>
                        </a:rPr>
                        <a:t>4,4%</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noFill/>
                      <a:prstDash val="solid"/>
                      <a:round/>
                      <a:headEnd type="none" w="med" len="med"/>
                      <a:tailEnd type="none" w="med" len="med"/>
                    </a:lnL>
                    <a:lnR w="6350" cap="flat" cmpd="sng" algn="ctr">
                      <a:solidFill>
                        <a:srgbClr val="E5E9DF"/>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lnSpc>
                          <a:spcPct val="115000"/>
                        </a:lnSpc>
                        <a:spcAft>
                          <a:spcPts val="0"/>
                        </a:spcAft>
                      </a:pPr>
                      <a:r>
                        <a:rPr lang="fr-FR" sz="1200" b="1" dirty="0">
                          <a:solidFill>
                            <a:schemeClr val="tx1">
                              <a:lumMod val="75000"/>
                              <a:lumOff val="25000"/>
                            </a:schemeClr>
                          </a:solidFill>
                          <a:effectLst/>
                        </a:rPr>
                        <a:t>12</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lnSpc>
                          <a:spcPct val="115000"/>
                        </a:lnSpc>
                        <a:spcAft>
                          <a:spcPts val="0"/>
                        </a:spcAft>
                      </a:pPr>
                      <a:r>
                        <a:rPr lang="fr-FR" sz="1200" b="1" dirty="0">
                          <a:solidFill>
                            <a:schemeClr val="tx1">
                              <a:lumMod val="75000"/>
                              <a:lumOff val="25000"/>
                            </a:schemeClr>
                          </a:solidFill>
                          <a:effectLst/>
                        </a:rPr>
                        <a:t>8,6%</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noFill/>
                      <a:prstDash val="solid"/>
                      <a:round/>
                      <a:headEnd type="none" w="med" len="med"/>
                      <a:tailEnd type="none" w="med" len="med"/>
                    </a:lnL>
                    <a:lnR w="6350" cap="flat" cmpd="sng" algn="ctr">
                      <a:solidFill>
                        <a:srgbClr val="E5E9DF"/>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lnSpc>
                          <a:spcPct val="115000"/>
                        </a:lnSpc>
                        <a:spcAft>
                          <a:spcPts val="0"/>
                        </a:spcAft>
                      </a:pPr>
                      <a:r>
                        <a:rPr lang="fr-FR" sz="1200" b="1" dirty="0" smtClean="0">
                          <a:solidFill>
                            <a:schemeClr val="tx1">
                              <a:lumMod val="75000"/>
                              <a:lumOff val="25000"/>
                            </a:schemeClr>
                          </a:solidFill>
                          <a:effectLst/>
                        </a:rPr>
                        <a:t>80,0%</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68652584"/>
                  </a:ext>
                </a:extLst>
              </a:tr>
              <a:tr h="225223">
                <a:tc>
                  <a:txBody>
                    <a:bodyPr/>
                    <a:lstStyle/>
                    <a:p>
                      <a:pPr algn="r">
                        <a:lnSpc>
                          <a:spcPct val="115000"/>
                        </a:lnSpc>
                        <a:spcAft>
                          <a:spcPts val="0"/>
                        </a:spcAft>
                      </a:pPr>
                      <a:r>
                        <a:rPr lang="fr-FR" sz="1200" dirty="0">
                          <a:solidFill>
                            <a:schemeClr val="tx1">
                              <a:lumMod val="75000"/>
                              <a:lumOff val="25000"/>
                            </a:schemeClr>
                          </a:solidFill>
                          <a:effectLst/>
                        </a:rPr>
                        <a:t>TOTAL</a:t>
                      </a:r>
                      <a:endParaRPr lang="fr-FR"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noFill/>
                      <a:prstDash val="solid"/>
                      <a:round/>
                      <a:headEnd type="none" w="med" len="med"/>
                      <a:tailEnd type="none" w="med" len="med"/>
                    </a:lnL>
                    <a:lnR w="6350" cap="flat" cmpd="sng" algn="ctr">
                      <a:solidFill>
                        <a:srgbClr val="E5E9DF"/>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A5B592"/>
                    </a:solidFill>
                  </a:tcPr>
                </a:tc>
                <a:tc>
                  <a:txBody>
                    <a:bodyPr/>
                    <a:lstStyle/>
                    <a:p>
                      <a:pPr algn="r">
                        <a:lnSpc>
                          <a:spcPct val="115000"/>
                        </a:lnSpc>
                        <a:spcAft>
                          <a:spcPts val="0"/>
                        </a:spcAft>
                      </a:pPr>
                      <a:r>
                        <a:rPr lang="fr-FR" sz="1200" b="1" dirty="0" smtClean="0">
                          <a:solidFill>
                            <a:schemeClr val="tx1">
                              <a:lumMod val="75000"/>
                              <a:lumOff val="25000"/>
                            </a:schemeClr>
                          </a:solidFill>
                          <a:effectLst/>
                        </a:rPr>
                        <a:t>341</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A5B592"/>
                    </a:solidFill>
                  </a:tcPr>
                </a:tc>
                <a:tc>
                  <a:txBody>
                    <a:bodyPr/>
                    <a:lstStyle/>
                    <a:p>
                      <a:pPr algn="r">
                        <a:lnSpc>
                          <a:spcPct val="115000"/>
                        </a:lnSpc>
                        <a:spcAft>
                          <a:spcPts val="0"/>
                        </a:spcAft>
                      </a:pPr>
                      <a:r>
                        <a:rPr lang="fr-FR" sz="1200" b="1" dirty="0">
                          <a:solidFill>
                            <a:schemeClr val="tx1">
                              <a:lumMod val="75000"/>
                              <a:lumOff val="25000"/>
                            </a:schemeClr>
                          </a:solidFill>
                          <a:effectLst/>
                        </a:rPr>
                        <a:t>100%</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noFill/>
                      <a:prstDash val="solid"/>
                      <a:round/>
                      <a:headEnd type="none" w="med" len="med"/>
                      <a:tailEnd type="none" w="med" len="med"/>
                    </a:lnL>
                    <a:lnR w="6350" cap="flat" cmpd="sng" algn="ctr">
                      <a:solidFill>
                        <a:srgbClr val="E5E9DF"/>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A5B592"/>
                    </a:solidFill>
                  </a:tcPr>
                </a:tc>
                <a:tc>
                  <a:txBody>
                    <a:bodyPr/>
                    <a:lstStyle/>
                    <a:p>
                      <a:pPr algn="r">
                        <a:lnSpc>
                          <a:spcPct val="115000"/>
                        </a:lnSpc>
                        <a:spcAft>
                          <a:spcPts val="0"/>
                        </a:spcAft>
                      </a:pPr>
                      <a:r>
                        <a:rPr lang="fr-FR" sz="1200" b="1" dirty="0">
                          <a:solidFill>
                            <a:schemeClr val="tx1">
                              <a:lumMod val="75000"/>
                              <a:lumOff val="25000"/>
                            </a:schemeClr>
                          </a:solidFill>
                          <a:effectLst/>
                        </a:rPr>
                        <a:t>140</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A5B592"/>
                    </a:solidFill>
                  </a:tcPr>
                </a:tc>
                <a:tc>
                  <a:txBody>
                    <a:bodyPr/>
                    <a:lstStyle/>
                    <a:p>
                      <a:pPr algn="r">
                        <a:lnSpc>
                          <a:spcPct val="115000"/>
                        </a:lnSpc>
                        <a:spcAft>
                          <a:spcPts val="0"/>
                        </a:spcAft>
                      </a:pPr>
                      <a:r>
                        <a:rPr lang="fr-FR" sz="1200" b="1" dirty="0">
                          <a:solidFill>
                            <a:schemeClr val="tx1">
                              <a:lumMod val="75000"/>
                              <a:lumOff val="25000"/>
                            </a:schemeClr>
                          </a:solidFill>
                          <a:effectLst/>
                        </a:rPr>
                        <a:t>100,00%</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noFill/>
                      <a:prstDash val="solid"/>
                      <a:round/>
                      <a:headEnd type="none" w="med" len="med"/>
                      <a:tailEnd type="none" w="med" len="med"/>
                    </a:lnL>
                    <a:lnR w="6350" cap="flat" cmpd="sng" algn="ctr">
                      <a:solidFill>
                        <a:srgbClr val="E5E9DF"/>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A5B592"/>
                    </a:solidFill>
                  </a:tcPr>
                </a:tc>
                <a:tc>
                  <a:txBody>
                    <a:bodyPr/>
                    <a:lstStyle/>
                    <a:p>
                      <a:pPr algn="r">
                        <a:lnSpc>
                          <a:spcPct val="115000"/>
                        </a:lnSpc>
                        <a:spcAft>
                          <a:spcPts val="0"/>
                        </a:spcAft>
                      </a:pPr>
                      <a:r>
                        <a:rPr lang="fr-FR" sz="1200" b="1" dirty="0" smtClean="0">
                          <a:solidFill>
                            <a:schemeClr val="tx1">
                              <a:lumMod val="75000"/>
                              <a:lumOff val="25000"/>
                            </a:schemeClr>
                          </a:solidFill>
                          <a:effectLst/>
                        </a:rPr>
                        <a:t>41,0%</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A5B592"/>
                    </a:solidFill>
                  </a:tcPr>
                </a:tc>
                <a:extLst>
                  <a:ext uri="{0D108BD9-81ED-4DB2-BD59-A6C34878D82A}">
                    <a16:rowId xmlns:a16="http://schemas.microsoft.com/office/drawing/2014/main" val="2882698657"/>
                  </a:ext>
                </a:extLst>
              </a:tr>
            </a:tbl>
          </a:graphicData>
        </a:graphic>
      </p:graphicFrame>
      <p:sp>
        <p:nvSpPr>
          <p:cNvPr id="13" name="ZoneTexte 12"/>
          <p:cNvSpPr txBox="1"/>
          <p:nvPr/>
        </p:nvSpPr>
        <p:spPr>
          <a:xfrm>
            <a:off x="0" y="6608235"/>
            <a:ext cx="9144000" cy="246221"/>
          </a:xfrm>
          <a:prstGeom prst="rect">
            <a:avLst/>
          </a:prstGeom>
          <a:noFill/>
        </p:spPr>
        <p:txBody>
          <a:bodyPr wrap="square" rtlCol="0">
            <a:spAutoFit/>
          </a:bodyPr>
          <a:lstStyle/>
          <a:p>
            <a:pPr algn="ctr"/>
            <a:r>
              <a:rPr lang="fr-FR" sz="1000" i="1" dirty="0"/>
              <a:t>« L'emploi permanent et les salaires dans les musiques actuelles et l'Économie Sociale et Solidaire (</a:t>
            </a:r>
            <a:r>
              <a:rPr lang="fr-FR" sz="1000" i="1" dirty="0" err="1"/>
              <a:t>ESS</a:t>
            </a:r>
            <a:r>
              <a:rPr lang="fr-FR" sz="1000" i="1" dirty="0"/>
              <a:t>) » - RAFFUT! - jeudi 5 juillet 2018 - 10h00/12h30</a:t>
            </a:r>
          </a:p>
        </p:txBody>
      </p:sp>
    </p:spTree>
    <p:extLst>
      <p:ext uri="{BB962C8B-B14F-4D97-AF65-F5344CB8AC3E}">
        <p14:creationId xmlns:p14="http://schemas.microsoft.com/office/powerpoint/2010/main" val="20532288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
            <a:ext cx="9144000" cy="1259999"/>
          </a:xfrm>
        </p:spPr>
        <p:txBody>
          <a:bodyPr anchor="ctr">
            <a:noAutofit/>
          </a:bodyPr>
          <a:lstStyle/>
          <a:p>
            <a:r>
              <a:rPr lang="fr-FR" sz="2600" b="1" cap="all" dirty="0" smtClean="0">
                <a:solidFill>
                  <a:schemeClr val="bg1"/>
                </a:solidFill>
                <a:cs typeface="Calibri" panose="020F0502020204030204" pitchFamily="34" charset="0"/>
              </a:rPr>
              <a:t>ORDRE DU JOUR</a:t>
            </a:r>
            <a:br>
              <a:rPr lang="fr-FR" sz="2600" b="1" cap="all" dirty="0" smtClean="0">
                <a:solidFill>
                  <a:schemeClr val="bg1"/>
                </a:solidFill>
                <a:cs typeface="Calibri" panose="020F0502020204030204" pitchFamily="34" charset="0"/>
              </a:rPr>
            </a:br>
            <a:r>
              <a:rPr lang="fr-FR" sz="2600" b="1" cap="all" dirty="0">
                <a:solidFill>
                  <a:schemeClr val="bg1"/>
                </a:solidFill>
                <a:cs typeface="Calibri"/>
              </a:rPr>
              <a:t>ASSEMBLEE </a:t>
            </a:r>
            <a:r>
              <a:rPr lang="fr-FR" sz="2600" b="1" cap="all" dirty="0" smtClean="0">
                <a:solidFill>
                  <a:schemeClr val="bg1"/>
                </a:solidFill>
                <a:cs typeface="Calibri"/>
              </a:rPr>
              <a:t>GENERALE</a:t>
            </a:r>
            <a:endParaRPr lang="fr-FR" sz="2600" b="1" cap="all" dirty="0">
              <a:solidFill>
                <a:schemeClr val="bg1"/>
              </a:solidFill>
              <a:cs typeface="Calibri" panose="020F0502020204030204" pitchFamily="34" charset="0"/>
            </a:endParaRPr>
          </a:p>
        </p:txBody>
      </p:sp>
      <p:sp>
        <p:nvSpPr>
          <p:cNvPr id="3" name="Espace réservé du contenu 2"/>
          <p:cNvSpPr>
            <a:spLocks noGrp="1"/>
          </p:cNvSpPr>
          <p:nvPr>
            <p:ph idx="1"/>
          </p:nvPr>
        </p:nvSpPr>
        <p:spPr>
          <a:xfrm>
            <a:off x="379466" y="1483744"/>
            <a:ext cx="8510009" cy="5082156"/>
          </a:xfrm>
          <a:noFill/>
        </p:spPr>
        <p:txBody>
          <a:bodyPr>
            <a:noAutofit/>
          </a:bodyPr>
          <a:lstStyle/>
          <a:p>
            <a:pPr marL="457200" indent="-457200">
              <a:lnSpc>
                <a:spcPct val="150000"/>
              </a:lnSpc>
              <a:spcBef>
                <a:spcPts val="0"/>
              </a:spcBef>
              <a:buFont typeface="+mj-lt"/>
              <a:buAutoNum type="arabicPeriod"/>
            </a:pPr>
            <a:r>
              <a:rPr lang="fr-FR" sz="2000" b="1" dirty="0" smtClean="0">
                <a:solidFill>
                  <a:schemeClr val="tx1">
                    <a:lumMod val="75000"/>
                    <a:lumOff val="25000"/>
                  </a:schemeClr>
                </a:solidFill>
                <a:latin typeface="+mj-lt"/>
                <a:cs typeface="Calibri"/>
              </a:rPr>
              <a:t>Répartition des 10 </a:t>
            </a:r>
            <a:r>
              <a:rPr lang="fr-FR" sz="2000" b="1" dirty="0">
                <a:solidFill>
                  <a:schemeClr val="tx1">
                    <a:lumMod val="75000"/>
                    <a:lumOff val="25000"/>
                  </a:schemeClr>
                </a:solidFill>
                <a:latin typeface="+mj-lt"/>
                <a:cs typeface="Calibri"/>
              </a:rPr>
              <a:t>848 salariés </a:t>
            </a:r>
            <a:r>
              <a:rPr lang="fr-FR" sz="2000" b="1" dirty="0" smtClean="0">
                <a:solidFill>
                  <a:schemeClr val="tx1">
                    <a:lumMod val="75000"/>
                    <a:lumOff val="25000"/>
                  </a:schemeClr>
                </a:solidFill>
                <a:latin typeface="+mj-lt"/>
                <a:cs typeface="Calibri"/>
              </a:rPr>
              <a:t>recensés via les DADS</a:t>
            </a:r>
          </a:p>
          <a:p>
            <a:pPr lvl="2">
              <a:lnSpc>
                <a:spcPct val="150000"/>
              </a:lnSpc>
              <a:spcBef>
                <a:spcPts val="0"/>
              </a:spcBef>
            </a:pPr>
            <a:r>
              <a:rPr lang="fr-FR" sz="1400" b="1" dirty="0" smtClean="0">
                <a:solidFill>
                  <a:schemeClr val="tx1">
                    <a:lumMod val="75000"/>
                    <a:lumOff val="25000"/>
                  </a:schemeClr>
                </a:solidFill>
                <a:latin typeface="+mj-lt"/>
                <a:cs typeface="Calibri"/>
              </a:rPr>
              <a:t>1 099 salariés permanents </a:t>
            </a:r>
            <a:r>
              <a:rPr lang="fr-FR" sz="1400" b="1" dirty="0">
                <a:solidFill>
                  <a:schemeClr val="tx1">
                    <a:lumMod val="75000"/>
                    <a:lumOff val="25000"/>
                  </a:schemeClr>
                </a:solidFill>
                <a:latin typeface="+mj-lt"/>
                <a:cs typeface="Calibri"/>
              </a:rPr>
              <a:t>musiques actuelles (</a:t>
            </a:r>
            <a:r>
              <a:rPr lang="fr-FR" sz="1400" b="1" dirty="0" smtClean="0">
                <a:solidFill>
                  <a:schemeClr val="tx1">
                    <a:lumMod val="75000"/>
                    <a:lumOff val="25000"/>
                  </a:schemeClr>
                </a:solidFill>
                <a:latin typeface="+mj-lt"/>
                <a:cs typeface="Calibri"/>
              </a:rPr>
              <a:t>10%) </a:t>
            </a:r>
          </a:p>
          <a:p>
            <a:pPr lvl="2">
              <a:lnSpc>
                <a:spcPct val="150000"/>
              </a:lnSpc>
              <a:spcBef>
                <a:spcPts val="0"/>
              </a:spcBef>
            </a:pPr>
            <a:r>
              <a:rPr lang="fr-FR" sz="1400" dirty="0" smtClean="0">
                <a:solidFill>
                  <a:schemeClr val="tx1">
                    <a:lumMod val="75000"/>
                    <a:lumOff val="25000"/>
                  </a:schemeClr>
                </a:solidFill>
                <a:latin typeface="+mj-lt"/>
                <a:cs typeface="Calibri"/>
              </a:rPr>
              <a:t>79 </a:t>
            </a:r>
            <a:r>
              <a:rPr lang="fr-FR" sz="1400" dirty="0">
                <a:solidFill>
                  <a:schemeClr val="tx1">
                    <a:lumMod val="75000"/>
                    <a:lumOff val="25000"/>
                  </a:schemeClr>
                </a:solidFill>
                <a:latin typeface="+mj-lt"/>
                <a:cs typeface="Calibri"/>
              </a:rPr>
              <a:t>salariés « permanents non musiques actuelles » </a:t>
            </a:r>
            <a:r>
              <a:rPr lang="fr-FR" sz="1400" dirty="0" smtClean="0">
                <a:solidFill>
                  <a:schemeClr val="tx1">
                    <a:lumMod val="75000"/>
                    <a:lumOff val="25000"/>
                  </a:schemeClr>
                </a:solidFill>
                <a:latin typeface="+mj-lt"/>
                <a:cs typeface="Calibri"/>
              </a:rPr>
              <a:t>(1%)</a:t>
            </a:r>
          </a:p>
          <a:p>
            <a:pPr lvl="2">
              <a:lnSpc>
                <a:spcPct val="150000"/>
              </a:lnSpc>
              <a:spcBef>
                <a:spcPts val="0"/>
              </a:spcBef>
            </a:pPr>
            <a:r>
              <a:rPr lang="fr-FR" sz="1400" dirty="0" smtClean="0">
                <a:solidFill>
                  <a:schemeClr val="tx1">
                    <a:lumMod val="75000"/>
                    <a:lumOff val="25000"/>
                  </a:schemeClr>
                </a:solidFill>
                <a:latin typeface="+mj-lt"/>
                <a:cs typeface="Calibri"/>
              </a:rPr>
              <a:t>9 670 </a:t>
            </a:r>
            <a:r>
              <a:rPr lang="fr-FR" sz="1400" dirty="0">
                <a:solidFill>
                  <a:schemeClr val="tx1">
                    <a:lumMod val="75000"/>
                    <a:lumOff val="25000"/>
                  </a:schemeClr>
                </a:solidFill>
                <a:latin typeface="+mj-lt"/>
                <a:cs typeface="Calibri"/>
              </a:rPr>
              <a:t>salariés « non permanents » (89%)</a:t>
            </a:r>
            <a:endParaRPr lang="fr-FR" sz="1400" dirty="0" smtClean="0">
              <a:solidFill>
                <a:schemeClr val="tx1">
                  <a:lumMod val="75000"/>
                  <a:lumOff val="25000"/>
                </a:schemeClr>
              </a:solidFill>
              <a:latin typeface="+mj-lt"/>
              <a:cs typeface="Calibri"/>
            </a:endParaRPr>
          </a:p>
          <a:p>
            <a:pPr marL="457200" indent="-457200">
              <a:lnSpc>
                <a:spcPct val="150000"/>
              </a:lnSpc>
              <a:spcBef>
                <a:spcPts val="0"/>
              </a:spcBef>
              <a:buFont typeface="+mj-lt"/>
              <a:buAutoNum type="arabicPeriod"/>
            </a:pPr>
            <a:endParaRPr lang="fr-FR" sz="2000" b="1" dirty="0">
              <a:solidFill>
                <a:schemeClr val="tx1">
                  <a:lumMod val="75000"/>
                  <a:lumOff val="25000"/>
                </a:schemeClr>
              </a:solidFill>
              <a:latin typeface="+mj-lt"/>
              <a:cs typeface="Calibri"/>
            </a:endParaRPr>
          </a:p>
          <a:p>
            <a:pPr marL="457200" indent="-457200">
              <a:lnSpc>
                <a:spcPct val="150000"/>
              </a:lnSpc>
              <a:spcBef>
                <a:spcPts val="0"/>
              </a:spcBef>
              <a:buFont typeface="+mj-lt"/>
              <a:buAutoNum type="arabicPeriod"/>
            </a:pPr>
            <a:endParaRPr lang="fr-FR" sz="2000" b="1" dirty="0" smtClean="0">
              <a:solidFill>
                <a:schemeClr val="tx1">
                  <a:lumMod val="75000"/>
                  <a:lumOff val="25000"/>
                </a:schemeClr>
              </a:solidFill>
              <a:latin typeface="+mj-lt"/>
              <a:cs typeface="Calibri"/>
            </a:endParaRPr>
          </a:p>
          <a:p>
            <a:pPr marL="457200" indent="-457200">
              <a:lnSpc>
                <a:spcPct val="150000"/>
              </a:lnSpc>
              <a:spcBef>
                <a:spcPts val="0"/>
              </a:spcBef>
              <a:buFont typeface="+mj-lt"/>
              <a:buAutoNum type="arabicPeriod"/>
            </a:pPr>
            <a:endParaRPr lang="fr-FR" sz="2000" b="1" dirty="0">
              <a:solidFill>
                <a:schemeClr val="tx1">
                  <a:lumMod val="75000"/>
                  <a:lumOff val="25000"/>
                </a:schemeClr>
              </a:solidFill>
              <a:latin typeface="+mj-lt"/>
              <a:cs typeface="Calibri"/>
            </a:endParaRPr>
          </a:p>
          <a:p>
            <a:pPr marL="457200" indent="-457200">
              <a:lnSpc>
                <a:spcPct val="150000"/>
              </a:lnSpc>
              <a:spcBef>
                <a:spcPts val="0"/>
              </a:spcBef>
              <a:buFont typeface="+mj-lt"/>
              <a:buAutoNum type="arabicPeriod"/>
            </a:pPr>
            <a:endParaRPr lang="fr-FR" sz="2000" b="1" dirty="0" smtClean="0">
              <a:solidFill>
                <a:schemeClr val="tx1">
                  <a:lumMod val="75000"/>
                  <a:lumOff val="25000"/>
                </a:schemeClr>
              </a:solidFill>
              <a:latin typeface="+mj-lt"/>
              <a:cs typeface="Calibri"/>
            </a:endParaRPr>
          </a:p>
          <a:p>
            <a:pPr marL="457200" indent="-457200">
              <a:lnSpc>
                <a:spcPct val="150000"/>
              </a:lnSpc>
              <a:spcBef>
                <a:spcPts val="0"/>
              </a:spcBef>
              <a:buFont typeface="+mj-lt"/>
              <a:buAutoNum type="arabicPeriod"/>
            </a:pPr>
            <a:endParaRPr lang="fr-FR" sz="2000" b="1" dirty="0">
              <a:solidFill>
                <a:schemeClr val="tx1">
                  <a:lumMod val="75000"/>
                  <a:lumOff val="25000"/>
                </a:schemeClr>
              </a:solidFill>
              <a:latin typeface="+mj-lt"/>
              <a:cs typeface="Calibri"/>
            </a:endParaRPr>
          </a:p>
          <a:p>
            <a:pPr marL="457200" indent="-457200">
              <a:lnSpc>
                <a:spcPct val="150000"/>
              </a:lnSpc>
              <a:spcBef>
                <a:spcPts val="0"/>
              </a:spcBef>
              <a:buFont typeface="+mj-lt"/>
              <a:buAutoNum type="arabicPeriod"/>
            </a:pPr>
            <a:endParaRPr lang="fr-FR" sz="2000" b="1" dirty="0" smtClean="0">
              <a:solidFill>
                <a:schemeClr val="tx1">
                  <a:lumMod val="75000"/>
                  <a:lumOff val="25000"/>
                </a:schemeClr>
              </a:solidFill>
              <a:latin typeface="+mj-lt"/>
              <a:cs typeface="Calibri"/>
            </a:endParaRPr>
          </a:p>
          <a:p>
            <a:pPr marL="457200" indent="-457200">
              <a:lnSpc>
                <a:spcPct val="150000"/>
              </a:lnSpc>
              <a:spcBef>
                <a:spcPts val="0"/>
              </a:spcBef>
              <a:buFont typeface="+mj-lt"/>
              <a:buAutoNum type="arabicPeriod"/>
            </a:pPr>
            <a:endParaRPr lang="fr-FR" sz="2000" b="1" dirty="0" smtClean="0">
              <a:solidFill>
                <a:schemeClr val="tx1">
                  <a:lumMod val="75000"/>
                  <a:lumOff val="25000"/>
                </a:schemeClr>
              </a:solidFill>
              <a:latin typeface="+mj-lt"/>
              <a:cs typeface="Calibri"/>
            </a:endParaRPr>
          </a:p>
        </p:txBody>
      </p:sp>
      <p:sp>
        <p:nvSpPr>
          <p:cNvPr id="9" name="Rectangle 8"/>
          <p:cNvSpPr/>
          <p:nvPr/>
        </p:nvSpPr>
        <p:spPr>
          <a:xfrm>
            <a:off x="-1" y="2"/>
            <a:ext cx="9144002" cy="1080000"/>
          </a:xfrm>
          <a:prstGeom prst="rect">
            <a:avLst/>
          </a:prstGeom>
          <a:solidFill>
            <a:srgbClr val="A5B592"/>
          </a:solidFill>
          <a:ln>
            <a:noFill/>
          </a:ln>
        </p:spPr>
        <p:style>
          <a:lnRef idx="1">
            <a:schemeClr val="dk1"/>
          </a:lnRef>
          <a:fillRef idx="3">
            <a:schemeClr val="dk1"/>
          </a:fillRef>
          <a:effectRef idx="2">
            <a:schemeClr val="dk1"/>
          </a:effectRef>
          <a:fontRef idx="minor">
            <a:schemeClr val="lt1"/>
          </a:fontRef>
        </p:style>
        <p:txBody>
          <a:bodyPr rtlCol="0" anchor="ctr"/>
          <a:lstStyle/>
          <a:p>
            <a:pPr algn="ctr"/>
            <a:endParaRPr lang="fr-FR"/>
          </a:p>
        </p:txBody>
      </p:sp>
      <p:sp>
        <p:nvSpPr>
          <p:cNvPr id="10" name="Title 1"/>
          <p:cNvSpPr txBox="1">
            <a:spLocks/>
          </p:cNvSpPr>
          <p:nvPr/>
        </p:nvSpPr>
        <p:spPr>
          <a:xfrm>
            <a:off x="1242204" y="-1"/>
            <a:ext cx="7901796" cy="1080003"/>
          </a:xfrm>
          <a:prstGeom prst="rect">
            <a:avLst/>
          </a:prstGeom>
          <a:solidFill>
            <a:srgbClr val="A5B592"/>
          </a:solidFill>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fr-FR" sz="2800" b="1" cap="all" dirty="0" smtClean="0">
              <a:solidFill>
                <a:schemeClr val="tx1">
                  <a:lumMod val="75000"/>
                  <a:lumOff val="25000"/>
                </a:schemeClr>
              </a:solidFill>
            </a:endParaRPr>
          </a:p>
          <a:p>
            <a:pPr algn="l"/>
            <a:r>
              <a:rPr lang="fr-FR" sz="2800" b="1" cap="all" dirty="0" smtClean="0">
                <a:solidFill>
                  <a:schemeClr val="tx1">
                    <a:lumMod val="75000"/>
                    <a:lumOff val="25000"/>
                  </a:schemeClr>
                </a:solidFill>
              </a:rPr>
              <a:t>LES salariés ENQUÊTÉS</a:t>
            </a:r>
          </a:p>
          <a:p>
            <a:pPr algn="l"/>
            <a:r>
              <a:rPr lang="fr-FR" sz="2800" b="1" cap="all" dirty="0" smtClean="0">
                <a:solidFill>
                  <a:schemeClr val="tx1">
                    <a:lumMod val="75000"/>
                    <a:lumOff val="25000"/>
                  </a:schemeClr>
                </a:solidFill>
              </a:rPr>
              <a:t>données générales</a:t>
            </a:r>
            <a:r>
              <a:rPr lang="fr-FR" sz="2600" b="1" cap="all" dirty="0" smtClean="0">
                <a:solidFill>
                  <a:schemeClr val="tx1">
                    <a:lumMod val="75000"/>
                    <a:lumOff val="25000"/>
                  </a:schemeClr>
                </a:solidFill>
              </a:rPr>
              <a:t/>
            </a:r>
            <a:br>
              <a:rPr lang="fr-FR" sz="2600" b="1" cap="all" dirty="0" smtClean="0">
                <a:solidFill>
                  <a:schemeClr val="tx1">
                    <a:lumMod val="75000"/>
                    <a:lumOff val="25000"/>
                  </a:schemeClr>
                </a:solidFill>
              </a:rPr>
            </a:br>
            <a:endParaRPr lang="en-US" sz="2600" b="1" cap="all" dirty="0">
              <a:solidFill>
                <a:schemeClr val="tx1">
                  <a:lumMod val="75000"/>
                  <a:lumOff val="25000"/>
                </a:schemeClr>
              </a:solidFill>
              <a:latin typeface="Calibri" panose="020F0502020204030204" pitchFamily="34" charset="0"/>
              <a:cs typeface="Calibri" panose="020F0502020204030204" pitchFamily="34" charset="0"/>
            </a:endParaRPr>
          </a:p>
        </p:txBody>
      </p:sp>
      <p:sp>
        <p:nvSpPr>
          <p:cNvPr id="15" name="Rectangle 14"/>
          <p:cNvSpPr/>
          <p:nvPr/>
        </p:nvSpPr>
        <p:spPr>
          <a:xfrm>
            <a:off x="0" y="-1"/>
            <a:ext cx="1080000" cy="1080000"/>
          </a:xfrm>
          <a:prstGeom prst="rect">
            <a:avLst/>
          </a:prstGeom>
          <a:solidFill>
            <a:schemeClr val="tx1">
              <a:lumMod val="75000"/>
              <a:lumOff val="25000"/>
            </a:schemeClr>
          </a:solidFill>
          <a:ln>
            <a:noFill/>
          </a:ln>
        </p:spPr>
        <p:style>
          <a:lnRef idx="1">
            <a:schemeClr val="dk1"/>
          </a:lnRef>
          <a:fillRef idx="3">
            <a:schemeClr val="dk1"/>
          </a:fillRef>
          <a:effectRef idx="2">
            <a:schemeClr val="dk1"/>
          </a:effectRef>
          <a:fontRef idx="minor">
            <a:schemeClr val="lt1"/>
          </a:fontRef>
        </p:style>
        <p:txBody>
          <a:bodyPr rtlCol="0" anchor="ctr"/>
          <a:lstStyle/>
          <a:p>
            <a:pPr algn="ctr"/>
            <a:endParaRPr lang="fr-FR">
              <a:solidFill>
                <a:schemeClr val="tx1">
                  <a:lumMod val="75000"/>
                  <a:lumOff val="25000"/>
                </a:schemeClr>
              </a:solidFill>
            </a:endParaRPr>
          </a:p>
        </p:txBody>
      </p:sp>
      <p:grpSp>
        <p:nvGrpSpPr>
          <p:cNvPr id="21" name="Groupe 20"/>
          <p:cNvGrpSpPr/>
          <p:nvPr/>
        </p:nvGrpSpPr>
        <p:grpSpPr>
          <a:xfrm>
            <a:off x="44461" y="55744"/>
            <a:ext cx="976010" cy="976528"/>
            <a:chOff x="44461" y="55744"/>
            <a:chExt cx="976010" cy="976528"/>
          </a:xfrm>
        </p:grpSpPr>
        <p:pic>
          <p:nvPicPr>
            <p:cNvPr id="22" name="Imag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9466" y="433733"/>
              <a:ext cx="252000" cy="326566"/>
            </a:xfrm>
            <a:prstGeom prst="rect">
              <a:avLst/>
            </a:prstGeom>
          </p:spPr>
        </p:pic>
        <p:pic>
          <p:nvPicPr>
            <p:cNvPr id="23" name="Image 2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6471" y="851651"/>
              <a:ext cx="414000" cy="180621"/>
            </a:xfrm>
            <a:prstGeom prst="rect">
              <a:avLst/>
            </a:prstGeom>
          </p:spPr>
        </p:pic>
        <p:pic>
          <p:nvPicPr>
            <p:cNvPr id="24" name="Image 2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461" y="55744"/>
              <a:ext cx="360000" cy="369101"/>
            </a:xfrm>
            <a:prstGeom prst="rect">
              <a:avLst/>
            </a:prstGeom>
          </p:spPr>
        </p:pic>
      </p:grpSp>
      <p:sp>
        <p:nvSpPr>
          <p:cNvPr id="25" name="ZoneTexte 24"/>
          <p:cNvSpPr txBox="1"/>
          <p:nvPr/>
        </p:nvSpPr>
        <p:spPr>
          <a:xfrm>
            <a:off x="505466" y="3940"/>
            <a:ext cx="574534" cy="553998"/>
          </a:xfrm>
          <a:prstGeom prst="rect">
            <a:avLst/>
          </a:prstGeom>
          <a:noFill/>
        </p:spPr>
        <p:txBody>
          <a:bodyPr wrap="square" rtlCol="0" anchor="t">
            <a:spAutoFit/>
          </a:bodyPr>
          <a:lstStyle/>
          <a:p>
            <a:pPr algn="r"/>
            <a:r>
              <a:rPr lang="fr-FR" sz="3000" b="1" dirty="0">
                <a:solidFill>
                  <a:srgbClr val="A5B592"/>
                </a:solidFill>
              </a:rPr>
              <a:t>4</a:t>
            </a:r>
            <a:endParaRPr lang="fr-FR" sz="3000" b="1" dirty="0" smtClean="0">
              <a:solidFill>
                <a:srgbClr val="A5B592"/>
              </a:solidFill>
            </a:endParaRPr>
          </a:p>
        </p:txBody>
      </p:sp>
      <p:graphicFrame>
        <p:nvGraphicFramePr>
          <p:cNvPr id="12" name="Graphique 11"/>
          <p:cNvGraphicFramePr/>
          <p:nvPr>
            <p:extLst>
              <p:ext uri="{D42A27DB-BD31-4B8C-83A1-F6EECF244321}">
                <p14:modId xmlns:p14="http://schemas.microsoft.com/office/powerpoint/2010/main" val="2918046135"/>
              </p:ext>
            </p:extLst>
          </p:nvPr>
        </p:nvGraphicFramePr>
        <p:xfrm>
          <a:off x="1850861" y="2778407"/>
          <a:ext cx="5442277" cy="4011236"/>
        </p:xfrm>
        <a:graphic>
          <a:graphicData uri="http://schemas.openxmlformats.org/drawingml/2006/chart">
            <c:chart xmlns:c="http://schemas.openxmlformats.org/drawingml/2006/chart" xmlns:r="http://schemas.openxmlformats.org/officeDocument/2006/relationships" r:id="rId6"/>
          </a:graphicData>
        </a:graphic>
      </p:graphicFrame>
      <p:sp>
        <p:nvSpPr>
          <p:cNvPr id="13" name="ZoneTexte 12"/>
          <p:cNvSpPr txBox="1"/>
          <p:nvPr/>
        </p:nvSpPr>
        <p:spPr>
          <a:xfrm>
            <a:off x="0" y="6608235"/>
            <a:ext cx="9144000" cy="246221"/>
          </a:xfrm>
          <a:prstGeom prst="rect">
            <a:avLst/>
          </a:prstGeom>
          <a:noFill/>
        </p:spPr>
        <p:txBody>
          <a:bodyPr wrap="square" rtlCol="0">
            <a:spAutoFit/>
          </a:bodyPr>
          <a:lstStyle/>
          <a:p>
            <a:pPr algn="ctr"/>
            <a:r>
              <a:rPr lang="fr-FR" sz="1000" i="1" dirty="0"/>
              <a:t>« L'emploi permanent et les salaires dans les musiques actuelles et l'Économie Sociale et Solidaire (</a:t>
            </a:r>
            <a:r>
              <a:rPr lang="fr-FR" sz="1000" i="1" dirty="0" err="1"/>
              <a:t>ESS</a:t>
            </a:r>
            <a:r>
              <a:rPr lang="fr-FR" sz="1000" i="1" dirty="0"/>
              <a:t>) » - RAFFUT! - jeudi 5 juillet 2018 - 10h00/12h30</a:t>
            </a:r>
          </a:p>
        </p:txBody>
      </p:sp>
    </p:spTree>
    <p:extLst>
      <p:ext uri="{BB962C8B-B14F-4D97-AF65-F5344CB8AC3E}">
        <p14:creationId xmlns:p14="http://schemas.microsoft.com/office/powerpoint/2010/main" val="20433800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
            <a:ext cx="9144000" cy="1259999"/>
          </a:xfrm>
        </p:spPr>
        <p:txBody>
          <a:bodyPr anchor="ctr">
            <a:noAutofit/>
          </a:bodyPr>
          <a:lstStyle/>
          <a:p>
            <a:r>
              <a:rPr lang="fr-FR" sz="2600" b="1" cap="all" dirty="0" smtClean="0">
                <a:solidFill>
                  <a:schemeClr val="bg1"/>
                </a:solidFill>
                <a:cs typeface="Calibri" panose="020F0502020204030204" pitchFamily="34" charset="0"/>
              </a:rPr>
              <a:t>ORDRE DU JOUR</a:t>
            </a:r>
            <a:br>
              <a:rPr lang="fr-FR" sz="2600" b="1" cap="all" dirty="0" smtClean="0">
                <a:solidFill>
                  <a:schemeClr val="bg1"/>
                </a:solidFill>
                <a:cs typeface="Calibri" panose="020F0502020204030204" pitchFamily="34" charset="0"/>
              </a:rPr>
            </a:br>
            <a:r>
              <a:rPr lang="fr-FR" sz="2600" b="1" cap="all" dirty="0">
                <a:solidFill>
                  <a:schemeClr val="bg1"/>
                </a:solidFill>
                <a:cs typeface="Calibri"/>
              </a:rPr>
              <a:t>ASSEMBLEE </a:t>
            </a:r>
            <a:r>
              <a:rPr lang="fr-FR" sz="2600" b="1" cap="all" dirty="0" smtClean="0">
                <a:solidFill>
                  <a:schemeClr val="bg1"/>
                </a:solidFill>
                <a:cs typeface="Calibri"/>
              </a:rPr>
              <a:t>GENERALE</a:t>
            </a:r>
            <a:endParaRPr lang="fr-FR" sz="2600" b="1" cap="all" dirty="0">
              <a:solidFill>
                <a:schemeClr val="bg1"/>
              </a:solidFill>
              <a:cs typeface="Calibri" panose="020F0502020204030204" pitchFamily="34" charset="0"/>
            </a:endParaRPr>
          </a:p>
        </p:txBody>
      </p:sp>
      <p:sp>
        <p:nvSpPr>
          <p:cNvPr id="3" name="Espace réservé du contenu 2"/>
          <p:cNvSpPr>
            <a:spLocks noGrp="1"/>
          </p:cNvSpPr>
          <p:nvPr>
            <p:ph idx="1"/>
          </p:nvPr>
        </p:nvSpPr>
        <p:spPr>
          <a:xfrm>
            <a:off x="379467" y="1483744"/>
            <a:ext cx="8418544" cy="5082156"/>
          </a:xfrm>
          <a:noFill/>
        </p:spPr>
        <p:txBody>
          <a:bodyPr>
            <a:noAutofit/>
          </a:bodyPr>
          <a:lstStyle/>
          <a:p>
            <a:pPr marL="982663" lvl="2" indent="-266700">
              <a:spcBef>
                <a:spcPts val="0"/>
              </a:spcBef>
            </a:pPr>
            <a:endParaRPr lang="fr-FR" sz="1400" dirty="0">
              <a:solidFill>
                <a:prstClr val="black">
                  <a:lumMod val="75000"/>
                  <a:lumOff val="25000"/>
                </a:prstClr>
              </a:solidFill>
              <a:cs typeface="Calibri"/>
            </a:endParaRPr>
          </a:p>
          <a:p>
            <a:pPr marL="457200" indent="-457200">
              <a:spcBef>
                <a:spcPts val="0"/>
              </a:spcBef>
              <a:buFont typeface="+mj-lt"/>
              <a:buAutoNum type="arabicPeriod"/>
            </a:pPr>
            <a:endParaRPr lang="fr-FR" sz="2000" dirty="0" smtClean="0">
              <a:solidFill>
                <a:schemeClr val="tx1">
                  <a:lumMod val="75000"/>
                  <a:lumOff val="25000"/>
                </a:schemeClr>
              </a:solidFill>
              <a:latin typeface="+mj-lt"/>
              <a:cs typeface="Calibri"/>
            </a:endParaRPr>
          </a:p>
        </p:txBody>
      </p:sp>
      <p:sp>
        <p:nvSpPr>
          <p:cNvPr id="9" name="Rectangle 8"/>
          <p:cNvSpPr/>
          <p:nvPr/>
        </p:nvSpPr>
        <p:spPr>
          <a:xfrm>
            <a:off x="-1" y="2"/>
            <a:ext cx="9144002" cy="1080000"/>
          </a:xfrm>
          <a:prstGeom prst="rect">
            <a:avLst/>
          </a:prstGeom>
          <a:solidFill>
            <a:srgbClr val="A5B592"/>
          </a:solidFill>
          <a:ln>
            <a:noFill/>
          </a:ln>
        </p:spPr>
        <p:style>
          <a:lnRef idx="1">
            <a:schemeClr val="dk1"/>
          </a:lnRef>
          <a:fillRef idx="3">
            <a:schemeClr val="dk1"/>
          </a:fillRef>
          <a:effectRef idx="2">
            <a:schemeClr val="dk1"/>
          </a:effectRef>
          <a:fontRef idx="minor">
            <a:schemeClr val="lt1"/>
          </a:fontRef>
        </p:style>
        <p:txBody>
          <a:bodyPr rtlCol="0" anchor="ctr"/>
          <a:lstStyle/>
          <a:p>
            <a:pPr algn="ctr"/>
            <a:endParaRPr lang="fr-FR"/>
          </a:p>
        </p:txBody>
      </p:sp>
      <p:sp>
        <p:nvSpPr>
          <p:cNvPr id="10" name="Title 1"/>
          <p:cNvSpPr txBox="1">
            <a:spLocks/>
          </p:cNvSpPr>
          <p:nvPr/>
        </p:nvSpPr>
        <p:spPr>
          <a:xfrm>
            <a:off x="1242204" y="-1"/>
            <a:ext cx="7901796" cy="1080003"/>
          </a:xfrm>
          <a:prstGeom prst="rect">
            <a:avLst/>
          </a:prstGeom>
          <a:solidFill>
            <a:srgbClr val="A5B592"/>
          </a:solidFill>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fr-FR" sz="2800" b="1" cap="all" dirty="0" smtClean="0">
              <a:solidFill>
                <a:schemeClr val="tx1">
                  <a:lumMod val="75000"/>
                  <a:lumOff val="25000"/>
                </a:schemeClr>
              </a:solidFill>
            </a:endParaRPr>
          </a:p>
          <a:p>
            <a:pPr algn="l"/>
            <a:r>
              <a:rPr lang="fr-FR" sz="2800" b="1" cap="all" dirty="0">
                <a:solidFill>
                  <a:schemeClr val="tx1">
                    <a:lumMod val="75000"/>
                    <a:lumOff val="25000"/>
                  </a:schemeClr>
                </a:solidFill>
              </a:rPr>
              <a:t>Les salaires et les familles de métiers </a:t>
            </a:r>
            <a:r>
              <a:rPr lang="fr-FR" sz="2800" b="1" cap="all" dirty="0" smtClean="0">
                <a:solidFill>
                  <a:schemeClr val="tx1">
                    <a:lumMod val="75000"/>
                    <a:lumOff val="25000"/>
                  </a:schemeClr>
                </a:solidFill>
              </a:rPr>
              <a:t>:</a:t>
            </a:r>
          </a:p>
          <a:p>
            <a:pPr algn="l"/>
            <a:r>
              <a:rPr lang="fr-FR" sz="2800" b="1" cap="all" dirty="0" smtClean="0">
                <a:solidFill>
                  <a:schemeClr val="tx1">
                    <a:lumMod val="75000"/>
                    <a:lumOff val="25000"/>
                  </a:schemeClr>
                </a:solidFill>
              </a:rPr>
              <a:t>des </a:t>
            </a:r>
            <a:r>
              <a:rPr lang="fr-FR" sz="2800" b="1" cap="all" dirty="0">
                <a:solidFill>
                  <a:schemeClr val="tx1">
                    <a:lumMod val="75000"/>
                    <a:lumOff val="25000"/>
                  </a:schemeClr>
                </a:solidFill>
              </a:rPr>
              <a:t>écarts importants entre les salaires ?</a:t>
            </a:r>
            <a:r>
              <a:rPr lang="fr-FR" sz="2600" b="1" cap="all" dirty="0" smtClean="0">
                <a:solidFill>
                  <a:schemeClr val="tx1">
                    <a:lumMod val="75000"/>
                    <a:lumOff val="25000"/>
                  </a:schemeClr>
                </a:solidFill>
              </a:rPr>
              <a:t/>
            </a:r>
            <a:br>
              <a:rPr lang="fr-FR" sz="2600" b="1" cap="all" dirty="0" smtClean="0">
                <a:solidFill>
                  <a:schemeClr val="tx1">
                    <a:lumMod val="75000"/>
                    <a:lumOff val="25000"/>
                  </a:schemeClr>
                </a:solidFill>
              </a:rPr>
            </a:br>
            <a:endParaRPr lang="en-US" sz="2600" b="1" cap="all" dirty="0">
              <a:solidFill>
                <a:schemeClr val="tx1">
                  <a:lumMod val="75000"/>
                  <a:lumOff val="25000"/>
                </a:schemeClr>
              </a:solidFill>
              <a:latin typeface="Calibri" panose="020F0502020204030204" pitchFamily="34" charset="0"/>
              <a:cs typeface="Calibri" panose="020F0502020204030204" pitchFamily="34" charset="0"/>
            </a:endParaRPr>
          </a:p>
        </p:txBody>
      </p:sp>
      <p:sp>
        <p:nvSpPr>
          <p:cNvPr id="15" name="Rectangle 14"/>
          <p:cNvSpPr/>
          <p:nvPr/>
        </p:nvSpPr>
        <p:spPr>
          <a:xfrm>
            <a:off x="0" y="-1"/>
            <a:ext cx="1080000" cy="1080000"/>
          </a:xfrm>
          <a:prstGeom prst="rect">
            <a:avLst/>
          </a:prstGeom>
          <a:solidFill>
            <a:schemeClr val="tx1">
              <a:lumMod val="75000"/>
              <a:lumOff val="25000"/>
            </a:schemeClr>
          </a:solidFill>
          <a:ln>
            <a:noFill/>
          </a:ln>
        </p:spPr>
        <p:style>
          <a:lnRef idx="1">
            <a:schemeClr val="dk1"/>
          </a:lnRef>
          <a:fillRef idx="3">
            <a:schemeClr val="dk1"/>
          </a:fillRef>
          <a:effectRef idx="2">
            <a:schemeClr val="dk1"/>
          </a:effectRef>
          <a:fontRef idx="minor">
            <a:schemeClr val="lt1"/>
          </a:fontRef>
        </p:style>
        <p:txBody>
          <a:bodyPr rtlCol="0" anchor="ctr"/>
          <a:lstStyle/>
          <a:p>
            <a:pPr algn="ctr"/>
            <a:endParaRPr lang="fr-FR">
              <a:solidFill>
                <a:schemeClr val="tx1">
                  <a:lumMod val="75000"/>
                  <a:lumOff val="25000"/>
                </a:schemeClr>
              </a:solidFill>
            </a:endParaRPr>
          </a:p>
        </p:txBody>
      </p:sp>
      <p:grpSp>
        <p:nvGrpSpPr>
          <p:cNvPr id="21" name="Groupe 20"/>
          <p:cNvGrpSpPr/>
          <p:nvPr/>
        </p:nvGrpSpPr>
        <p:grpSpPr>
          <a:xfrm>
            <a:off x="44461" y="55744"/>
            <a:ext cx="976010" cy="976528"/>
            <a:chOff x="44461" y="55744"/>
            <a:chExt cx="976010" cy="976528"/>
          </a:xfrm>
        </p:grpSpPr>
        <p:pic>
          <p:nvPicPr>
            <p:cNvPr id="22" name="Imag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9466" y="433733"/>
              <a:ext cx="252000" cy="326566"/>
            </a:xfrm>
            <a:prstGeom prst="rect">
              <a:avLst/>
            </a:prstGeom>
          </p:spPr>
        </p:pic>
        <p:pic>
          <p:nvPicPr>
            <p:cNvPr id="23" name="Image 2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6471" y="851651"/>
              <a:ext cx="414000" cy="180621"/>
            </a:xfrm>
            <a:prstGeom prst="rect">
              <a:avLst/>
            </a:prstGeom>
          </p:spPr>
        </p:pic>
        <p:pic>
          <p:nvPicPr>
            <p:cNvPr id="24" name="Image 2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461" y="55744"/>
              <a:ext cx="360000" cy="369101"/>
            </a:xfrm>
            <a:prstGeom prst="rect">
              <a:avLst/>
            </a:prstGeom>
          </p:spPr>
        </p:pic>
      </p:grpSp>
      <p:sp>
        <p:nvSpPr>
          <p:cNvPr id="25" name="ZoneTexte 24"/>
          <p:cNvSpPr txBox="1"/>
          <p:nvPr/>
        </p:nvSpPr>
        <p:spPr>
          <a:xfrm>
            <a:off x="505466" y="3940"/>
            <a:ext cx="574534" cy="553998"/>
          </a:xfrm>
          <a:prstGeom prst="rect">
            <a:avLst/>
          </a:prstGeom>
          <a:noFill/>
        </p:spPr>
        <p:txBody>
          <a:bodyPr wrap="square" rtlCol="0" anchor="t">
            <a:spAutoFit/>
          </a:bodyPr>
          <a:lstStyle/>
          <a:p>
            <a:pPr algn="r"/>
            <a:r>
              <a:rPr lang="fr-FR" sz="3000" b="1" dirty="0">
                <a:solidFill>
                  <a:srgbClr val="A5B592"/>
                </a:solidFill>
              </a:rPr>
              <a:t>5</a:t>
            </a:r>
            <a:endParaRPr lang="fr-FR" sz="3000" b="1" dirty="0" smtClean="0">
              <a:solidFill>
                <a:srgbClr val="A5B592"/>
              </a:solidFill>
            </a:endParaRPr>
          </a:p>
        </p:txBody>
      </p:sp>
      <p:graphicFrame>
        <p:nvGraphicFramePr>
          <p:cNvPr id="4" name="Tableau 3"/>
          <p:cNvGraphicFramePr>
            <a:graphicFrameLocks noGrp="1"/>
          </p:cNvGraphicFramePr>
          <p:nvPr>
            <p:extLst>
              <p:ext uri="{D42A27DB-BD31-4B8C-83A1-F6EECF244321}">
                <p14:modId xmlns:p14="http://schemas.microsoft.com/office/powerpoint/2010/main" val="1443099868"/>
              </p:ext>
            </p:extLst>
          </p:nvPr>
        </p:nvGraphicFramePr>
        <p:xfrm>
          <a:off x="404460" y="1636144"/>
          <a:ext cx="8295919" cy="4520214"/>
        </p:xfrm>
        <a:graphic>
          <a:graphicData uri="http://schemas.openxmlformats.org/drawingml/2006/table">
            <a:tbl>
              <a:tblPr firstRow="1" firstCol="1" bandRow="1">
                <a:tableStyleId>{5C22544A-7EE6-4342-B048-85BDC9FD1C3A}</a:tableStyleId>
              </a:tblPr>
              <a:tblGrid>
                <a:gridCol w="3192212">
                  <a:extLst>
                    <a:ext uri="{9D8B030D-6E8A-4147-A177-3AD203B41FA5}">
                      <a16:colId xmlns:a16="http://schemas.microsoft.com/office/drawing/2014/main" val="1796883304"/>
                    </a:ext>
                  </a:extLst>
                </a:gridCol>
                <a:gridCol w="947906">
                  <a:extLst>
                    <a:ext uri="{9D8B030D-6E8A-4147-A177-3AD203B41FA5}">
                      <a16:colId xmlns:a16="http://schemas.microsoft.com/office/drawing/2014/main" val="282873491"/>
                    </a:ext>
                  </a:extLst>
                </a:gridCol>
                <a:gridCol w="941807">
                  <a:extLst>
                    <a:ext uri="{9D8B030D-6E8A-4147-A177-3AD203B41FA5}">
                      <a16:colId xmlns:a16="http://schemas.microsoft.com/office/drawing/2014/main" val="3065948259"/>
                    </a:ext>
                  </a:extLst>
                </a:gridCol>
                <a:gridCol w="990597">
                  <a:extLst>
                    <a:ext uri="{9D8B030D-6E8A-4147-A177-3AD203B41FA5}">
                      <a16:colId xmlns:a16="http://schemas.microsoft.com/office/drawing/2014/main" val="886677624"/>
                    </a:ext>
                  </a:extLst>
                </a:gridCol>
                <a:gridCol w="1232800">
                  <a:extLst>
                    <a:ext uri="{9D8B030D-6E8A-4147-A177-3AD203B41FA5}">
                      <a16:colId xmlns:a16="http://schemas.microsoft.com/office/drawing/2014/main" val="2200439386"/>
                    </a:ext>
                  </a:extLst>
                </a:gridCol>
                <a:gridCol w="990597">
                  <a:extLst>
                    <a:ext uri="{9D8B030D-6E8A-4147-A177-3AD203B41FA5}">
                      <a16:colId xmlns:a16="http://schemas.microsoft.com/office/drawing/2014/main" val="752653007"/>
                    </a:ext>
                  </a:extLst>
                </a:gridCol>
              </a:tblGrid>
              <a:tr h="1329474">
                <a:tc>
                  <a:txBody>
                    <a:bodyPr/>
                    <a:lstStyle/>
                    <a:p>
                      <a:pPr algn="ctr">
                        <a:lnSpc>
                          <a:spcPct val="107000"/>
                        </a:lnSpc>
                        <a:spcAft>
                          <a:spcPts val="0"/>
                        </a:spcAft>
                      </a:pPr>
                      <a:r>
                        <a:rPr lang="fr-FR" sz="1400" b="1" dirty="0">
                          <a:solidFill>
                            <a:schemeClr val="tx1">
                              <a:lumMod val="75000"/>
                              <a:lumOff val="25000"/>
                            </a:schemeClr>
                          </a:solidFill>
                          <a:effectLst/>
                        </a:rPr>
                        <a:t>Familles de métiers</a:t>
                      </a:r>
                      <a:endParaRPr lang="fr-FR" sz="14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noFill/>
                      <a:prstDash val="solid"/>
                      <a:round/>
                      <a:headEnd type="none" w="med" len="med"/>
                      <a:tailEnd type="none" w="med" len="med"/>
                    </a:lnL>
                    <a:lnR w="6350" cap="flat" cmpd="sng" algn="ctr">
                      <a:solidFill>
                        <a:srgbClr val="E5E9DF"/>
                      </a:solidFill>
                      <a:prstDash val="solid"/>
                      <a:round/>
                      <a:headEnd type="none" w="med" len="med"/>
                      <a:tailEnd type="none" w="med" len="med"/>
                    </a:lnR>
                    <a:lnT w="635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A5B592"/>
                    </a:solidFill>
                  </a:tcPr>
                </a:tc>
                <a:tc>
                  <a:txBody>
                    <a:bodyPr/>
                    <a:lstStyle/>
                    <a:p>
                      <a:pPr algn="ctr">
                        <a:lnSpc>
                          <a:spcPct val="107000"/>
                        </a:lnSpc>
                        <a:spcAft>
                          <a:spcPts val="0"/>
                        </a:spcAft>
                      </a:pPr>
                      <a:r>
                        <a:rPr lang="fr-FR" sz="1200" b="1" dirty="0">
                          <a:solidFill>
                            <a:schemeClr val="tx1">
                              <a:lumMod val="75000"/>
                              <a:lumOff val="25000"/>
                            </a:schemeClr>
                          </a:solidFill>
                          <a:effectLst/>
                        </a:rPr>
                        <a:t>Nombre d'heures</a:t>
                      </a:r>
                    </a:p>
                    <a:p>
                      <a:pPr algn="ctr">
                        <a:lnSpc>
                          <a:spcPct val="107000"/>
                        </a:lnSpc>
                        <a:spcAft>
                          <a:spcPts val="0"/>
                        </a:spcAft>
                      </a:pPr>
                      <a:r>
                        <a:rPr lang="fr-FR" sz="1200" b="1" dirty="0">
                          <a:solidFill>
                            <a:schemeClr val="tx1">
                              <a:lumMod val="75000"/>
                              <a:lumOff val="25000"/>
                            </a:schemeClr>
                          </a:solidFill>
                          <a:effectLst/>
                        </a:rPr>
                        <a:t>annuelles</a:t>
                      </a:r>
                    </a:p>
                    <a:p>
                      <a:pPr algn="ctr">
                        <a:lnSpc>
                          <a:spcPct val="107000"/>
                        </a:lnSpc>
                        <a:spcAft>
                          <a:spcPts val="0"/>
                        </a:spcAft>
                      </a:pPr>
                      <a:r>
                        <a:rPr lang="fr-FR" sz="1200" b="1" dirty="0">
                          <a:solidFill>
                            <a:schemeClr val="tx1">
                              <a:lumMod val="75000"/>
                              <a:lumOff val="25000"/>
                            </a:schemeClr>
                          </a:solidFill>
                          <a:effectLst/>
                        </a:rPr>
                        <a:t>travaillées</a:t>
                      </a:r>
                    </a:p>
                    <a:p>
                      <a:pPr algn="ctr">
                        <a:lnSpc>
                          <a:spcPct val="107000"/>
                        </a:lnSpc>
                        <a:spcAft>
                          <a:spcPts val="0"/>
                        </a:spcAft>
                      </a:pPr>
                      <a:r>
                        <a:rPr lang="fr-FR" sz="1200" b="1" dirty="0">
                          <a:solidFill>
                            <a:schemeClr val="tx1">
                              <a:lumMod val="75000"/>
                              <a:lumOff val="25000"/>
                            </a:schemeClr>
                          </a:solidFill>
                          <a:effectLst/>
                        </a:rPr>
                        <a:t>(médiane)</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635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A5B592"/>
                    </a:solidFill>
                  </a:tcPr>
                </a:tc>
                <a:tc>
                  <a:txBody>
                    <a:bodyPr/>
                    <a:lstStyle/>
                    <a:p>
                      <a:pPr algn="ctr">
                        <a:lnSpc>
                          <a:spcPct val="107000"/>
                        </a:lnSpc>
                        <a:spcAft>
                          <a:spcPts val="0"/>
                        </a:spcAft>
                      </a:pPr>
                      <a:r>
                        <a:rPr lang="fr-FR" sz="1200" b="1" dirty="0">
                          <a:solidFill>
                            <a:schemeClr val="tx1">
                              <a:lumMod val="75000"/>
                              <a:lumOff val="25000"/>
                            </a:schemeClr>
                          </a:solidFill>
                          <a:effectLst/>
                        </a:rPr>
                        <a:t>Salaire brut horaire (médian)</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635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A5B592"/>
                    </a:solidFill>
                  </a:tcPr>
                </a:tc>
                <a:tc>
                  <a:txBody>
                    <a:bodyPr/>
                    <a:lstStyle/>
                    <a:p>
                      <a:pPr algn="ctr">
                        <a:lnSpc>
                          <a:spcPct val="107000"/>
                        </a:lnSpc>
                        <a:spcAft>
                          <a:spcPts val="0"/>
                        </a:spcAft>
                      </a:pPr>
                      <a:r>
                        <a:rPr lang="fr-FR" sz="1200" b="1" dirty="0">
                          <a:solidFill>
                            <a:schemeClr val="tx1">
                              <a:lumMod val="75000"/>
                              <a:lumOff val="25000"/>
                            </a:schemeClr>
                          </a:solidFill>
                          <a:effectLst/>
                        </a:rPr>
                        <a:t>Salaire brut horaire (moyen)</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635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A5B592"/>
                    </a:solidFill>
                  </a:tcPr>
                </a:tc>
                <a:tc>
                  <a:txBody>
                    <a:bodyPr/>
                    <a:lstStyle/>
                    <a:p>
                      <a:pPr algn="ctr">
                        <a:lnSpc>
                          <a:spcPct val="107000"/>
                        </a:lnSpc>
                        <a:spcAft>
                          <a:spcPts val="0"/>
                        </a:spcAft>
                      </a:pPr>
                      <a:r>
                        <a:rPr lang="fr-FR" sz="1200" b="1" dirty="0">
                          <a:solidFill>
                            <a:schemeClr val="tx1">
                              <a:lumMod val="75000"/>
                              <a:lumOff val="25000"/>
                            </a:schemeClr>
                          </a:solidFill>
                          <a:effectLst/>
                        </a:rPr>
                        <a:t>Salaire</a:t>
                      </a:r>
                    </a:p>
                    <a:p>
                      <a:pPr algn="ctr">
                        <a:lnSpc>
                          <a:spcPct val="107000"/>
                        </a:lnSpc>
                        <a:spcAft>
                          <a:spcPts val="0"/>
                        </a:spcAft>
                      </a:pPr>
                      <a:r>
                        <a:rPr lang="fr-FR" sz="1200" b="1" dirty="0">
                          <a:solidFill>
                            <a:schemeClr val="tx1">
                              <a:lumMod val="75000"/>
                              <a:lumOff val="25000"/>
                            </a:schemeClr>
                          </a:solidFill>
                          <a:effectLst/>
                        </a:rPr>
                        <a:t>brut</a:t>
                      </a:r>
                    </a:p>
                    <a:p>
                      <a:pPr algn="ctr">
                        <a:lnSpc>
                          <a:spcPct val="107000"/>
                        </a:lnSpc>
                        <a:spcAft>
                          <a:spcPts val="0"/>
                        </a:spcAft>
                      </a:pPr>
                      <a:r>
                        <a:rPr lang="fr-FR" sz="1200" b="1" dirty="0">
                          <a:solidFill>
                            <a:schemeClr val="tx1">
                              <a:lumMod val="75000"/>
                              <a:lumOff val="25000"/>
                            </a:schemeClr>
                          </a:solidFill>
                          <a:effectLst/>
                        </a:rPr>
                        <a:t>mensuel (médian)</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635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A5B592"/>
                    </a:solidFill>
                  </a:tcPr>
                </a:tc>
                <a:tc>
                  <a:txBody>
                    <a:bodyPr/>
                    <a:lstStyle/>
                    <a:p>
                      <a:pPr algn="ctr">
                        <a:lnSpc>
                          <a:spcPct val="107000"/>
                        </a:lnSpc>
                        <a:spcAft>
                          <a:spcPts val="0"/>
                        </a:spcAft>
                      </a:pPr>
                      <a:r>
                        <a:rPr lang="fr-FR" sz="1200" b="1" dirty="0">
                          <a:solidFill>
                            <a:schemeClr val="tx1">
                              <a:lumMod val="75000"/>
                              <a:lumOff val="25000"/>
                            </a:schemeClr>
                          </a:solidFill>
                          <a:effectLst/>
                        </a:rPr>
                        <a:t>Salaire</a:t>
                      </a:r>
                    </a:p>
                    <a:p>
                      <a:pPr algn="ctr">
                        <a:lnSpc>
                          <a:spcPct val="107000"/>
                        </a:lnSpc>
                        <a:spcAft>
                          <a:spcPts val="0"/>
                        </a:spcAft>
                      </a:pPr>
                      <a:r>
                        <a:rPr lang="fr-FR" sz="1200" b="1" dirty="0">
                          <a:solidFill>
                            <a:schemeClr val="tx1">
                              <a:lumMod val="75000"/>
                              <a:lumOff val="25000"/>
                            </a:schemeClr>
                          </a:solidFill>
                          <a:effectLst/>
                        </a:rPr>
                        <a:t>brut mensuel (moyen)</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A5B592"/>
                    </a:solidFill>
                  </a:tcPr>
                </a:tc>
                <a:extLst>
                  <a:ext uri="{0D108BD9-81ED-4DB2-BD59-A6C34878D82A}">
                    <a16:rowId xmlns:a16="http://schemas.microsoft.com/office/drawing/2014/main" val="1549689706"/>
                  </a:ext>
                </a:extLst>
              </a:tr>
              <a:tr h="265895">
                <a:tc>
                  <a:txBody>
                    <a:bodyPr/>
                    <a:lstStyle/>
                    <a:p>
                      <a:pPr algn="just">
                        <a:lnSpc>
                          <a:spcPct val="107000"/>
                        </a:lnSpc>
                        <a:spcAft>
                          <a:spcPts val="0"/>
                        </a:spcAft>
                      </a:pPr>
                      <a:r>
                        <a:rPr lang="fr-FR" sz="1200" b="1" dirty="0">
                          <a:solidFill>
                            <a:schemeClr val="tx1">
                              <a:lumMod val="75000"/>
                              <a:lumOff val="25000"/>
                            </a:schemeClr>
                          </a:solidFill>
                          <a:effectLst/>
                        </a:rPr>
                        <a:t>Formation et accompagnement des pratiques</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noFill/>
                      <a:prstDash val="solid"/>
                      <a:round/>
                      <a:headEnd type="none" w="med" len="med"/>
                      <a:tailEnd type="none" w="med" len="med"/>
                    </a:lnL>
                    <a:lnR w="6350" cap="flat" cmpd="sng" algn="ctr">
                      <a:solidFill>
                        <a:srgbClr val="E5E9DF"/>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dirty="0">
                          <a:solidFill>
                            <a:schemeClr val="tx1">
                              <a:lumMod val="75000"/>
                              <a:lumOff val="25000"/>
                            </a:schemeClr>
                          </a:solidFill>
                          <a:effectLst/>
                        </a:rPr>
                        <a:t>1 559 h</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dirty="0">
                          <a:solidFill>
                            <a:schemeClr val="tx1">
                              <a:lumMod val="75000"/>
                              <a:lumOff val="25000"/>
                            </a:schemeClr>
                          </a:solidFill>
                          <a:effectLst/>
                        </a:rPr>
                        <a:t> 12,8 €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dirty="0">
                          <a:solidFill>
                            <a:schemeClr val="tx1">
                              <a:lumMod val="75000"/>
                              <a:lumOff val="25000"/>
                            </a:schemeClr>
                          </a:solidFill>
                          <a:effectLst/>
                        </a:rPr>
                        <a:t> 13,8 €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a:solidFill>
                            <a:schemeClr val="tx1">
                              <a:lumMod val="75000"/>
                              <a:lumOff val="25000"/>
                            </a:schemeClr>
                          </a:solidFill>
                          <a:effectLst/>
                        </a:rPr>
                        <a:t> 1 941 € </a:t>
                      </a:r>
                      <a:endParaRPr lang="fr-FR"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dirty="0">
                          <a:solidFill>
                            <a:schemeClr val="tx1">
                              <a:lumMod val="75000"/>
                              <a:lumOff val="25000"/>
                            </a:schemeClr>
                          </a:solidFill>
                          <a:effectLst/>
                        </a:rPr>
                        <a:t> 2 093 €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487901949"/>
                  </a:ext>
                </a:extLst>
              </a:tr>
              <a:tr h="265895">
                <a:tc>
                  <a:txBody>
                    <a:bodyPr/>
                    <a:lstStyle/>
                    <a:p>
                      <a:pPr algn="just">
                        <a:lnSpc>
                          <a:spcPct val="107000"/>
                        </a:lnSpc>
                        <a:spcAft>
                          <a:spcPts val="0"/>
                        </a:spcAft>
                      </a:pPr>
                      <a:r>
                        <a:rPr lang="fr-FR" sz="1200" b="1" dirty="0">
                          <a:solidFill>
                            <a:schemeClr val="tx1">
                              <a:lumMod val="75000"/>
                              <a:lumOff val="25000"/>
                            </a:schemeClr>
                          </a:solidFill>
                          <a:effectLst/>
                        </a:rPr>
                        <a:t>Programmation artistique</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no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ctr">
                        <a:lnSpc>
                          <a:spcPct val="107000"/>
                        </a:lnSpc>
                        <a:spcAft>
                          <a:spcPts val="0"/>
                        </a:spcAft>
                      </a:pPr>
                      <a:r>
                        <a:rPr lang="fr-FR" sz="1200" b="1" dirty="0">
                          <a:solidFill>
                            <a:schemeClr val="tx1">
                              <a:lumMod val="75000"/>
                              <a:lumOff val="25000"/>
                            </a:schemeClr>
                          </a:solidFill>
                          <a:effectLst/>
                        </a:rPr>
                        <a:t>1 820 h</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ctr">
                        <a:lnSpc>
                          <a:spcPct val="107000"/>
                        </a:lnSpc>
                        <a:spcAft>
                          <a:spcPts val="0"/>
                        </a:spcAft>
                      </a:pPr>
                      <a:r>
                        <a:rPr lang="fr-FR" sz="1200" b="1" dirty="0">
                          <a:solidFill>
                            <a:schemeClr val="tx1">
                              <a:lumMod val="75000"/>
                              <a:lumOff val="25000"/>
                            </a:schemeClr>
                          </a:solidFill>
                          <a:effectLst/>
                        </a:rPr>
                        <a:t> 15,3 €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ctr">
                        <a:lnSpc>
                          <a:spcPct val="107000"/>
                        </a:lnSpc>
                        <a:spcAft>
                          <a:spcPts val="0"/>
                        </a:spcAft>
                      </a:pPr>
                      <a:r>
                        <a:rPr lang="fr-FR" sz="1200" b="1" dirty="0">
                          <a:solidFill>
                            <a:schemeClr val="tx1">
                              <a:lumMod val="75000"/>
                              <a:lumOff val="25000"/>
                            </a:schemeClr>
                          </a:solidFill>
                          <a:effectLst/>
                        </a:rPr>
                        <a:t> 16,4 €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ctr">
                        <a:lnSpc>
                          <a:spcPct val="107000"/>
                        </a:lnSpc>
                        <a:spcAft>
                          <a:spcPts val="0"/>
                        </a:spcAft>
                      </a:pPr>
                      <a:r>
                        <a:rPr lang="fr-FR" sz="1200" b="1" dirty="0">
                          <a:solidFill>
                            <a:schemeClr val="tx1">
                              <a:lumMod val="75000"/>
                              <a:lumOff val="25000"/>
                            </a:schemeClr>
                          </a:solidFill>
                          <a:effectLst/>
                        </a:rPr>
                        <a:t> 2 321 €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ctr">
                        <a:lnSpc>
                          <a:spcPct val="107000"/>
                        </a:lnSpc>
                        <a:spcAft>
                          <a:spcPts val="0"/>
                        </a:spcAft>
                      </a:pPr>
                      <a:r>
                        <a:rPr lang="fr-FR" sz="1200" b="1" dirty="0">
                          <a:solidFill>
                            <a:schemeClr val="tx1">
                              <a:lumMod val="75000"/>
                              <a:lumOff val="25000"/>
                            </a:schemeClr>
                          </a:solidFill>
                          <a:effectLst/>
                        </a:rPr>
                        <a:t> 2 487 €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extLst>
                  <a:ext uri="{0D108BD9-81ED-4DB2-BD59-A6C34878D82A}">
                    <a16:rowId xmlns:a16="http://schemas.microsoft.com/office/drawing/2014/main" val="3537502831"/>
                  </a:ext>
                </a:extLst>
              </a:tr>
              <a:tr h="265895">
                <a:tc>
                  <a:txBody>
                    <a:bodyPr/>
                    <a:lstStyle/>
                    <a:p>
                      <a:pPr algn="just">
                        <a:lnSpc>
                          <a:spcPct val="107000"/>
                        </a:lnSpc>
                        <a:spcAft>
                          <a:spcPts val="0"/>
                        </a:spcAft>
                      </a:pPr>
                      <a:r>
                        <a:rPr lang="fr-FR" sz="1200" b="1">
                          <a:solidFill>
                            <a:schemeClr val="tx1">
                              <a:lumMod val="75000"/>
                              <a:lumOff val="25000"/>
                            </a:schemeClr>
                          </a:solidFill>
                          <a:effectLst/>
                        </a:rPr>
                        <a:t>Activités techniques</a:t>
                      </a:r>
                      <a:endParaRPr lang="fr-FR"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no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a:solidFill>
                            <a:schemeClr val="tx1">
                              <a:lumMod val="75000"/>
                              <a:lumOff val="25000"/>
                            </a:schemeClr>
                          </a:solidFill>
                          <a:effectLst/>
                        </a:rPr>
                        <a:t>1 820 h</a:t>
                      </a:r>
                      <a:endParaRPr lang="fr-FR"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dirty="0">
                          <a:solidFill>
                            <a:schemeClr val="tx1">
                              <a:lumMod val="75000"/>
                              <a:lumOff val="25000"/>
                            </a:schemeClr>
                          </a:solidFill>
                          <a:effectLst/>
                        </a:rPr>
                        <a:t> 14,1 €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dirty="0">
                          <a:solidFill>
                            <a:schemeClr val="tx1">
                              <a:lumMod val="75000"/>
                              <a:lumOff val="25000"/>
                            </a:schemeClr>
                          </a:solidFill>
                          <a:effectLst/>
                        </a:rPr>
                        <a:t> 15,3 €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dirty="0">
                          <a:solidFill>
                            <a:schemeClr val="tx1">
                              <a:lumMod val="75000"/>
                              <a:lumOff val="25000"/>
                            </a:schemeClr>
                          </a:solidFill>
                          <a:effectLst/>
                        </a:rPr>
                        <a:t> 2 139 €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dirty="0">
                          <a:solidFill>
                            <a:schemeClr val="tx1">
                              <a:lumMod val="75000"/>
                              <a:lumOff val="25000"/>
                            </a:schemeClr>
                          </a:solidFill>
                          <a:effectLst/>
                        </a:rPr>
                        <a:t> 2 321 €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779304057"/>
                  </a:ext>
                </a:extLst>
              </a:tr>
              <a:tr h="265895">
                <a:tc>
                  <a:txBody>
                    <a:bodyPr/>
                    <a:lstStyle/>
                    <a:p>
                      <a:pPr algn="just">
                        <a:lnSpc>
                          <a:spcPct val="107000"/>
                        </a:lnSpc>
                        <a:spcAft>
                          <a:spcPts val="0"/>
                        </a:spcAft>
                      </a:pPr>
                      <a:r>
                        <a:rPr lang="fr-FR" sz="1200" b="1" dirty="0">
                          <a:solidFill>
                            <a:schemeClr val="tx1">
                              <a:lumMod val="75000"/>
                              <a:lumOff val="25000"/>
                            </a:schemeClr>
                          </a:solidFill>
                          <a:effectLst/>
                        </a:rPr>
                        <a:t>Direction</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no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ctr">
                        <a:lnSpc>
                          <a:spcPct val="107000"/>
                        </a:lnSpc>
                        <a:spcAft>
                          <a:spcPts val="0"/>
                        </a:spcAft>
                      </a:pPr>
                      <a:r>
                        <a:rPr lang="fr-FR" sz="1200" b="1" dirty="0">
                          <a:solidFill>
                            <a:schemeClr val="tx1">
                              <a:lumMod val="75000"/>
                              <a:lumOff val="25000"/>
                            </a:schemeClr>
                          </a:solidFill>
                          <a:effectLst/>
                        </a:rPr>
                        <a:t>1 820 h</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ctr">
                        <a:lnSpc>
                          <a:spcPct val="107000"/>
                        </a:lnSpc>
                        <a:spcAft>
                          <a:spcPts val="0"/>
                        </a:spcAft>
                      </a:pPr>
                      <a:r>
                        <a:rPr lang="fr-FR" sz="1200" b="1" dirty="0">
                          <a:solidFill>
                            <a:schemeClr val="tx1">
                              <a:lumMod val="75000"/>
                              <a:lumOff val="25000"/>
                            </a:schemeClr>
                          </a:solidFill>
                          <a:effectLst/>
                        </a:rPr>
                        <a:t> 21,7 €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ctr">
                        <a:lnSpc>
                          <a:spcPct val="107000"/>
                        </a:lnSpc>
                        <a:spcAft>
                          <a:spcPts val="0"/>
                        </a:spcAft>
                      </a:pPr>
                      <a:r>
                        <a:rPr lang="fr-FR" sz="1200" b="1" dirty="0">
                          <a:solidFill>
                            <a:schemeClr val="tx1">
                              <a:lumMod val="75000"/>
                              <a:lumOff val="25000"/>
                            </a:schemeClr>
                          </a:solidFill>
                          <a:effectLst/>
                        </a:rPr>
                        <a:t> 21,8 €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ctr">
                        <a:lnSpc>
                          <a:spcPct val="107000"/>
                        </a:lnSpc>
                        <a:spcAft>
                          <a:spcPts val="0"/>
                        </a:spcAft>
                      </a:pPr>
                      <a:r>
                        <a:rPr lang="fr-FR" sz="1200" b="1" dirty="0">
                          <a:solidFill>
                            <a:schemeClr val="tx1">
                              <a:lumMod val="75000"/>
                              <a:lumOff val="25000"/>
                            </a:schemeClr>
                          </a:solidFill>
                          <a:effectLst/>
                        </a:rPr>
                        <a:t> 3 291 €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ctr">
                        <a:lnSpc>
                          <a:spcPct val="107000"/>
                        </a:lnSpc>
                        <a:spcAft>
                          <a:spcPts val="0"/>
                        </a:spcAft>
                      </a:pPr>
                      <a:r>
                        <a:rPr lang="fr-FR" sz="1200" b="1" dirty="0">
                          <a:solidFill>
                            <a:schemeClr val="tx1">
                              <a:lumMod val="75000"/>
                              <a:lumOff val="25000"/>
                            </a:schemeClr>
                          </a:solidFill>
                          <a:effectLst/>
                        </a:rPr>
                        <a:t> 3 306 €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extLst>
                  <a:ext uri="{0D108BD9-81ED-4DB2-BD59-A6C34878D82A}">
                    <a16:rowId xmlns:a16="http://schemas.microsoft.com/office/drawing/2014/main" val="498935531"/>
                  </a:ext>
                </a:extLst>
              </a:tr>
              <a:tr h="265895">
                <a:tc>
                  <a:txBody>
                    <a:bodyPr/>
                    <a:lstStyle/>
                    <a:p>
                      <a:pPr algn="just">
                        <a:lnSpc>
                          <a:spcPct val="107000"/>
                        </a:lnSpc>
                        <a:spcAft>
                          <a:spcPts val="0"/>
                        </a:spcAft>
                      </a:pPr>
                      <a:r>
                        <a:rPr lang="fr-FR" sz="1200" b="1">
                          <a:solidFill>
                            <a:schemeClr val="tx1">
                              <a:lumMod val="75000"/>
                              <a:lumOff val="25000"/>
                            </a:schemeClr>
                          </a:solidFill>
                          <a:effectLst/>
                        </a:rPr>
                        <a:t>Administration</a:t>
                      </a:r>
                      <a:endParaRPr lang="fr-FR"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no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a:solidFill>
                            <a:schemeClr val="tx1">
                              <a:lumMod val="75000"/>
                              <a:lumOff val="25000"/>
                            </a:schemeClr>
                          </a:solidFill>
                          <a:effectLst/>
                        </a:rPr>
                        <a:t>1 817 h</a:t>
                      </a:r>
                      <a:endParaRPr lang="fr-FR"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a:solidFill>
                            <a:schemeClr val="tx1">
                              <a:lumMod val="75000"/>
                              <a:lumOff val="25000"/>
                            </a:schemeClr>
                          </a:solidFill>
                          <a:effectLst/>
                        </a:rPr>
                        <a:t> 13,8 € </a:t>
                      </a:r>
                      <a:endParaRPr lang="fr-FR"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a:solidFill>
                            <a:schemeClr val="tx1">
                              <a:lumMod val="75000"/>
                              <a:lumOff val="25000"/>
                            </a:schemeClr>
                          </a:solidFill>
                          <a:effectLst/>
                        </a:rPr>
                        <a:t> 14,5 € </a:t>
                      </a:r>
                      <a:endParaRPr lang="fr-FR"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dirty="0">
                          <a:solidFill>
                            <a:schemeClr val="tx1">
                              <a:lumMod val="75000"/>
                              <a:lumOff val="25000"/>
                            </a:schemeClr>
                          </a:solidFill>
                          <a:effectLst/>
                        </a:rPr>
                        <a:t> 2 093 €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dirty="0">
                          <a:solidFill>
                            <a:schemeClr val="tx1">
                              <a:lumMod val="75000"/>
                              <a:lumOff val="25000"/>
                            </a:schemeClr>
                          </a:solidFill>
                          <a:effectLst/>
                        </a:rPr>
                        <a:t> 2 199 €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424394379"/>
                  </a:ext>
                </a:extLst>
              </a:tr>
              <a:tr h="265895">
                <a:tc>
                  <a:txBody>
                    <a:bodyPr/>
                    <a:lstStyle/>
                    <a:p>
                      <a:pPr algn="just">
                        <a:lnSpc>
                          <a:spcPct val="107000"/>
                        </a:lnSpc>
                        <a:spcAft>
                          <a:spcPts val="0"/>
                        </a:spcAft>
                      </a:pPr>
                      <a:r>
                        <a:rPr lang="fr-FR" sz="1200" b="1" dirty="0">
                          <a:solidFill>
                            <a:schemeClr val="tx1">
                              <a:lumMod val="75000"/>
                              <a:lumOff val="25000"/>
                            </a:schemeClr>
                          </a:solidFill>
                          <a:effectLst/>
                        </a:rPr>
                        <a:t>Communication</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no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ctr">
                        <a:lnSpc>
                          <a:spcPct val="107000"/>
                        </a:lnSpc>
                        <a:spcAft>
                          <a:spcPts val="0"/>
                        </a:spcAft>
                      </a:pPr>
                      <a:r>
                        <a:rPr lang="fr-FR" sz="1200" b="1" dirty="0">
                          <a:solidFill>
                            <a:schemeClr val="tx1">
                              <a:lumMod val="75000"/>
                              <a:lumOff val="25000"/>
                            </a:schemeClr>
                          </a:solidFill>
                          <a:effectLst/>
                        </a:rPr>
                        <a:t>1 749 h</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ctr">
                        <a:lnSpc>
                          <a:spcPct val="107000"/>
                        </a:lnSpc>
                        <a:spcAft>
                          <a:spcPts val="0"/>
                        </a:spcAft>
                      </a:pPr>
                      <a:r>
                        <a:rPr lang="fr-FR" sz="1200" b="1" dirty="0">
                          <a:solidFill>
                            <a:schemeClr val="tx1">
                              <a:lumMod val="75000"/>
                              <a:lumOff val="25000"/>
                            </a:schemeClr>
                          </a:solidFill>
                          <a:effectLst/>
                        </a:rPr>
                        <a:t> 12,7 €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ctr">
                        <a:lnSpc>
                          <a:spcPct val="107000"/>
                        </a:lnSpc>
                        <a:spcAft>
                          <a:spcPts val="0"/>
                        </a:spcAft>
                      </a:pPr>
                      <a:r>
                        <a:rPr lang="fr-FR" sz="1200" b="1" dirty="0">
                          <a:solidFill>
                            <a:schemeClr val="tx1">
                              <a:lumMod val="75000"/>
                              <a:lumOff val="25000"/>
                            </a:schemeClr>
                          </a:solidFill>
                          <a:effectLst/>
                        </a:rPr>
                        <a:t> 13,0 €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ctr">
                        <a:lnSpc>
                          <a:spcPct val="107000"/>
                        </a:lnSpc>
                        <a:spcAft>
                          <a:spcPts val="0"/>
                        </a:spcAft>
                      </a:pPr>
                      <a:r>
                        <a:rPr lang="fr-FR" sz="1200" b="1" dirty="0">
                          <a:solidFill>
                            <a:schemeClr val="tx1">
                              <a:lumMod val="75000"/>
                              <a:lumOff val="25000"/>
                            </a:schemeClr>
                          </a:solidFill>
                          <a:effectLst/>
                        </a:rPr>
                        <a:t> 1 926 €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ctr">
                        <a:lnSpc>
                          <a:spcPct val="107000"/>
                        </a:lnSpc>
                        <a:spcAft>
                          <a:spcPts val="0"/>
                        </a:spcAft>
                      </a:pPr>
                      <a:r>
                        <a:rPr lang="fr-FR" sz="1200" b="1" dirty="0">
                          <a:solidFill>
                            <a:schemeClr val="tx1">
                              <a:lumMod val="75000"/>
                              <a:lumOff val="25000"/>
                            </a:schemeClr>
                          </a:solidFill>
                          <a:effectLst/>
                        </a:rPr>
                        <a:t> 1 972 €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extLst>
                  <a:ext uri="{0D108BD9-81ED-4DB2-BD59-A6C34878D82A}">
                    <a16:rowId xmlns:a16="http://schemas.microsoft.com/office/drawing/2014/main" val="2891580595"/>
                  </a:ext>
                </a:extLst>
              </a:tr>
              <a:tr h="265895">
                <a:tc>
                  <a:txBody>
                    <a:bodyPr/>
                    <a:lstStyle/>
                    <a:p>
                      <a:pPr algn="just">
                        <a:lnSpc>
                          <a:spcPct val="107000"/>
                        </a:lnSpc>
                        <a:spcAft>
                          <a:spcPts val="0"/>
                        </a:spcAft>
                      </a:pPr>
                      <a:r>
                        <a:rPr lang="fr-FR" sz="1200" b="1">
                          <a:solidFill>
                            <a:schemeClr val="tx1">
                              <a:lumMod val="75000"/>
                              <a:lumOff val="25000"/>
                            </a:schemeClr>
                          </a:solidFill>
                          <a:effectLst/>
                        </a:rPr>
                        <a:t>Production</a:t>
                      </a:r>
                      <a:endParaRPr lang="fr-FR"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no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a:solidFill>
                            <a:schemeClr val="tx1">
                              <a:lumMod val="75000"/>
                              <a:lumOff val="25000"/>
                            </a:schemeClr>
                          </a:solidFill>
                          <a:effectLst/>
                        </a:rPr>
                        <a:t>1 773 h</a:t>
                      </a:r>
                      <a:endParaRPr lang="fr-FR"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a:solidFill>
                            <a:schemeClr val="tx1">
                              <a:lumMod val="75000"/>
                              <a:lumOff val="25000"/>
                            </a:schemeClr>
                          </a:solidFill>
                          <a:effectLst/>
                        </a:rPr>
                        <a:t> 12,4 € </a:t>
                      </a:r>
                      <a:endParaRPr lang="fr-FR"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a:solidFill>
                            <a:schemeClr val="tx1">
                              <a:lumMod val="75000"/>
                              <a:lumOff val="25000"/>
                            </a:schemeClr>
                          </a:solidFill>
                          <a:effectLst/>
                        </a:rPr>
                        <a:t> 13,5 € </a:t>
                      </a:r>
                      <a:endParaRPr lang="fr-FR"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dirty="0">
                          <a:solidFill>
                            <a:schemeClr val="tx1">
                              <a:lumMod val="75000"/>
                              <a:lumOff val="25000"/>
                            </a:schemeClr>
                          </a:solidFill>
                          <a:effectLst/>
                        </a:rPr>
                        <a:t> 1 881 €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dirty="0">
                          <a:solidFill>
                            <a:schemeClr val="tx1">
                              <a:lumMod val="75000"/>
                              <a:lumOff val="25000"/>
                            </a:schemeClr>
                          </a:solidFill>
                          <a:effectLst/>
                        </a:rPr>
                        <a:t> 2 048 €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743851023"/>
                  </a:ext>
                </a:extLst>
              </a:tr>
              <a:tr h="265895">
                <a:tc>
                  <a:txBody>
                    <a:bodyPr/>
                    <a:lstStyle/>
                    <a:p>
                      <a:pPr algn="just">
                        <a:lnSpc>
                          <a:spcPct val="107000"/>
                        </a:lnSpc>
                        <a:spcAft>
                          <a:spcPts val="0"/>
                        </a:spcAft>
                      </a:pPr>
                      <a:r>
                        <a:rPr lang="fr-FR" sz="1200" b="1" dirty="0">
                          <a:solidFill>
                            <a:schemeClr val="tx1">
                              <a:lumMod val="75000"/>
                              <a:lumOff val="25000"/>
                            </a:schemeClr>
                          </a:solidFill>
                          <a:effectLst/>
                        </a:rPr>
                        <a:t>Accueil des publics</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no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ctr">
                        <a:lnSpc>
                          <a:spcPct val="107000"/>
                        </a:lnSpc>
                        <a:spcAft>
                          <a:spcPts val="0"/>
                        </a:spcAft>
                      </a:pPr>
                      <a:r>
                        <a:rPr lang="fr-FR" sz="1200" b="1" dirty="0">
                          <a:solidFill>
                            <a:schemeClr val="tx1">
                              <a:lumMod val="75000"/>
                              <a:lumOff val="25000"/>
                            </a:schemeClr>
                          </a:solidFill>
                          <a:effectLst/>
                        </a:rPr>
                        <a:t>1 380 h</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ctr">
                        <a:lnSpc>
                          <a:spcPct val="107000"/>
                        </a:lnSpc>
                        <a:spcAft>
                          <a:spcPts val="0"/>
                        </a:spcAft>
                      </a:pPr>
                      <a:r>
                        <a:rPr lang="fr-FR" sz="1200" b="1" dirty="0">
                          <a:solidFill>
                            <a:schemeClr val="tx1">
                              <a:lumMod val="75000"/>
                              <a:lumOff val="25000"/>
                            </a:schemeClr>
                          </a:solidFill>
                          <a:effectLst/>
                        </a:rPr>
                        <a:t> 11,7 €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ctr">
                        <a:lnSpc>
                          <a:spcPct val="107000"/>
                        </a:lnSpc>
                        <a:spcAft>
                          <a:spcPts val="0"/>
                        </a:spcAft>
                      </a:pPr>
                      <a:r>
                        <a:rPr lang="fr-FR" sz="1200" b="1" dirty="0">
                          <a:solidFill>
                            <a:schemeClr val="tx1">
                              <a:lumMod val="75000"/>
                              <a:lumOff val="25000"/>
                            </a:schemeClr>
                          </a:solidFill>
                          <a:effectLst/>
                        </a:rPr>
                        <a:t> 12,3 €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ctr">
                        <a:lnSpc>
                          <a:spcPct val="107000"/>
                        </a:lnSpc>
                        <a:spcAft>
                          <a:spcPts val="0"/>
                        </a:spcAft>
                      </a:pPr>
                      <a:r>
                        <a:rPr lang="fr-FR" sz="1200" b="1" dirty="0">
                          <a:solidFill>
                            <a:schemeClr val="tx1">
                              <a:lumMod val="75000"/>
                              <a:lumOff val="25000"/>
                            </a:schemeClr>
                          </a:solidFill>
                          <a:effectLst/>
                        </a:rPr>
                        <a:t> 1 775 €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ctr">
                        <a:lnSpc>
                          <a:spcPct val="107000"/>
                        </a:lnSpc>
                        <a:spcAft>
                          <a:spcPts val="0"/>
                        </a:spcAft>
                      </a:pPr>
                      <a:r>
                        <a:rPr lang="fr-FR" sz="1200" b="1" dirty="0">
                          <a:solidFill>
                            <a:schemeClr val="tx1">
                              <a:lumMod val="75000"/>
                              <a:lumOff val="25000"/>
                            </a:schemeClr>
                          </a:solidFill>
                          <a:effectLst/>
                        </a:rPr>
                        <a:t> 1 866 €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extLst>
                  <a:ext uri="{0D108BD9-81ED-4DB2-BD59-A6C34878D82A}">
                    <a16:rowId xmlns:a16="http://schemas.microsoft.com/office/drawing/2014/main" val="1864912993"/>
                  </a:ext>
                </a:extLst>
              </a:tr>
              <a:tr h="265895">
                <a:tc>
                  <a:txBody>
                    <a:bodyPr/>
                    <a:lstStyle/>
                    <a:p>
                      <a:pPr algn="just">
                        <a:lnSpc>
                          <a:spcPct val="107000"/>
                        </a:lnSpc>
                        <a:spcAft>
                          <a:spcPts val="0"/>
                        </a:spcAft>
                      </a:pPr>
                      <a:r>
                        <a:rPr lang="fr-FR" sz="1200" b="1">
                          <a:solidFill>
                            <a:schemeClr val="tx1">
                              <a:lumMod val="75000"/>
                              <a:lumOff val="25000"/>
                            </a:schemeClr>
                          </a:solidFill>
                          <a:effectLst/>
                        </a:rPr>
                        <a:t>Action culturelle et médiation</a:t>
                      </a:r>
                      <a:endParaRPr lang="fr-FR"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no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a:solidFill>
                            <a:schemeClr val="tx1">
                              <a:lumMod val="75000"/>
                              <a:lumOff val="25000"/>
                            </a:schemeClr>
                          </a:solidFill>
                          <a:effectLst/>
                        </a:rPr>
                        <a:t>1 717 h</a:t>
                      </a:r>
                      <a:endParaRPr lang="fr-FR"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a:solidFill>
                            <a:schemeClr val="tx1">
                              <a:lumMod val="75000"/>
                              <a:lumOff val="25000"/>
                            </a:schemeClr>
                          </a:solidFill>
                          <a:effectLst/>
                        </a:rPr>
                        <a:t> 12,8 € </a:t>
                      </a:r>
                      <a:endParaRPr lang="fr-FR"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a:solidFill>
                            <a:schemeClr val="tx1">
                              <a:lumMod val="75000"/>
                              <a:lumOff val="25000"/>
                            </a:schemeClr>
                          </a:solidFill>
                          <a:effectLst/>
                        </a:rPr>
                        <a:t> 13,0 € </a:t>
                      </a:r>
                      <a:endParaRPr lang="fr-FR"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dirty="0">
                          <a:solidFill>
                            <a:schemeClr val="tx1">
                              <a:lumMod val="75000"/>
                              <a:lumOff val="25000"/>
                            </a:schemeClr>
                          </a:solidFill>
                          <a:effectLst/>
                        </a:rPr>
                        <a:t> 1 941 €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dirty="0">
                          <a:solidFill>
                            <a:schemeClr val="tx1">
                              <a:lumMod val="75000"/>
                              <a:lumOff val="25000"/>
                            </a:schemeClr>
                          </a:solidFill>
                          <a:effectLst/>
                        </a:rPr>
                        <a:t> 1 972 €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33361423"/>
                  </a:ext>
                </a:extLst>
              </a:tr>
              <a:tr h="265895">
                <a:tc>
                  <a:txBody>
                    <a:bodyPr/>
                    <a:lstStyle/>
                    <a:p>
                      <a:pPr algn="just">
                        <a:lnSpc>
                          <a:spcPct val="107000"/>
                        </a:lnSpc>
                        <a:spcAft>
                          <a:spcPts val="0"/>
                        </a:spcAft>
                      </a:pPr>
                      <a:r>
                        <a:rPr lang="fr-FR" sz="1200" b="1" dirty="0">
                          <a:solidFill>
                            <a:schemeClr val="tx1">
                              <a:lumMod val="75000"/>
                              <a:lumOff val="25000"/>
                            </a:schemeClr>
                          </a:solidFill>
                          <a:effectLst/>
                        </a:rPr>
                        <a:t>Intendance et entretien</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no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ctr">
                        <a:lnSpc>
                          <a:spcPct val="107000"/>
                        </a:lnSpc>
                        <a:spcAft>
                          <a:spcPts val="0"/>
                        </a:spcAft>
                      </a:pPr>
                      <a:r>
                        <a:rPr lang="fr-FR" sz="1200" b="1">
                          <a:solidFill>
                            <a:schemeClr val="tx1">
                              <a:lumMod val="75000"/>
                              <a:lumOff val="25000"/>
                            </a:schemeClr>
                          </a:solidFill>
                          <a:effectLst/>
                        </a:rPr>
                        <a:t>1 318 h</a:t>
                      </a:r>
                      <a:endParaRPr lang="fr-FR"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ctr">
                        <a:lnSpc>
                          <a:spcPct val="107000"/>
                        </a:lnSpc>
                        <a:spcAft>
                          <a:spcPts val="0"/>
                        </a:spcAft>
                      </a:pPr>
                      <a:r>
                        <a:rPr lang="fr-FR" sz="1200" b="1">
                          <a:solidFill>
                            <a:schemeClr val="tx1">
                              <a:lumMod val="75000"/>
                              <a:lumOff val="25000"/>
                            </a:schemeClr>
                          </a:solidFill>
                          <a:effectLst/>
                        </a:rPr>
                        <a:t> 10,9 € </a:t>
                      </a:r>
                      <a:endParaRPr lang="fr-FR"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ctr">
                        <a:lnSpc>
                          <a:spcPct val="107000"/>
                        </a:lnSpc>
                        <a:spcAft>
                          <a:spcPts val="0"/>
                        </a:spcAft>
                      </a:pPr>
                      <a:r>
                        <a:rPr lang="fr-FR" sz="1200" b="1">
                          <a:solidFill>
                            <a:schemeClr val="tx1">
                              <a:lumMod val="75000"/>
                              <a:lumOff val="25000"/>
                            </a:schemeClr>
                          </a:solidFill>
                          <a:effectLst/>
                        </a:rPr>
                        <a:t> 11,2 € </a:t>
                      </a:r>
                      <a:endParaRPr lang="fr-FR"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ctr">
                        <a:lnSpc>
                          <a:spcPct val="107000"/>
                        </a:lnSpc>
                        <a:spcAft>
                          <a:spcPts val="0"/>
                        </a:spcAft>
                      </a:pPr>
                      <a:r>
                        <a:rPr lang="fr-FR" sz="1200" b="1" dirty="0">
                          <a:solidFill>
                            <a:schemeClr val="tx1">
                              <a:lumMod val="75000"/>
                              <a:lumOff val="25000"/>
                            </a:schemeClr>
                          </a:solidFill>
                          <a:effectLst/>
                        </a:rPr>
                        <a:t> 1 653 €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ctr">
                        <a:lnSpc>
                          <a:spcPct val="107000"/>
                        </a:lnSpc>
                        <a:spcAft>
                          <a:spcPts val="0"/>
                        </a:spcAft>
                      </a:pPr>
                      <a:r>
                        <a:rPr lang="fr-FR" sz="1200" b="1" dirty="0">
                          <a:solidFill>
                            <a:schemeClr val="tx1">
                              <a:lumMod val="75000"/>
                              <a:lumOff val="25000"/>
                            </a:schemeClr>
                          </a:solidFill>
                          <a:effectLst/>
                        </a:rPr>
                        <a:t> 1 699 €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extLst>
                  <a:ext uri="{0D108BD9-81ED-4DB2-BD59-A6C34878D82A}">
                    <a16:rowId xmlns:a16="http://schemas.microsoft.com/office/drawing/2014/main" val="2919178921"/>
                  </a:ext>
                </a:extLst>
              </a:tr>
              <a:tr h="265895">
                <a:tc>
                  <a:txBody>
                    <a:bodyPr/>
                    <a:lstStyle/>
                    <a:p>
                      <a:pPr algn="just">
                        <a:lnSpc>
                          <a:spcPct val="107000"/>
                        </a:lnSpc>
                        <a:spcAft>
                          <a:spcPts val="0"/>
                        </a:spcAft>
                      </a:pPr>
                      <a:r>
                        <a:rPr lang="fr-FR" sz="1200" b="1">
                          <a:solidFill>
                            <a:schemeClr val="tx1">
                              <a:lumMod val="75000"/>
                              <a:lumOff val="25000"/>
                            </a:schemeClr>
                          </a:solidFill>
                          <a:effectLst/>
                        </a:rPr>
                        <a:t>Autre</a:t>
                      </a:r>
                      <a:endParaRPr lang="fr-FR"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no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a:solidFill>
                            <a:schemeClr val="tx1">
                              <a:lumMod val="75000"/>
                              <a:lumOff val="25000"/>
                            </a:schemeClr>
                          </a:solidFill>
                          <a:effectLst/>
                        </a:rPr>
                        <a:t>1 820 h</a:t>
                      </a:r>
                      <a:endParaRPr lang="fr-FR"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a:solidFill>
                            <a:schemeClr val="tx1">
                              <a:lumMod val="75000"/>
                              <a:lumOff val="25000"/>
                            </a:schemeClr>
                          </a:solidFill>
                          <a:effectLst/>
                        </a:rPr>
                        <a:t> 11,9 € </a:t>
                      </a:r>
                      <a:endParaRPr lang="fr-FR"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a:solidFill>
                            <a:schemeClr val="tx1">
                              <a:lumMod val="75000"/>
                              <a:lumOff val="25000"/>
                            </a:schemeClr>
                          </a:solidFill>
                          <a:effectLst/>
                        </a:rPr>
                        <a:t> 11,9 € </a:t>
                      </a:r>
                      <a:endParaRPr lang="fr-FR"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a:solidFill>
                            <a:schemeClr val="tx1">
                              <a:lumMod val="75000"/>
                              <a:lumOff val="25000"/>
                            </a:schemeClr>
                          </a:solidFill>
                          <a:effectLst/>
                        </a:rPr>
                        <a:t> 1 805 € </a:t>
                      </a:r>
                      <a:endParaRPr lang="fr-FR"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dirty="0">
                          <a:solidFill>
                            <a:schemeClr val="tx1">
                              <a:lumMod val="75000"/>
                              <a:lumOff val="25000"/>
                            </a:schemeClr>
                          </a:solidFill>
                          <a:effectLst/>
                        </a:rPr>
                        <a:t> 1 805 €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741995102"/>
                  </a:ext>
                </a:extLst>
              </a:tr>
              <a:tr h="265895">
                <a:tc>
                  <a:txBody>
                    <a:bodyPr/>
                    <a:lstStyle/>
                    <a:p>
                      <a:pPr algn="just">
                        <a:lnSpc>
                          <a:spcPct val="107000"/>
                        </a:lnSpc>
                        <a:spcAft>
                          <a:spcPts val="0"/>
                        </a:spcAft>
                      </a:pPr>
                      <a:r>
                        <a:rPr lang="fr-FR" sz="1200" b="1" dirty="0">
                          <a:solidFill>
                            <a:schemeClr val="tx1">
                              <a:lumMod val="75000"/>
                              <a:lumOff val="25000"/>
                            </a:schemeClr>
                          </a:solidFill>
                          <a:effectLst/>
                        </a:rPr>
                        <a:t>ENSEMBLE</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no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A5B592"/>
                    </a:solidFill>
                  </a:tcPr>
                </a:tc>
                <a:tc>
                  <a:txBody>
                    <a:bodyPr/>
                    <a:lstStyle/>
                    <a:p>
                      <a:pPr algn="ctr">
                        <a:lnSpc>
                          <a:spcPct val="107000"/>
                        </a:lnSpc>
                        <a:spcAft>
                          <a:spcPts val="0"/>
                        </a:spcAft>
                      </a:pPr>
                      <a:r>
                        <a:rPr lang="fr-FR" sz="1200" b="1" dirty="0">
                          <a:solidFill>
                            <a:schemeClr val="tx1">
                              <a:lumMod val="75000"/>
                              <a:lumOff val="25000"/>
                            </a:schemeClr>
                          </a:solidFill>
                          <a:effectLst/>
                        </a:rPr>
                        <a:t>1 820 h</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A5B592"/>
                    </a:solidFill>
                  </a:tcPr>
                </a:tc>
                <a:tc>
                  <a:txBody>
                    <a:bodyPr/>
                    <a:lstStyle/>
                    <a:p>
                      <a:pPr algn="ctr">
                        <a:lnSpc>
                          <a:spcPct val="107000"/>
                        </a:lnSpc>
                        <a:spcAft>
                          <a:spcPts val="0"/>
                        </a:spcAft>
                      </a:pPr>
                      <a:r>
                        <a:rPr lang="fr-FR" sz="1200" b="1" dirty="0">
                          <a:solidFill>
                            <a:schemeClr val="tx1">
                              <a:lumMod val="75000"/>
                              <a:lumOff val="25000"/>
                            </a:schemeClr>
                          </a:solidFill>
                          <a:effectLst/>
                        </a:rPr>
                        <a:t> 13,5 €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A5B592"/>
                    </a:solidFill>
                  </a:tcPr>
                </a:tc>
                <a:tc>
                  <a:txBody>
                    <a:bodyPr/>
                    <a:lstStyle/>
                    <a:p>
                      <a:pPr algn="ctr">
                        <a:lnSpc>
                          <a:spcPct val="107000"/>
                        </a:lnSpc>
                        <a:spcAft>
                          <a:spcPts val="0"/>
                        </a:spcAft>
                      </a:pPr>
                      <a:r>
                        <a:rPr lang="fr-FR" sz="1200" b="1" dirty="0">
                          <a:solidFill>
                            <a:schemeClr val="tx1">
                              <a:lumMod val="75000"/>
                              <a:lumOff val="25000"/>
                            </a:schemeClr>
                          </a:solidFill>
                          <a:effectLst/>
                        </a:rPr>
                        <a:t> 14,9 €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A5B592"/>
                    </a:solidFill>
                  </a:tcPr>
                </a:tc>
                <a:tc>
                  <a:txBody>
                    <a:bodyPr/>
                    <a:lstStyle/>
                    <a:p>
                      <a:pPr algn="ctr">
                        <a:lnSpc>
                          <a:spcPct val="107000"/>
                        </a:lnSpc>
                        <a:spcAft>
                          <a:spcPts val="0"/>
                        </a:spcAft>
                      </a:pPr>
                      <a:r>
                        <a:rPr lang="fr-FR" sz="1200" b="1" dirty="0">
                          <a:solidFill>
                            <a:schemeClr val="tx1">
                              <a:lumMod val="75000"/>
                              <a:lumOff val="25000"/>
                            </a:schemeClr>
                          </a:solidFill>
                          <a:effectLst/>
                        </a:rPr>
                        <a:t> 2 048 €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A5B592"/>
                    </a:solidFill>
                  </a:tcPr>
                </a:tc>
                <a:tc>
                  <a:txBody>
                    <a:bodyPr/>
                    <a:lstStyle/>
                    <a:p>
                      <a:pPr algn="ctr">
                        <a:lnSpc>
                          <a:spcPct val="107000"/>
                        </a:lnSpc>
                        <a:spcAft>
                          <a:spcPts val="0"/>
                        </a:spcAft>
                      </a:pPr>
                      <a:r>
                        <a:rPr lang="fr-FR" sz="1200" b="1" dirty="0">
                          <a:solidFill>
                            <a:schemeClr val="tx1">
                              <a:lumMod val="75000"/>
                              <a:lumOff val="25000"/>
                            </a:schemeClr>
                          </a:solidFill>
                          <a:effectLst/>
                        </a:rPr>
                        <a:t> 2 266 €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noFill/>
                      <a:prstDash val="solid"/>
                      <a:round/>
                      <a:headEnd type="none" w="med" len="med"/>
                      <a:tailEnd type="none" w="med" len="med"/>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A5B592"/>
                    </a:solidFill>
                  </a:tcPr>
                </a:tc>
                <a:extLst>
                  <a:ext uri="{0D108BD9-81ED-4DB2-BD59-A6C34878D82A}">
                    <a16:rowId xmlns:a16="http://schemas.microsoft.com/office/drawing/2014/main" val="701107246"/>
                  </a:ext>
                </a:extLst>
              </a:tr>
            </a:tbl>
          </a:graphicData>
        </a:graphic>
      </p:graphicFrame>
      <p:sp>
        <p:nvSpPr>
          <p:cNvPr id="17" name="ZoneTexte 16"/>
          <p:cNvSpPr txBox="1"/>
          <p:nvPr/>
        </p:nvSpPr>
        <p:spPr>
          <a:xfrm>
            <a:off x="0" y="6608235"/>
            <a:ext cx="9144000" cy="246221"/>
          </a:xfrm>
          <a:prstGeom prst="rect">
            <a:avLst/>
          </a:prstGeom>
          <a:noFill/>
        </p:spPr>
        <p:txBody>
          <a:bodyPr wrap="square" rtlCol="0">
            <a:spAutoFit/>
          </a:bodyPr>
          <a:lstStyle/>
          <a:p>
            <a:pPr algn="ctr"/>
            <a:r>
              <a:rPr lang="fr-FR" sz="1000" i="1" dirty="0"/>
              <a:t>« L'emploi permanent et les salaires dans les musiques actuelles et l'Économie Sociale et Solidaire (</a:t>
            </a:r>
            <a:r>
              <a:rPr lang="fr-FR" sz="1000" i="1" dirty="0" err="1"/>
              <a:t>ESS</a:t>
            </a:r>
            <a:r>
              <a:rPr lang="fr-FR" sz="1000" i="1" dirty="0"/>
              <a:t>) » - RAFFUT! - jeudi 5 juillet 2018 - 10h00/12h30</a:t>
            </a:r>
          </a:p>
        </p:txBody>
      </p:sp>
    </p:spTree>
    <p:extLst>
      <p:ext uri="{BB962C8B-B14F-4D97-AF65-F5344CB8AC3E}">
        <p14:creationId xmlns:p14="http://schemas.microsoft.com/office/powerpoint/2010/main" val="8319566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
            <a:ext cx="9144000" cy="1259999"/>
          </a:xfrm>
        </p:spPr>
        <p:txBody>
          <a:bodyPr anchor="ctr">
            <a:noAutofit/>
          </a:bodyPr>
          <a:lstStyle/>
          <a:p>
            <a:r>
              <a:rPr lang="fr-FR" sz="2600" b="1" cap="all" dirty="0" smtClean="0">
                <a:solidFill>
                  <a:schemeClr val="bg1"/>
                </a:solidFill>
                <a:cs typeface="Calibri" panose="020F0502020204030204" pitchFamily="34" charset="0"/>
              </a:rPr>
              <a:t>ORDRE DU JOUR</a:t>
            </a:r>
            <a:br>
              <a:rPr lang="fr-FR" sz="2600" b="1" cap="all" dirty="0" smtClean="0">
                <a:solidFill>
                  <a:schemeClr val="bg1"/>
                </a:solidFill>
                <a:cs typeface="Calibri" panose="020F0502020204030204" pitchFamily="34" charset="0"/>
              </a:rPr>
            </a:br>
            <a:r>
              <a:rPr lang="fr-FR" sz="2600" b="1" cap="all" dirty="0">
                <a:solidFill>
                  <a:schemeClr val="bg1"/>
                </a:solidFill>
                <a:cs typeface="Calibri"/>
              </a:rPr>
              <a:t>ASSEMBLEE </a:t>
            </a:r>
            <a:r>
              <a:rPr lang="fr-FR" sz="2600" b="1" cap="all" dirty="0" smtClean="0">
                <a:solidFill>
                  <a:schemeClr val="bg1"/>
                </a:solidFill>
                <a:cs typeface="Calibri"/>
              </a:rPr>
              <a:t>GENERALE</a:t>
            </a:r>
            <a:endParaRPr lang="fr-FR" sz="2600" b="1" cap="all" dirty="0">
              <a:solidFill>
                <a:schemeClr val="bg1"/>
              </a:solidFill>
              <a:cs typeface="Calibri" panose="020F0502020204030204" pitchFamily="34" charset="0"/>
            </a:endParaRPr>
          </a:p>
        </p:txBody>
      </p:sp>
      <p:sp>
        <p:nvSpPr>
          <p:cNvPr id="9" name="Rectangle 8"/>
          <p:cNvSpPr/>
          <p:nvPr/>
        </p:nvSpPr>
        <p:spPr>
          <a:xfrm>
            <a:off x="-1" y="2"/>
            <a:ext cx="9144002" cy="1080000"/>
          </a:xfrm>
          <a:prstGeom prst="rect">
            <a:avLst/>
          </a:prstGeom>
          <a:solidFill>
            <a:srgbClr val="A5B592"/>
          </a:solidFill>
          <a:ln>
            <a:noFill/>
          </a:ln>
        </p:spPr>
        <p:style>
          <a:lnRef idx="1">
            <a:schemeClr val="dk1"/>
          </a:lnRef>
          <a:fillRef idx="3">
            <a:schemeClr val="dk1"/>
          </a:fillRef>
          <a:effectRef idx="2">
            <a:schemeClr val="dk1"/>
          </a:effectRef>
          <a:fontRef idx="minor">
            <a:schemeClr val="lt1"/>
          </a:fontRef>
        </p:style>
        <p:txBody>
          <a:bodyPr rtlCol="0" anchor="ctr"/>
          <a:lstStyle/>
          <a:p>
            <a:pPr algn="ctr"/>
            <a:endParaRPr lang="fr-FR"/>
          </a:p>
        </p:txBody>
      </p:sp>
      <p:sp>
        <p:nvSpPr>
          <p:cNvPr id="10" name="Title 1"/>
          <p:cNvSpPr txBox="1">
            <a:spLocks/>
          </p:cNvSpPr>
          <p:nvPr/>
        </p:nvSpPr>
        <p:spPr>
          <a:xfrm>
            <a:off x="1242204" y="-1"/>
            <a:ext cx="7901796" cy="1080003"/>
          </a:xfrm>
          <a:prstGeom prst="rect">
            <a:avLst/>
          </a:prstGeom>
          <a:solidFill>
            <a:srgbClr val="A5B592"/>
          </a:solidFill>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fr-FR" sz="2800" b="1" cap="all" dirty="0" smtClean="0">
              <a:solidFill>
                <a:schemeClr val="tx1">
                  <a:lumMod val="75000"/>
                  <a:lumOff val="25000"/>
                </a:schemeClr>
              </a:solidFill>
            </a:endParaRPr>
          </a:p>
          <a:p>
            <a:pPr algn="l"/>
            <a:r>
              <a:rPr lang="fr-FR" sz="2800" b="1" cap="all" dirty="0">
                <a:solidFill>
                  <a:schemeClr val="tx1">
                    <a:lumMod val="75000"/>
                    <a:lumOff val="25000"/>
                  </a:schemeClr>
                </a:solidFill>
              </a:rPr>
              <a:t>Les salaires et le sexe </a:t>
            </a:r>
            <a:r>
              <a:rPr lang="fr-FR" sz="2800" b="1" cap="all" dirty="0" smtClean="0">
                <a:solidFill>
                  <a:schemeClr val="tx1">
                    <a:lumMod val="75000"/>
                    <a:lumOff val="25000"/>
                  </a:schemeClr>
                </a:solidFill>
              </a:rPr>
              <a:t>:</a:t>
            </a:r>
          </a:p>
          <a:p>
            <a:pPr algn="l"/>
            <a:r>
              <a:rPr lang="fr-FR" sz="2800" b="1" cap="all" dirty="0" smtClean="0">
                <a:solidFill>
                  <a:schemeClr val="tx1">
                    <a:lumMod val="75000"/>
                    <a:lumOff val="25000"/>
                  </a:schemeClr>
                </a:solidFill>
              </a:rPr>
              <a:t>existe-t-il </a:t>
            </a:r>
            <a:r>
              <a:rPr lang="fr-FR" sz="2800" b="1" cap="all" dirty="0">
                <a:solidFill>
                  <a:schemeClr val="tx1">
                    <a:lumMod val="75000"/>
                    <a:lumOff val="25000"/>
                  </a:schemeClr>
                </a:solidFill>
              </a:rPr>
              <a:t>des inégalités sexuées ?</a:t>
            </a:r>
            <a:r>
              <a:rPr lang="fr-FR" sz="2600" b="1" cap="all" dirty="0" smtClean="0">
                <a:solidFill>
                  <a:schemeClr val="tx1">
                    <a:lumMod val="75000"/>
                    <a:lumOff val="25000"/>
                  </a:schemeClr>
                </a:solidFill>
              </a:rPr>
              <a:t/>
            </a:r>
            <a:br>
              <a:rPr lang="fr-FR" sz="2600" b="1" cap="all" dirty="0" smtClean="0">
                <a:solidFill>
                  <a:schemeClr val="tx1">
                    <a:lumMod val="75000"/>
                    <a:lumOff val="25000"/>
                  </a:schemeClr>
                </a:solidFill>
              </a:rPr>
            </a:br>
            <a:endParaRPr lang="en-US" sz="2600" b="1" cap="all" dirty="0">
              <a:solidFill>
                <a:schemeClr val="tx1">
                  <a:lumMod val="75000"/>
                  <a:lumOff val="25000"/>
                </a:schemeClr>
              </a:solidFill>
              <a:latin typeface="Calibri" panose="020F0502020204030204" pitchFamily="34" charset="0"/>
              <a:cs typeface="Calibri" panose="020F0502020204030204" pitchFamily="34" charset="0"/>
            </a:endParaRPr>
          </a:p>
        </p:txBody>
      </p:sp>
      <p:sp>
        <p:nvSpPr>
          <p:cNvPr id="15" name="Rectangle 14"/>
          <p:cNvSpPr/>
          <p:nvPr/>
        </p:nvSpPr>
        <p:spPr>
          <a:xfrm>
            <a:off x="0" y="-1"/>
            <a:ext cx="1080000" cy="1080000"/>
          </a:xfrm>
          <a:prstGeom prst="rect">
            <a:avLst/>
          </a:prstGeom>
          <a:solidFill>
            <a:schemeClr val="tx1">
              <a:lumMod val="75000"/>
              <a:lumOff val="25000"/>
            </a:schemeClr>
          </a:solidFill>
          <a:ln>
            <a:noFill/>
          </a:ln>
        </p:spPr>
        <p:style>
          <a:lnRef idx="1">
            <a:schemeClr val="dk1"/>
          </a:lnRef>
          <a:fillRef idx="3">
            <a:schemeClr val="dk1"/>
          </a:fillRef>
          <a:effectRef idx="2">
            <a:schemeClr val="dk1"/>
          </a:effectRef>
          <a:fontRef idx="minor">
            <a:schemeClr val="lt1"/>
          </a:fontRef>
        </p:style>
        <p:txBody>
          <a:bodyPr rtlCol="0" anchor="ctr"/>
          <a:lstStyle/>
          <a:p>
            <a:pPr algn="ctr"/>
            <a:endParaRPr lang="fr-FR">
              <a:solidFill>
                <a:schemeClr val="tx1">
                  <a:lumMod val="75000"/>
                  <a:lumOff val="25000"/>
                </a:schemeClr>
              </a:solidFill>
            </a:endParaRPr>
          </a:p>
        </p:txBody>
      </p:sp>
      <p:grpSp>
        <p:nvGrpSpPr>
          <p:cNvPr id="21" name="Groupe 20"/>
          <p:cNvGrpSpPr/>
          <p:nvPr/>
        </p:nvGrpSpPr>
        <p:grpSpPr>
          <a:xfrm>
            <a:off x="44461" y="55744"/>
            <a:ext cx="976010" cy="976528"/>
            <a:chOff x="44461" y="55744"/>
            <a:chExt cx="976010" cy="976528"/>
          </a:xfrm>
        </p:grpSpPr>
        <p:pic>
          <p:nvPicPr>
            <p:cNvPr id="22" name="Imag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9466" y="433733"/>
              <a:ext cx="252000" cy="326566"/>
            </a:xfrm>
            <a:prstGeom prst="rect">
              <a:avLst/>
            </a:prstGeom>
          </p:spPr>
        </p:pic>
        <p:pic>
          <p:nvPicPr>
            <p:cNvPr id="23" name="Image 2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6471" y="851651"/>
              <a:ext cx="414000" cy="180621"/>
            </a:xfrm>
            <a:prstGeom prst="rect">
              <a:avLst/>
            </a:prstGeom>
          </p:spPr>
        </p:pic>
        <p:pic>
          <p:nvPicPr>
            <p:cNvPr id="24" name="Image 2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461" y="55744"/>
              <a:ext cx="360000" cy="369101"/>
            </a:xfrm>
            <a:prstGeom prst="rect">
              <a:avLst/>
            </a:prstGeom>
          </p:spPr>
        </p:pic>
      </p:grpSp>
      <p:sp>
        <p:nvSpPr>
          <p:cNvPr id="25" name="ZoneTexte 24"/>
          <p:cNvSpPr txBox="1"/>
          <p:nvPr/>
        </p:nvSpPr>
        <p:spPr>
          <a:xfrm>
            <a:off x="505466" y="3940"/>
            <a:ext cx="574534" cy="553998"/>
          </a:xfrm>
          <a:prstGeom prst="rect">
            <a:avLst/>
          </a:prstGeom>
          <a:noFill/>
        </p:spPr>
        <p:txBody>
          <a:bodyPr wrap="square" rtlCol="0" anchor="t">
            <a:spAutoFit/>
          </a:bodyPr>
          <a:lstStyle/>
          <a:p>
            <a:pPr algn="r"/>
            <a:r>
              <a:rPr lang="fr-FR" sz="3000" b="1" dirty="0">
                <a:solidFill>
                  <a:srgbClr val="A5B592"/>
                </a:solidFill>
              </a:rPr>
              <a:t>6</a:t>
            </a:r>
            <a:endParaRPr lang="fr-FR" sz="3000" b="1" dirty="0" smtClean="0">
              <a:solidFill>
                <a:srgbClr val="A5B592"/>
              </a:solidFill>
            </a:endParaRPr>
          </a:p>
        </p:txBody>
      </p:sp>
      <p:graphicFrame>
        <p:nvGraphicFramePr>
          <p:cNvPr id="4" name="Tableau 3"/>
          <p:cNvGraphicFramePr>
            <a:graphicFrameLocks noGrp="1"/>
          </p:cNvGraphicFramePr>
          <p:nvPr>
            <p:extLst>
              <p:ext uri="{D42A27DB-BD31-4B8C-83A1-F6EECF244321}">
                <p14:modId xmlns:p14="http://schemas.microsoft.com/office/powerpoint/2010/main" val="745469409"/>
              </p:ext>
            </p:extLst>
          </p:nvPr>
        </p:nvGraphicFramePr>
        <p:xfrm>
          <a:off x="324453" y="1553715"/>
          <a:ext cx="8495093" cy="4774656"/>
        </p:xfrm>
        <a:graphic>
          <a:graphicData uri="http://schemas.openxmlformats.org/drawingml/2006/table">
            <a:tbl>
              <a:tblPr firstRow="1" firstCol="1" bandRow="1">
                <a:tableStyleId>{5C22544A-7EE6-4342-B048-85BDC9FD1C3A}</a:tableStyleId>
              </a:tblPr>
              <a:tblGrid>
                <a:gridCol w="3143111">
                  <a:extLst>
                    <a:ext uri="{9D8B030D-6E8A-4147-A177-3AD203B41FA5}">
                      <a16:colId xmlns:a16="http://schemas.microsoft.com/office/drawing/2014/main" val="35982320"/>
                    </a:ext>
                  </a:extLst>
                </a:gridCol>
                <a:gridCol w="774551">
                  <a:extLst>
                    <a:ext uri="{9D8B030D-6E8A-4147-A177-3AD203B41FA5}">
                      <a16:colId xmlns:a16="http://schemas.microsoft.com/office/drawing/2014/main" val="1257115425"/>
                    </a:ext>
                  </a:extLst>
                </a:gridCol>
                <a:gridCol w="721249">
                  <a:extLst>
                    <a:ext uri="{9D8B030D-6E8A-4147-A177-3AD203B41FA5}">
                      <a16:colId xmlns:a16="http://schemas.microsoft.com/office/drawing/2014/main" val="340869114"/>
                    </a:ext>
                  </a:extLst>
                </a:gridCol>
                <a:gridCol w="683937">
                  <a:extLst>
                    <a:ext uri="{9D8B030D-6E8A-4147-A177-3AD203B41FA5}">
                      <a16:colId xmlns:a16="http://schemas.microsoft.com/office/drawing/2014/main" val="1813537624"/>
                    </a:ext>
                  </a:extLst>
                </a:gridCol>
                <a:gridCol w="774551">
                  <a:extLst>
                    <a:ext uri="{9D8B030D-6E8A-4147-A177-3AD203B41FA5}">
                      <a16:colId xmlns:a16="http://schemas.microsoft.com/office/drawing/2014/main" val="688212437"/>
                    </a:ext>
                  </a:extLst>
                </a:gridCol>
                <a:gridCol w="721249">
                  <a:extLst>
                    <a:ext uri="{9D8B030D-6E8A-4147-A177-3AD203B41FA5}">
                      <a16:colId xmlns:a16="http://schemas.microsoft.com/office/drawing/2014/main" val="3554220210"/>
                    </a:ext>
                  </a:extLst>
                </a:gridCol>
                <a:gridCol w="683937">
                  <a:extLst>
                    <a:ext uri="{9D8B030D-6E8A-4147-A177-3AD203B41FA5}">
                      <a16:colId xmlns:a16="http://schemas.microsoft.com/office/drawing/2014/main" val="1985943222"/>
                    </a:ext>
                  </a:extLst>
                </a:gridCol>
                <a:gridCol w="992508">
                  <a:extLst>
                    <a:ext uri="{9D8B030D-6E8A-4147-A177-3AD203B41FA5}">
                      <a16:colId xmlns:a16="http://schemas.microsoft.com/office/drawing/2014/main" val="312911157"/>
                    </a:ext>
                  </a:extLst>
                </a:gridCol>
              </a:tblGrid>
              <a:tr h="577096">
                <a:tc>
                  <a:txBody>
                    <a:bodyPr/>
                    <a:lstStyle/>
                    <a:p>
                      <a:pPr algn="ctr">
                        <a:lnSpc>
                          <a:spcPct val="107000"/>
                        </a:lnSpc>
                        <a:spcAft>
                          <a:spcPts val="0"/>
                        </a:spcAft>
                      </a:pPr>
                      <a:r>
                        <a:rPr lang="fr-FR" sz="1200" b="1" dirty="0">
                          <a:solidFill>
                            <a:schemeClr val="tx1">
                              <a:lumMod val="75000"/>
                              <a:lumOff val="25000"/>
                            </a:schemeClr>
                          </a:solidFill>
                          <a:effectLst/>
                        </a:rPr>
                        <a:t>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noFill/>
                      <a:prstDash val="solid"/>
                      <a:round/>
                      <a:headEnd type="none" w="med" len="med"/>
                      <a:tailEnd type="none" w="med" len="med"/>
                    </a:lnL>
                    <a:lnR w="6350" cap="flat" cmpd="sng" algn="ctr">
                      <a:solidFill>
                        <a:srgbClr val="E5E9DF"/>
                      </a:solidFill>
                      <a:prstDash val="solid"/>
                      <a:round/>
                      <a:headEnd type="none" w="med" len="med"/>
                      <a:tailEnd type="none" w="med" len="med"/>
                    </a:lnR>
                    <a:lnT w="635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A5B592"/>
                    </a:solidFill>
                  </a:tcPr>
                </a:tc>
                <a:tc gridSpan="3">
                  <a:txBody>
                    <a:bodyPr/>
                    <a:lstStyle/>
                    <a:p>
                      <a:pPr algn="ctr">
                        <a:lnSpc>
                          <a:spcPct val="107000"/>
                        </a:lnSpc>
                        <a:spcAft>
                          <a:spcPts val="0"/>
                        </a:spcAft>
                      </a:pPr>
                      <a:r>
                        <a:rPr lang="fr-FR" sz="1400" b="1" dirty="0">
                          <a:solidFill>
                            <a:schemeClr val="tx1">
                              <a:lumMod val="75000"/>
                              <a:lumOff val="25000"/>
                            </a:schemeClr>
                          </a:solidFill>
                          <a:effectLst/>
                        </a:rPr>
                        <a:t>Effectifs</a:t>
                      </a:r>
                      <a:endParaRPr lang="fr-FR" sz="14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E5E9DF"/>
                      </a:solidFill>
                      <a:prstDash val="solid"/>
                      <a:round/>
                      <a:headEnd type="none" w="med" len="med"/>
                      <a:tailEnd type="none" w="med" len="med"/>
                    </a:lnB>
                    <a:lnTlToBr w="12700" cmpd="sng">
                      <a:noFill/>
                      <a:prstDash val="solid"/>
                    </a:lnTlToBr>
                    <a:lnBlToTr w="12700" cmpd="sng">
                      <a:noFill/>
                      <a:prstDash val="solid"/>
                    </a:lnBlToTr>
                    <a:solidFill>
                      <a:srgbClr val="A5B592"/>
                    </a:solidFill>
                  </a:tcPr>
                </a:tc>
                <a:tc hMerge="1">
                  <a:txBody>
                    <a:bodyPr/>
                    <a:lstStyle/>
                    <a:p>
                      <a:endParaRPr lang="fr-FR"/>
                    </a:p>
                  </a:txBody>
                  <a:tcPr/>
                </a:tc>
                <a:tc hMerge="1">
                  <a:txBody>
                    <a:bodyPr/>
                    <a:lstStyle/>
                    <a:p>
                      <a:endParaRPr lang="fr-FR"/>
                    </a:p>
                  </a:txBody>
                  <a:tcPr/>
                </a:tc>
                <a:tc gridSpan="4">
                  <a:txBody>
                    <a:bodyPr/>
                    <a:lstStyle/>
                    <a:p>
                      <a:pPr algn="ctr">
                        <a:lnSpc>
                          <a:spcPct val="107000"/>
                        </a:lnSpc>
                        <a:spcAft>
                          <a:spcPts val="0"/>
                        </a:spcAft>
                      </a:pPr>
                      <a:r>
                        <a:rPr lang="fr-FR" sz="1400" b="1" dirty="0">
                          <a:solidFill>
                            <a:schemeClr val="tx1">
                              <a:lumMod val="75000"/>
                              <a:lumOff val="25000"/>
                            </a:schemeClr>
                          </a:solidFill>
                          <a:effectLst/>
                        </a:rPr>
                        <a:t>Salaire brut horaire médian</a:t>
                      </a:r>
                      <a:endParaRPr lang="fr-FR" sz="14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E5E9DF"/>
                      </a:solidFill>
                      <a:prstDash val="solid"/>
                      <a:round/>
                      <a:headEnd type="none" w="med" len="med"/>
                      <a:tailEnd type="none" w="med" len="med"/>
                    </a:lnB>
                    <a:lnTlToBr w="12700" cmpd="sng">
                      <a:noFill/>
                      <a:prstDash val="solid"/>
                    </a:lnTlToBr>
                    <a:lnBlToTr w="12700" cmpd="sng">
                      <a:noFill/>
                      <a:prstDash val="solid"/>
                    </a:lnBlToTr>
                    <a:solidFill>
                      <a:srgbClr val="A5B592"/>
                    </a:solidFill>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028320421"/>
                  </a:ext>
                </a:extLst>
              </a:tr>
              <a:tr h="1266416">
                <a:tc>
                  <a:txBody>
                    <a:bodyPr/>
                    <a:lstStyle/>
                    <a:p>
                      <a:pPr algn="ctr">
                        <a:lnSpc>
                          <a:spcPct val="107000"/>
                        </a:lnSpc>
                        <a:spcAft>
                          <a:spcPts val="0"/>
                        </a:spcAft>
                      </a:pPr>
                      <a:r>
                        <a:rPr lang="fr-FR" sz="1400" b="1" dirty="0">
                          <a:solidFill>
                            <a:schemeClr val="tx1">
                              <a:lumMod val="75000"/>
                              <a:lumOff val="25000"/>
                            </a:schemeClr>
                          </a:solidFill>
                          <a:effectLst/>
                        </a:rPr>
                        <a:t>Familles de métiers</a:t>
                      </a:r>
                      <a:endParaRPr lang="fr-FR" sz="14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noFill/>
                      <a:prstDash val="solid"/>
                      <a:round/>
                      <a:headEnd type="none" w="med" len="med"/>
                      <a:tailEnd type="none" w="med" len="med"/>
                    </a:lnL>
                    <a:lnR w="6350" cap="flat" cmpd="sng" algn="ctr">
                      <a:solidFill>
                        <a:srgbClr val="E5E9DF"/>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rgbClr val="A5B592"/>
                    </a:solidFill>
                  </a:tcPr>
                </a:tc>
                <a:tc>
                  <a:txBody>
                    <a:bodyPr/>
                    <a:lstStyle/>
                    <a:p>
                      <a:pPr algn="ctr">
                        <a:lnSpc>
                          <a:spcPct val="107000"/>
                        </a:lnSpc>
                        <a:spcAft>
                          <a:spcPts val="0"/>
                        </a:spcAft>
                      </a:pPr>
                      <a:r>
                        <a:rPr lang="fr-FR" sz="1200" b="1" dirty="0">
                          <a:solidFill>
                            <a:schemeClr val="tx1">
                              <a:lumMod val="75000"/>
                              <a:lumOff val="25000"/>
                            </a:schemeClr>
                          </a:solidFill>
                          <a:effectLst/>
                        </a:rPr>
                        <a:t>Ensemble</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6350" cap="flat" cmpd="sng" algn="ctr">
                      <a:solidFill>
                        <a:srgbClr val="E5E9DF"/>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A5B592"/>
                    </a:solidFill>
                  </a:tcPr>
                </a:tc>
                <a:tc>
                  <a:txBody>
                    <a:bodyPr/>
                    <a:lstStyle/>
                    <a:p>
                      <a:pPr algn="ctr">
                        <a:lnSpc>
                          <a:spcPct val="107000"/>
                        </a:lnSpc>
                        <a:spcAft>
                          <a:spcPts val="0"/>
                        </a:spcAft>
                      </a:pPr>
                      <a:r>
                        <a:rPr lang="fr-FR" sz="1200" b="1" dirty="0">
                          <a:solidFill>
                            <a:schemeClr val="tx1">
                              <a:lumMod val="75000"/>
                              <a:lumOff val="25000"/>
                            </a:schemeClr>
                          </a:solidFill>
                          <a:effectLst/>
                        </a:rPr>
                        <a:t>%</a:t>
                      </a:r>
                      <a:br>
                        <a:rPr lang="fr-FR" sz="1200" b="1" dirty="0">
                          <a:solidFill>
                            <a:schemeClr val="tx1">
                              <a:lumMod val="75000"/>
                              <a:lumOff val="25000"/>
                            </a:schemeClr>
                          </a:solidFill>
                          <a:effectLst/>
                        </a:rPr>
                      </a:br>
                      <a:r>
                        <a:rPr lang="fr-FR" sz="1200" b="1" dirty="0">
                          <a:solidFill>
                            <a:schemeClr val="tx1">
                              <a:lumMod val="75000"/>
                              <a:lumOff val="25000"/>
                            </a:schemeClr>
                          </a:solidFill>
                          <a:effectLst/>
                        </a:rPr>
                        <a:t>Hommes</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6350" cap="flat" cmpd="sng" algn="ctr">
                      <a:solidFill>
                        <a:srgbClr val="E5E9DF"/>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A5B592"/>
                    </a:solidFill>
                  </a:tcPr>
                </a:tc>
                <a:tc>
                  <a:txBody>
                    <a:bodyPr/>
                    <a:lstStyle/>
                    <a:p>
                      <a:pPr algn="ctr">
                        <a:lnSpc>
                          <a:spcPct val="107000"/>
                        </a:lnSpc>
                        <a:spcAft>
                          <a:spcPts val="0"/>
                        </a:spcAft>
                      </a:pPr>
                      <a:r>
                        <a:rPr lang="fr-FR" sz="1200" b="1" dirty="0">
                          <a:solidFill>
                            <a:schemeClr val="tx1">
                              <a:lumMod val="75000"/>
                              <a:lumOff val="25000"/>
                            </a:schemeClr>
                          </a:solidFill>
                          <a:effectLst/>
                        </a:rPr>
                        <a:t>%</a:t>
                      </a:r>
                      <a:br>
                        <a:rPr lang="fr-FR" sz="1200" b="1" dirty="0">
                          <a:solidFill>
                            <a:schemeClr val="tx1">
                              <a:lumMod val="75000"/>
                              <a:lumOff val="25000"/>
                            </a:schemeClr>
                          </a:solidFill>
                          <a:effectLst/>
                        </a:rPr>
                      </a:br>
                      <a:r>
                        <a:rPr lang="fr-FR" sz="1200" b="1" dirty="0">
                          <a:solidFill>
                            <a:schemeClr val="tx1">
                              <a:lumMod val="75000"/>
                              <a:lumOff val="25000"/>
                            </a:schemeClr>
                          </a:solidFill>
                          <a:effectLst/>
                        </a:rPr>
                        <a:t>Femmes</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6350" cap="flat" cmpd="sng" algn="ctr">
                      <a:solidFill>
                        <a:srgbClr val="E5E9DF"/>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A5B592"/>
                    </a:solidFill>
                  </a:tcPr>
                </a:tc>
                <a:tc>
                  <a:txBody>
                    <a:bodyPr/>
                    <a:lstStyle/>
                    <a:p>
                      <a:pPr algn="ctr">
                        <a:lnSpc>
                          <a:spcPct val="107000"/>
                        </a:lnSpc>
                        <a:spcAft>
                          <a:spcPts val="0"/>
                        </a:spcAft>
                      </a:pPr>
                      <a:r>
                        <a:rPr lang="fr-FR" sz="1200" b="1" dirty="0">
                          <a:solidFill>
                            <a:schemeClr val="tx1">
                              <a:lumMod val="75000"/>
                              <a:lumOff val="25000"/>
                            </a:schemeClr>
                          </a:solidFill>
                          <a:effectLst/>
                        </a:rPr>
                        <a:t>Ensemble</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6350" cap="flat" cmpd="sng" algn="ctr">
                      <a:solidFill>
                        <a:srgbClr val="E5E9DF"/>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A5B592"/>
                    </a:solidFill>
                  </a:tcPr>
                </a:tc>
                <a:tc>
                  <a:txBody>
                    <a:bodyPr/>
                    <a:lstStyle/>
                    <a:p>
                      <a:pPr algn="ctr">
                        <a:lnSpc>
                          <a:spcPct val="107000"/>
                        </a:lnSpc>
                        <a:spcAft>
                          <a:spcPts val="0"/>
                        </a:spcAft>
                      </a:pPr>
                      <a:r>
                        <a:rPr lang="fr-FR" sz="1200" b="1" dirty="0">
                          <a:solidFill>
                            <a:schemeClr val="tx1">
                              <a:lumMod val="75000"/>
                              <a:lumOff val="25000"/>
                            </a:schemeClr>
                          </a:solidFill>
                          <a:effectLst/>
                        </a:rPr>
                        <a:t>Hommes</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6350" cap="flat" cmpd="sng" algn="ctr">
                      <a:solidFill>
                        <a:srgbClr val="E5E9DF"/>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A5B592"/>
                    </a:solidFill>
                  </a:tcPr>
                </a:tc>
                <a:tc>
                  <a:txBody>
                    <a:bodyPr/>
                    <a:lstStyle/>
                    <a:p>
                      <a:pPr algn="ctr">
                        <a:lnSpc>
                          <a:spcPct val="107000"/>
                        </a:lnSpc>
                        <a:spcAft>
                          <a:spcPts val="0"/>
                        </a:spcAft>
                      </a:pPr>
                      <a:r>
                        <a:rPr lang="fr-FR" sz="1200" b="1" dirty="0">
                          <a:solidFill>
                            <a:schemeClr val="tx1">
                              <a:lumMod val="75000"/>
                              <a:lumOff val="25000"/>
                            </a:schemeClr>
                          </a:solidFill>
                          <a:effectLst/>
                        </a:rPr>
                        <a:t>Femmes</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6350" cap="flat" cmpd="sng" algn="ctr">
                      <a:solidFill>
                        <a:srgbClr val="E5E9DF"/>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A5B592"/>
                    </a:solidFill>
                  </a:tcPr>
                </a:tc>
                <a:tc>
                  <a:txBody>
                    <a:bodyPr/>
                    <a:lstStyle/>
                    <a:p>
                      <a:pPr algn="ctr">
                        <a:lnSpc>
                          <a:spcPct val="107000"/>
                        </a:lnSpc>
                        <a:spcAft>
                          <a:spcPts val="0"/>
                        </a:spcAft>
                      </a:pPr>
                      <a:r>
                        <a:rPr lang="fr-FR" sz="1200" b="1" dirty="0">
                          <a:solidFill>
                            <a:schemeClr val="tx1">
                              <a:lumMod val="75000"/>
                              <a:lumOff val="25000"/>
                            </a:schemeClr>
                          </a:solidFill>
                          <a:effectLst/>
                        </a:rPr>
                        <a:t>Différence</a:t>
                      </a:r>
                      <a:br>
                        <a:rPr lang="fr-FR" sz="1200" b="1" dirty="0">
                          <a:solidFill>
                            <a:schemeClr val="tx1">
                              <a:lumMod val="75000"/>
                              <a:lumOff val="25000"/>
                            </a:schemeClr>
                          </a:solidFill>
                          <a:effectLst/>
                        </a:rPr>
                      </a:br>
                      <a:r>
                        <a:rPr lang="fr-FR" sz="1200" b="1" dirty="0">
                          <a:solidFill>
                            <a:schemeClr val="tx1">
                              <a:lumMod val="75000"/>
                              <a:lumOff val="25000"/>
                            </a:schemeClr>
                          </a:solidFill>
                          <a:effectLst/>
                        </a:rPr>
                        <a:t>femmes par rapport aux hommes en euros</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6350" cap="flat" cmpd="sng" algn="ctr">
                      <a:solidFill>
                        <a:srgbClr val="E5E9DF"/>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E5E9DF"/>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A5B592"/>
                    </a:solidFill>
                  </a:tcPr>
                </a:tc>
                <a:extLst>
                  <a:ext uri="{0D108BD9-81ED-4DB2-BD59-A6C34878D82A}">
                    <a16:rowId xmlns:a16="http://schemas.microsoft.com/office/drawing/2014/main" val="3081304009"/>
                  </a:ext>
                </a:extLst>
              </a:tr>
              <a:tr h="244262">
                <a:tc>
                  <a:txBody>
                    <a:bodyPr/>
                    <a:lstStyle/>
                    <a:p>
                      <a:pPr algn="just">
                        <a:lnSpc>
                          <a:spcPct val="107000"/>
                        </a:lnSpc>
                        <a:spcAft>
                          <a:spcPts val="0"/>
                        </a:spcAft>
                      </a:pPr>
                      <a:r>
                        <a:rPr lang="fr-FR" sz="1200" b="1" dirty="0">
                          <a:solidFill>
                            <a:schemeClr val="tx1">
                              <a:lumMod val="75000"/>
                              <a:lumOff val="25000"/>
                            </a:schemeClr>
                          </a:solidFill>
                          <a:effectLst/>
                        </a:rPr>
                        <a:t>Formation et accompagnement des pratiques</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no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7000"/>
                        </a:lnSpc>
                        <a:spcAft>
                          <a:spcPts val="0"/>
                        </a:spcAft>
                      </a:pPr>
                      <a:r>
                        <a:rPr lang="fr-FR" sz="1200" b="1" dirty="0">
                          <a:solidFill>
                            <a:schemeClr val="tx1">
                              <a:lumMod val="75000"/>
                              <a:lumOff val="25000"/>
                            </a:schemeClr>
                          </a:solidFill>
                          <a:effectLst/>
                        </a:rPr>
                        <a:t>123</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7000"/>
                        </a:lnSpc>
                        <a:spcAft>
                          <a:spcPts val="0"/>
                        </a:spcAft>
                      </a:pPr>
                      <a:r>
                        <a:rPr lang="fr-FR" sz="1200" b="1" dirty="0">
                          <a:solidFill>
                            <a:schemeClr val="tx1">
                              <a:lumMod val="75000"/>
                              <a:lumOff val="25000"/>
                            </a:schemeClr>
                          </a:solidFill>
                          <a:effectLst/>
                        </a:rPr>
                        <a:t>78%</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7000"/>
                        </a:lnSpc>
                        <a:spcAft>
                          <a:spcPts val="0"/>
                        </a:spcAft>
                      </a:pPr>
                      <a:r>
                        <a:rPr lang="fr-FR" sz="1200" b="1" dirty="0">
                          <a:solidFill>
                            <a:schemeClr val="tx1">
                              <a:lumMod val="75000"/>
                              <a:lumOff val="25000"/>
                            </a:schemeClr>
                          </a:solidFill>
                          <a:effectLst/>
                        </a:rPr>
                        <a:t>22%</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7000"/>
                        </a:lnSpc>
                        <a:spcAft>
                          <a:spcPts val="0"/>
                        </a:spcAft>
                      </a:pPr>
                      <a:r>
                        <a:rPr lang="fr-FR" sz="1200" b="1">
                          <a:solidFill>
                            <a:schemeClr val="tx1">
                              <a:lumMod val="75000"/>
                              <a:lumOff val="25000"/>
                            </a:schemeClr>
                          </a:solidFill>
                          <a:effectLst/>
                        </a:rPr>
                        <a:t>12,8 € </a:t>
                      </a:r>
                      <a:endParaRPr lang="fr-FR"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7000"/>
                        </a:lnSpc>
                        <a:spcAft>
                          <a:spcPts val="0"/>
                        </a:spcAft>
                      </a:pPr>
                      <a:r>
                        <a:rPr lang="fr-FR" sz="1200" b="1" dirty="0">
                          <a:solidFill>
                            <a:schemeClr val="tx1">
                              <a:lumMod val="75000"/>
                              <a:lumOff val="25000"/>
                            </a:schemeClr>
                          </a:solidFill>
                          <a:effectLst/>
                        </a:rPr>
                        <a:t>12,7 €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7000"/>
                        </a:lnSpc>
                        <a:spcAft>
                          <a:spcPts val="0"/>
                        </a:spcAft>
                      </a:pPr>
                      <a:r>
                        <a:rPr lang="fr-FR" sz="1200" b="1" dirty="0">
                          <a:solidFill>
                            <a:schemeClr val="tx1">
                              <a:lumMod val="75000"/>
                              <a:lumOff val="25000"/>
                            </a:schemeClr>
                          </a:solidFill>
                          <a:effectLst/>
                        </a:rPr>
                        <a:t>12,9 €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7000"/>
                        </a:lnSpc>
                        <a:spcAft>
                          <a:spcPts val="0"/>
                        </a:spcAft>
                      </a:pPr>
                      <a:r>
                        <a:rPr lang="fr-FR" sz="1200" b="1" dirty="0">
                          <a:solidFill>
                            <a:schemeClr val="tx1">
                              <a:lumMod val="75000"/>
                              <a:lumOff val="25000"/>
                            </a:schemeClr>
                          </a:solidFill>
                          <a:effectLst/>
                        </a:rPr>
                        <a:t>+ 0,2 €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765684711"/>
                  </a:ext>
                </a:extLst>
              </a:tr>
              <a:tr h="244262">
                <a:tc>
                  <a:txBody>
                    <a:bodyPr/>
                    <a:lstStyle/>
                    <a:p>
                      <a:pPr algn="just">
                        <a:lnSpc>
                          <a:spcPct val="107000"/>
                        </a:lnSpc>
                        <a:spcAft>
                          <a:spcPts val="0"/>
                        </a:spcAft>
                      </a:pPr>
                      <a:r>
                        <a:rPr lang="fr-FR" sz="1200" b="1" dirty="0">
                          <a:solidFill>
                            <a:schemeClr val="tx1">
                              <a:lumMod val="75000"/>
                              <a:lumOff val="25000"/>
                            </a:schemeClr>
                          </a:solidFill>
                          <a:effectLst/>
                        </a:rPr>
                        <a:t>Programmation artistique</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no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07000"/>
                        </a:lnSpc>
                        <a:spcAft>
                          <a:spcPts val="0"/>
                        </a:spcAft>
                      </a:pPr>
                      <a:r>
                        <a:rPr lang="fr-FR" sz="1200" b="1" dirty="0">
                          <a:solidFill>
                            <a:schemeClr val="tx1">
                              <a:lumMod val="75000"/>
                              <a:lumOff val="25000"/>
                            </a:schemeClr>
                          </a:solidFill>
                          <a:effectLst/>
                        </a:rPr>
                        <a:t>41</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07000"/>
                        </a:lnSpc>
                        <a:spcAft>
                          <a:spcPts val="0"/>
                        </a:spcAft>
                      </a:pPr>
                      <a:r>
                        <a:rPr lang="fr-FR" sz="1200" b="1" dirty="0">
                          <a:solidFill>
                            <a:schemeClr val="tx1">
                              <a:lumMod val="75000"/>
                              <a:lumOff val="25000"/>
                            </a:schemeClr>
                          </a:solidFill>
                          <a:effectLst/>
                        </a:rPr>
                        <a:t>88%</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07000"/>
                        </a:lnSpc>
                        <a:spcAft>
                          <a:spcPts val="0"/>
                        </a:spcAft>
                      </a:pPr>
                      <a:r>
                        <a:rPr lang="fr-FR" sz="1200" b="1" dirty="0">
                          <a:solidFill>
                            <a:schemeClr val="tx1">
                              <a:lumMod val="75000"/>
                              <a:lumOff val="25000"/>
                            </a:schemeClr>
                          </a:solidFill>
                          <a:effectLst/>
                        </a:rPr>
                        <a:t>12%</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07000"/>
                        </a:lnSpc>
                        <a:spcAft>
                          <a:spcPts val="0"/>
                        </a:spcAft>
                      </a:pPr>
                      <a:r>
                        <a:rPr lang="fr-FR" sz="1200" b="1" dirty="0">
                          <a:solidFill>
                            <a:schemeClr val="tx1">
                              <a:lumMod val="75000"/>
                              <a:lumOff val="25000"/>
                            </a:schemeClr>
                          </a:solidFill>
                          <a:effectLst/>
                        </a:rPr>
                        <a:t>15,3 €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07000"/>
                        </a:lnSpc>
                        <a:spcAft>
                          <a:spcPts val="0"/>
                        </a:spcAft>
                      </a:pPr>
                      <a:r>
                        <a:rPr lang="fr-FR" sz="1200" b="1" dirty="0">
                          <a:solidFill>
                            <a:schemeClr val="tx1">
                              <a:lumMod val="75000"/>
                              <a:lumOff val="25000"/>
                            </a:schemeClr>
                          </a:solidFill>
                          <a:effectLst/>
                        </a:rPr>
                        <a:t>15,6 €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07000"/>
                        </a:lnSpc>
                        <a:spcAft>
                          <a:spcPts val="0"/>
                        </a:spcAft>
                      </a:pPr>
                      <a:r>
                        <a:rPr lang="fr-FR" sz="1200" b="1" dirty="0">
                          <a:solidFill>
                            <a:schemeClr val="tx1">
                              <a:lumMod val="75000"/>
                              <a:lumOff val="25000"/>
                            </a:schemeClr>
                          </a:solidFill>
                          <a:effectLst/>
                        </a:rPr>
                        <a:t>15,2 €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07000"/>
                        </a:lnSpc>
                        <a:spcAft>
                          <a:spcPts val="0"/>
                        </a:spcAft>
                      </a:pPr>
                      <a:r>
                        <a:rPr lang="fr-FR" sz="1200" b="1" dirty="0">
                          <a:solidFill>
                            <a:schemeClr val="tx1">
                              <a:lumMod val="75000"/>
                              <a:lumOff val="25000"/>
                            </a:schemeClr>
                          </a:solidFill>
                          <a:effectLst/>
                        </a:rPr>
                        <a:t>- 0,4 €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extLst>
                  <a:ext uri="{0D108BD9-81ED-4DB2-BD59-A6C34878D82A}">
                    <a16:rowId xmlns:a16="http://schemas.microsoft.com/office/drawing/2014/main" val="1969509446"/>
                  </a:ext>
                </a:extLst>
              </a:tr>
              <a:tr h="244262">
                <a:tc>
                  <a:txBody>
                    <a:bodyPr/>
                    <a:lstStyle/>
                    <a:p>
                      <a:pPr algn="just">
                        <a:lnSpc>
                          <a:spcPct val="107000"/>
                        </a:lnSpc>
                        <a:spcAft>
                          <a:spcPts val="0"/>
                        </a:spcAft>
                      </a:pPr>
                      <a:r>
                        <a:rPr lang="fr-FR" sz="1200" b="1" dirty="0">
                          <a:solidFill>
                            <a:schemeClr val="tx1">
                              <a:lumMod val="75000"/>
                              <a:lumOff val="25000"/>
                            </a:schemeClr>
                          </a:solidFill>
                          <a:effectLst/>
                        </a:rPr>
                        <a:t>Activités techniques</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no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7000"/>
                        </a:lnSpc>
                        <a:spcAft>
                          <a:spcPts val="0"/>
                        </a:spcAft>
                      </a:pPr>
                      <a:r>
                        <a:rPr lang="fr-FR" sz="1200" b="1" dirty="0">
                          <a:solidFill>
                            <a:schemeClr val="tx1">
                              <a:lumMod val="75000"/>
                              <a:lumOff val="25000"/>
                            </a:schemeClr>
                          </a:solidFill>
                          <a:effectLst/>
                        </a:rPr>
                        <a:t>188</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7000"/>
                        </a:lnSpc>
                        <a:spcAft>
                          <a:spcPts val="0"/>
                        </a:spcAft>
                      </a:pPr>
                      <a:r>
                        <a:rPr lang="fr-FR" sz="1200" b="1">
                          <a:solidFill>
                            <a:schemeClr val="tx1">
                              <a:lumMod val="75000"/>
                              <a:lumOff val="25000"/>
                            </a:schemeClr>
                          </a:solidFill>
                          <a:effectLst/>
                        </a:rPr>
                        <a:t>97%</a:t>
                      </a:r>
                      <a:endParaRPr lang="fr-FR"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7000"/>
                        </a:lnSpc>
                        <a:spcAft>
                          <a:spcPts val="0"/>
                        </a:spcAft>
                      </a:pPr>
                      <a:r>
                        <a:rPr lang="fr-FR" sz="1200" b="1" dirty="0">
                          <a:solidFill>
                            <a:schemeClr val="tx1">
                              <a:lumMod val="75000"/>
                              <a:lumOff val="25000"/>
                            </a:schemeClr>
                          </a:solidFill>
                          <a:effectLst/>
                        </a:rPr>
                        <a:t>3%</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7000"/>
                        </a:lnSpc>
                        <a:spcAft>
                          <a:spcPts val="0"/>
                        </a:spcAft>
                      </a:pPr>
                      <a:r>
                        <a:rPr lang="fr-FR" sz="1200" b="1">
                          <a:solidFill>
                            <a:schemeClr val="tx1">
                              <a:lumMod val="75000"/>
                              <a:lumOff val="25000"/>
                            </a:schemeClr>
                          </a:solidFill>
                          <a:effectLst/>
                        </a:rPr>
                        <a:t>14,2 € </a:t>
                      </a:r>
                      <a:endParaRPr lang="fr-FR"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7000"/>
                        </a:lnSpc>
                        <a:spcAft>
                          <a:spcPts val="0"/>
                        </a:spcAft>
                      </a:pPr>
                      <a:r>
                        <a:rPr lang="fr-FR" sz="1200" b="1" dirty="0">
                          <a:solidFill>
                            <a:schemeClr val="tx1">
                              <a:lumMod val="75000"/>
                              <a:lumOff val="25000"/>
                            </a:schemeClr>
                          </a:solidFill>
                          <a:effectLst/>
                        </a:rPr>
                        <a:t>14,2 €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7000"/>
                        </a:lnSpc>
                        <a:spcAft>
                          <a:spcPts val="0"/>
                        </a:spcAft>
                      </a:pPr>
                      <a:r>
                        <a:rPr lang="fr-FR" sz="1200" b="1">
                          <a:solidFill>
                            <a:schemeClr val="tx1">
                              <a:lumMod val="75000"/>
                              <a:lumOff val="25000"/>
                            </a:schemeClr>
                          </a:solidFill>
                          <a:effectLst/>
                        </a:rPr>
                        <a:t>11,1 € </a:t>
                      </a:r>
                      <a:endParaRPr lang="fr-FR"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7000"/>
                        </a:lnSpc>
                        <a:spcAft>
                          <a:spcPts val="0"/>
                        </a:spcAft>
                      </a:pPr>
                      <a:r>
                        <a:rPr lang="fr-FR" sz="1200" b="1" dirty="0">
                          <a:solidFill>
                            <a:schemeClr val="tx1">
                              <a:lumMod val="75000"/>
                              <a:lumOff val="25000"/>
                            </a:schemeClr>
                          </a:solidFill>
                          <a:effectLst/>
                        </a:rPr>
                        <a:t>- 3,1 €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835681903"/>
                  </a:ext>
                </a:extLst>
              </a:tr>
              <a:tr h="244262">
                <a:tc>
                  <a:txBody>
                    <a:bodyPr/>
                    <a:lstStyle/>
                    <a:p>
                      <a:pPr algn="just">
                        <a:lnSpc>
                          <a:spcPct val="107000"/>
                        </a:lnSpc>
                        <a:spcAft>
                          <a:spcPts val="0"/>
                        </a:spcAft>
                      </a:pPr>
                      <a:r>
                        <a:rPr lang="fr-FR" sz="1200" b="1" dirty="0">
                          <a:solidFill>
                            <a:schemeClr val="tx1">
                              <a:lumMod val="75000"/>
                              <a:lumOff val="25000"/>
                            </a:schemeClr>
                          </a:solidFill>
                          <a:effectLst/>
                        </a:rPr>
                        <a:t>Direction</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no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07000"/>
                        </a:lnSpc>
                        <a:spcAft>
                          <a:spcPts val="0"/>
                        </a:spcAft>
                      </a:pPr>
                      <a:r>
                        <a:rPr lang="fr-FR" sz="1200" b="1">
                          <a:solidFill>
                            <a:schemeClr val="tx1">
                              <a:lumMod val="75000"/>
                              <a:lumOff val="25000"/>
                            </a:schemeClr>
                          </a:solidFill>
                          <a:effectLst/>
                        </a:rPr>
                        <a:t>142</a:t>
                      </a:r>
                      <a:endParaRPr lang="fr-FR"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07000"/>
                        </a:lnSpc>
                        <a:spcAft>
                          <a:spcPts val="0"/>
                        </a:spcAft>
                      </a:pPr>
                      <a:r>
                        <a:rPr lang="fr-FR" sz="1200" b="1">
                          <a:solidFill>
                            <a:schemeClr val="tx1">
                              <a:lumMod val="75000"/>
                              <a:lumOff val="25000"/>
                            </a:schemeClr>
                          </a:solidFill>
                          <a:effectLst/>
                        </a:rPr>
                        <a:t>75%</a:t>
                      </a:r>
                      <a:endParaRPr lang="fr-FR"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07000"/>
                        </a:lnSpc>
                        <a:spcAft>
                          <a:spcPts val="0"/>
                        </a:spcAft>
                      </a:pPr>
                      <a:r>
                        <a:rPr lang="fr-FR" sz="1200" b="1" dirty="0">
                          <a:solidFill>
                            <a:schemeClr val="tx1">
                              <a:lumMod val="75000"/>
                              <a:lumOff val="25000"/>
                            </a:schemeClr>
                          </a:solidFill>
                          <a:effectLst/>
                        </a:rPr>
                        <a:t>25%</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07000"/>
                        </a:lnSpc>
                        <a:spcAft>
                          <a:spcPts val="0"/>
                        </a:spcAft>
                      </a:pPr>
                      <a:r>
                        <a:rPr lang="fr-FR" sz="1200" b="1">
                          <a:solidFill>
                            <a:schemeClr val="tx1">
                              <a:lumMod val="75000"/>
                              <a:lumOff val="25000"/>
                            </a:schemeClr>
                          </a:solidFill>
                          <a:effectLst/>
                        </a:rPr>
                        <a:t>21,7 € </a:t>
                      </a:r>
                      <a:endParaRPr lang="fr-FR"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07000"/>
                        </a:lnSpc>
                        <a:spcAft>
                          <a:spcPts val="0"/>
                        </a:spcAft>
                      </a:pPr>
                      <a:r>
                        <a:rPr lang="fr-FR" sz="1200" b="1" dirty="0">
                          <a:solidFill>
                            <a:schemeClr val="tx1">
                              <a:lumMod val="75000"/>
                              <a:lumOff val="25000"/>
                            </a:schemeClr>
                          </a:solidFill>
                          <a:effectLst/>
                        </a:rPr>
                        <a:t>21,9 €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07000"/>
                        </a:lnSpc>
                        <a:spcAft>
                          <a:spcPts val="0"/>
                        </a:spcAft>
                      </a:pPr>
                      <a:r>
                        <a:rPr lang="fr-FR" sz="1200" b="1" dirty="0">
                          <a:solidFill>
                            <a:schemeClr val="tx1">
                              <a:lumMod val="75000"/>
                              <a:lumOff val="25000"/>
                            </a:schemeClr>
                          </a:solidFill>
                          <a:effectLst/>
                        </a:rPr>
                        <a:t>19,4 €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07000"/>
                        </a:lnSpc>
                        <a:spcAft>
                          <a:spcPts val="0"/>
                        </a:spcAft>
                      </a:pPr>
                      <a:r>
                        <a:rPr lang="fr-FR" sz="1200" b="1" dirty="0">
                          <a:solidFill>
                            <a:schemeClr val="tx1">
                              <a:lumMod val="75000"/>
                              <a:lumOff val="25000"/>
                            </a:schemeClr>
                          </a:solidFill>
                          <a:effectLst/>
                        </a:rPr>
                        <a:t>- 2,5 €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extLst>
                  <a:ext uri="{0D108BD9-81ED-4DB2-BD59-A6C34878D82A}">
                    <a16:rowId xmlns:a16="http://schemas.microsoft.com/office/drawing/2014/main" val="262242438"/>
                  </a:ext>
                </a:extLst>
              </a:tr>
              <a:tr h="244262">
                <a:tc>
                  <a:txBody>
                    <a:bodyPr/>
                    <a:lstStyle/>
                    <a:p>
                      <a:pPr algn="just">
                        <a:lnSpc>
                          <a:spcPct val="107000"/>
                        </a:lnSpc>
                        <a:spcAft>
                          <a:spcPts val="0"/>
                        </a:spcAft>
                      </a:pPr>
                      <a:r>
                        <a:rPr lang="fr-FR" sz="1200" b="1" dirty="0">
                          <a:solidFill>
                            <a:schemeClr val="tx1">
                              <a:lumMod val="75000"/>
                              <a:lumOff val="25000"/>
                            </a:schemeClr>
                          </a:solidFill>
                          <a:effectLst/>
                        </a:rPr>
                        <a:t>Administration</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no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7000"/>
                        </a:lnSpc>
                        <a:spcAft>
                          <a:spcPts val="0"/>
                        </a:spcAft>
                      </a:pPr>
                      <a:r>
                        <a:rPr lang="fr-FR" sz="1200" b="1" dirty="0">
                          <a:solidFill>
                            <a:schemeClr val="tx1">
                              <a:lumMod val="75000"/>
                              <a:lumOff val="25000"/>
                            </a:schemeClr>
                          </a:solidFill>
                          <a:effectLst/>
                        </a:rPr>
                        <a:t>193</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7000"/>
                        </a:lnSpc>
                        <a:spcAft>
                          <a:spcPts val="0"/>
                        </a:spcAft>
                      </a:pPr>
                      <a:r>
                        <a:rPr lang="fr-FR" sz="1200" b="1" dirty="0">
                          <a:solidFill>
                            <a:schemeClr val="tx1">
                              <a:lumMod val="75000"/>
                              <a:lumOff val="25000"/>
                            </a:schemeClr>
                          </a:solidFill>
                          <a:effectLst/>
                        </a:rPr>
                        <a:t>30%</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7000"/>
                        </a:lnSpc>
                        <a:spcAft>
                          <a:spcPts val="0"/>
                        </a:spcAft>
                      </a:pPr>
                      <a:r>
                        <a:rPr lang="fr-FR" sz="1200" b="1" dirty="0">
                          <a:solidFill>
                            <a:schemeClr val="tx1">
                              <a:lumMod val="75000"/>
                              <a:lumOff val="25000"/>
                            </a:schemeClr>
                          </a:solidFill>
                          <a:effectLst/>
                        </a:rPr>
                        <a:t>70%</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7000"/>
                        </a:lnSpc>
                        <a:spcAft>
                          <a:spcPts val="0"/>
                        </a:spcAft>
                      </a:pPr>
                      <a:r>
                        <a:rPr lang="fr-FR" sz="1200" b="1" dirty="0">
                          <a:solidFill>
                            <a:schemeClr val="tx1">
                              <a:lumMod val="75000"/>
                              <a:lumOff val="25000"/>
                            </a:schemeClr>
                          </a:solidFill>
                          <a:effectLst/>
                        </a:rPr>
                        <a:t>13,8 €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7000"/>
                        </a:lnSpc>
                        <a:spcAft>
                          <a:spcPts val="0"/>
                        </a:spcAft>
                      </a:pPr>
                      <a:r>
                        <a:rPr lang="fr-FR" sz="1200" b="1" dirty="0">
                          <a:solidFill>
                            <a:schemeClr val="tx1">
                              <a:lumMod val="75000"/>
                              <a:lumOff val="25000"/>
                            </a:schemeClr>
                          </a:solidFill>
                          <a:effectLst/>
                        </a:rPr>
                        <a:t>13,6 €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7000"/>
                        </a:lnSpc>
                        <a:spcAft>
                          <a:spcPts val="0"/>
                        </a:spcAft>
                      </a:pPr>
                      <a:r>
                        <a:rPr lang="fr-FR" sz="1200" b="1">
                          <a:solidFill>
                            <a:schemeClr val="tx1">
                              <a:lumMod val="75000"/>
                              <a:lumOff val="25000"/>
                            </a:schemeClr>
                          </a:solidFill>
                          <a:effectLst/>
                        </a:rPr>
                        <a:t>13,9 € </a:t>
                      </a:r>
                      <a:endParaRPr lang="fr-FR"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7000"/>
                        </a:lnSpc>
                        <a:spcAft>
                          <a:spcPts val="0"/>
                        </a:spcAft>
                      </a:pPr>
                      <a:r>
                        <a:rPr lang="fr-FR" sz="1200" b="1" dirty="0">
                          <a:solidFill>
                            <a:schemeClr val="tx1">
                              <a:lumMod val="75000"/>
                              <a:lumOff val="25000"/>
                            </a:schemeClr>
                          </a:solidFill>
                          <a:effectLst/>
                        </a:rPr>
                        <a:t>+ 0,3 €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791640245"/>
                  </a:ext>
                </a:extLst>
              </a:tr>
              <a:tr h="244262">
                <a:tc>
                  <a:txBody>
                    <a:bodyPr/>
                    <a:lstStyle/>
                    <a:p>
                      <a:pPr algn="just">
                        <a:lnSpc>
                          <a:spcPct val="107000"/>
                        </a:lnSpc>
                        <a:spcAft>
                          <a:spcPts val="0"/>
                        </a:spcAft>
                      </a:pPr>
                      <a:r>
                        <a:rPr lang="fr-FR" sz="1200" b="1" dirty="0">
                          <a:solidFill>
                            <a:schemeClr val="tx1">
                              <a:lumMod val="75000"/>
                              <a:lumOff val="25000"/>
                            </a:schemeClr>
                          </a:solidFill>
                          <a:effectLst/>
                        </a:rPr>
                        <a:t>Communication</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no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07000"/>
                        </a:lnSpc>
                        <a:spcAft>
                          <a:spcPts val="0"/>
                        </a:spcAft>
                      </a:pPr>
                      <a:r>
                        <a:rPr lang="fr-FR" sz="1200" b="1" dirty="0">
                          <a:solidFill>
                            <a:schemeClr val="tx1">
                              <a:lumMod val="75000"/>
                              <a:lumOff val="25000"/>
                            </a:schemeClr>
                          </a:solidFill>
                          <a:effectLst/>
                        </a:rPr>
                        <a:t>136</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07000"/>
                        </a:lnSpc>
                        <a:spcAft>
                          <a:spcPts val="0"/>
                        </a:spcAft>
                      </a:pPr>
                      <a:r>
                        <a:rPr lang="fr-FR" sz="1200" b="1" dirty="0">
                          <a:solidFill>
                            <a:schemeClr val="tx1">
                              <a:lumMod val="75000"/>
                              <a:lumOff val="25000"/>
                            </a:schemeClr>
                          </a:solidFill>
                          <a:effectLst/>
                        </a:rPr>
                        <a:t>38%</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07000"/>
                        </a:lnSpc>
                        <a:spcAft>
                          <a:spcPts val="0"/>
                        </a:spcAft>
                      </a:pPr>
                      <a:r>
                        <a:rPr lang="fr-FR" sz="1200" b="1" dirty="0">
                          <a:solidFill>
                            <a:schemeClr val="tx1">
                              <a:lumMod val="75000"/>
                              <a:lumOff val="25000"/>
                            </a:schemeClr>
                          </a:solidFill>
                          <a:effectLst/>
                        </a:rPr>
                        <a:t>62%</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07000"/>
                        </a:lnSpc>
                        <a:spcAft>
                          <a:spcPts val="0"/>
                        </a:spcAft>
                      </a:pPr>
                      <a:r>
                        <a:rPr lang="fr-FR" sz="1200" b="1" dirty="0">
                          <a:solidFill>
                            <a:schemeClr val="tx1">
                              <a:lumMod val="75000"/>
                              <a:lumOff val="25000"/>
                            </a:schemeClr>
                          </a:solidFill>
                          <a:effectLst/>
                        </a:rPr>
                        <a:t>12,7 €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07000"/>
                        </a:lnSpc>
                        <a:spcAft>
                          <a:spcPts val="0"/>
                        </a:spcAft>
                      </a:pPr>
                      <a:r>
                        <a:rPr lang="fr-FR" sz="1200" b="1" dirty="0">
                          <a:solidFill>
                            <a:schemeClr val="tx1">
                              <a:lumMod val="75000"/>
                              <a:lumOff val="25000"/>
                            </a:schemeClr>
                          </a:solidFill>
                          <a:effectLst/>
                        </a:rPr>
                        <a:t>12,4 €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07000"/>
                        </a:lnSpc>
                        <a:spcAft>
                          <a:spcPts val="0"/>
                        </a:spcAft>
                      </a:pPr>
                      <a:r>
                        <a:rPr lang="fr-FR" sz="1200" b="1" dirty="0">
                          <a:solidFill>
                            <a:schemeClr val="tx1">
                              <a:lumMod val="75000"/>
                              <a:lumOff val="25000"/>
                            </a:schemeClr>
                          </a:solidFill>
                          <a:effectLst/>
                        </a:rPr>
                        <a:t>12,7 €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07000"/>
                        </a:lnSpc>
                        <a:spcAft>
                          <a:spcPts val="0"/>
                        </a:spcAft>
                      </a:pPr>
                      <a:r>
                        <a:rPr lang="fr-FR" sz="1200" b="1" dirty="0">
                          <a:solidFill>
                            <a:schemeClr val="tx1">
                              <a:lumMod val="75000"/>
                              <a:lumOff val="25000"/>
                            </a:schemeClr>
                          </a:solidFill>
                          <a:effectLst/>
                        </a:rPr>
                        <a:t>+ 0,3 €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extLst>
                  <a:ext uri="{0D108BD9-81ED-4DB2-BD59-A6C34878D82A}">
                    <a16:rowId xmlns:a16="http://schemas.microsoft.com/office/drawing/2014/main" val="3048476684"/>
                  </a:ext>
                </a:extLst>
              </a:tr>
              <a:tr h="244262">
                <a:tc>
                  <a:txBody>
                    <a:bodyPr/>
                    <a:lstStyle/>
                    <a:p>
                      <a:pPr algn="just">
                        <a:lnSpc>
                          <a:spcPct val="107000"/>
                        </a:lnSpc>
                        <a:spcAft>
                          <a:spcPts val="0"/>
                        </a:spcAft>
                      </a:pPr>
                      <a:r>
                        <a:rPr lang="fr-FR" sz="1200" b="1" dirty="0">
                          <a:solidFill>
                            <a:schemeClr val="tx1">
                              <a:lumMod val="75000"/>
                              <a:lumOff val="25000"/>
                            </a:schemeClr>
                          </a:solidFill>
                          <a:effectLst/>
                        </a:rPr>
                        <a:t>Production</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no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7000"/>
                        </a:lnSpc>
                        <a:spcAft>
                          <a:spcPts val="0"/>
                        </a:spcAft>
                      </a:pPr>
                      <a:r>
                        <a:rPr lang="fr-FR" sz="1200" b="1">
                          <a:solidFill>
                            <a:schemeClr val="tx1">
                              <a:lumMod val="75000"/>
                              <a:lumOff val="25000"/>
                            </a:schemeClr>
                          </a:solidFill>
                          <a:effectLst/>
                        </a:rPr>
                        <a:t>80</a:t>
                      </a:r>
                      <a:endParaRPr lang="fr-FR"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7000"/>
                        </a:lnSpc>
                        <a:spcAft>
                          <a:spcPts val="0"/>
                        </a:spcAft>
                      </a:pPr>
                      <a:r>
                        <a:rPr lang="fr-FR" sz="1200" b="1">
                          <a:solidFill>
                            <a:schemeClr val="tx1">
                              <a:lumMod val="75000"/>
                              <a:lumOff val="25000"/>
                            </a:schemeClr>
                          </a:solidFill>
                          <a:effectLst/>
                        </a:rPr>
                        <a:t>37%</a:t>
                      </a:r>
                      <a:endParaRPr lang="fr-FR"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7000"/>
                        </a:lnSpc>
                        <a:spcAft>
                          <a:spcPts val="0"/>
                        </a:spcAft>
                      </a:pPr>
                      <a:r>
                        <a:rPr lang="fr-FR" sz="1200" b="1" dirty="0">
                          <a:solidFill>
                            <a:schemeClr val="tx1">
                              <a:lumMod val="75000"/>
                              <a:lumOff val="25000"/>
                            </a:schemeClr>
                          </a:solidFill>
                          <a:effectLst/>
                        </a:rPr>
                        <a:t>63%</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7000"/>
                        </a:lnSpc>
                        <a:spcAft>
                          <a:spcPts val="0"/>
                        </a:spcAft>
                      </a:pPr>
                      <a:r>
                        <a:rPr lang="fr-FR" sz="1200" b="1">
                          <a:solidFill>
                            <a:schemeClr val="tx1">
                              <a:lumMod val="75000"/>
                              <a:lumOff val="25000"/>
                            </a:schemeClr>
                          </a:solidFill>
                          <a:effectLst/>
                        </a:rPr>
                        <a:t>12,4 € </a:t>
                      </a:r>
                      <a:endParaRPr lang="fr-FR"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7000"/>
                        </a:lnSpc>
                        <a:spcAft>
                          <a:spcPts val="0"/>
                        </a:spcAft>
                      </a:pPr>
                      <a:r>
                        <a:rPr lang="fr-FR" sz="1200" b="1" dirty="0">
                          <a:solidFill>
                            <a:schemeClr val="tx1">
                              <a:lumMod val="75000"/>
                              <a:lumOff val="25000"/>
                            </a:schemeClr>
                          </a:solidFill>
                          <a:effectLst/>
                        </a:rPr>
                        <a:t>13,0 €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7000"/>
                        </a:lnSpc>
                        <a:spcAft>
                          <a:spcPts val="0"/>
                        </a:spcAft>
                      </a:pPr>
                      <a:r>
                        <a:rPr lang="fr-FR" sz="1200" b="1">
                          <a:solidFill>
                            <a:schemeClr val="tx1">
                              <a:lumMod val="75000"/>
                              <a:lumOff val="25000"/>
                            </a:schemeClr>
                          </a:solidFill>
                          <a:effectLst/>
                        </a:rPr>
                        <a:t>12,3 € </a:t>
                      </a:r>
                      <a:endParaRPr lang="fr-FR"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7000"/>
                        </a:lnSpc>
                        <a:spcAft>
                          <a:spcPts val="0"/>
                        </a:spcAft>
                      </a:pPr>
                      <a:r>
                        <a:rPr lang="fr-FR" sz="1200" b="1" dirty="0">
                          <a:solidFill>
                            <a:schemeClr val="tx1">
                              <a:lumMod val="75000"/>
                              <a:lumOff val="25000"/>
                            </a:schemeClr>
                          </a:solidFill>
                          <a:effectLst/>
                        </a:rPr>
                        <a:t>- 0,7 €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440630419"/>
                  </a:ext>
                </a:extLst>
              </a:tr>
              <a:tr h="244262">
                <a:tc>
                  <a:txBody>
                    <a:bodyPr/>
                    <a:lstStyle/>
                    <a:p>
                      <a:pPr algn="just">
                        <a:lnSpc>
                          <a:spcPct val="107000"/>
                        </a:lnSpc>
                        <a:spcAft>
                          <a:spcPts val="0"/>
                        </a:spcAft>
                      </a:pPr>
                      <a:r>
                        <a:rPr lang="fr-FR" sz="1200" b="1" dirty="0">
                          <a:solidFill>
                            <a:schemeClr val="tx1">
                              <a:lumMod val="75000"/>
                              <a:lumOff val="25000"/>
                            </a:schemeClr>
                          </a:solidFill>
                          <a:effectLst/>
                        </a:rPr>
                        <a:t>Accueil des publics</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no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07000"/>
                        </a:lnSpc>
                        <a:spcAft>
                          <a:spcPts val="0"/>
                        </a:spcAft>
                      </a:pPr>
                      <a:r>
                        <a:rPr lang="fr-FR" sz="1200" b="1" dirty="0">
                          <a:solidFill>
                            <a:schemeClr val="tx1">
                              <a:lumMod val="75000"/>
                              <a:lumOff val="25000"/>
                            </a:schemeClr>
                          </a:solidFill>
                          <a:effectLst/>
                        </a:rPr>
                        <a:t>80</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07000"/>
                        </a:lnSpc>
                        <a:spcAft>
                          <a:spcPts val="0"/>
                        </a:spcAft>
                      </a:pPr>
                      <a:r>
                        <a:rPr lang="fr-FR" sz="1200" b="1" dirty="0">
                          <a:solidFill>
                            <a:schemeClr val="tx1">
                              <a:lumMod val="75000"/>
                              <a:lumOff val="25000"/>
                            </a:schemeClr>
                          </a:solidFill>
                          <a:effectLst/>
                        </a:rPr>
                        <a:t>44%</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07000"/>
                        </a:lnSpc>
                        <a:spcAft>
                          <a:spcPts val="0"/>
                        </a:spcAft>
                      </a:pPr>
                      <a:r>
                        <a:rPr lang="fr-FR" sz="1200" b="1" dirty="0">
                          <a:solidFill>
                            <a:schemeClr val="tx1">
                              <a:lumMod val="75000"/>
                              <a:lumOff val="25000"/>
                            </a:schemeClr>
                          </a:solidFill>
                          <a:effectLst/>
                        </a:rPr>
                        <a:t>56%</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07000"/>
                        </a:lnSpc>
                        <a:spcAft>
                          <a:spcPts val="0"/>
                        </a:spcAft>
                      </a:pPr>
                      <a:r>
                        <a:rPr lang="fr-FR" sz="1200" b="1" dirty="0">
                          <a:solidFill>
                            <a:schemeClr val="tx1">
                              <a:lumMod val="75000"/>
                              <a:lumOff val="25000"/>
                            </a:schemeClr>
                          </a:solidFill>
                          <a:effectLst/>
                        </a:rPr>
                        <a:t>11,7 €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07000"/>
                        </a:lnSpc>
                        <a:spcAft>
                          <a:spcPts val="0"/>
                        </a:spcAft>
                      </a:pPr>
                      <a:r>
                        <a:rPr lang="fr-FR" sz="1200" b="1" dirty="0">
                          <a:solidFill>
                            <a:schemeClr val="tx1">
                              <a:lumMod val="75000"/>
                              <a:lumOff val="25000"/>
                            </a:schemeClr>
                          </a:solidFill>
                          <a:effectLst/>
                        </a:rPr>
                        <a:t>11,9 €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07000"/>
                        </a:lnSpc>
                        <a:spcAft>
                          <a:spcPts val="0"/>
                        </a:spcAft>
                      </a:pPr>
                      <a:r>
                        <a:rPr lang="fr-FR" sz="1200" b="1" dirty="0">
                          <a:solidFill>
                            <a:schemeClr val="tx1">
                              <a:lumMod val="75000"/>
                              <a:lumOff val="25000"/>
                            </a:schemeClr>
                          </a:solidFill>
                          <a:effectLst/>
                        </a:rPr>
                        <a:t>11,7 €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07000"/>
                        </a:lnSpc>
                        <a:spcAft>
                          <a:spcPts val="0"/>
                        </a:spcAft>
                      </a:pPr>
                      <a:r>
                        <a:rPr lang="fr-FR" sz="1200" b="1" dirty="0">
                          <a:solidFill>
                            <a:schemeClr val="tx1">
                              <a:lumMod val="75000"/>
                              <a:lumOff val="25000"/>
                            </a:schemeClr>
                          </a:solidFill>
                          <a:effectLst/>
                        </a:rPr>
                        <a:t>- 0,2 €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extLst>
                  <a:ext uri="{0D108BD9-81ED-4DB2-BD59-A6C34878D82A}">
                    <a16:rowId xmlns:a16="http://schemas.microsoft.com/office/drawing/2014/main" val="2114355179"/>
                  </a:ext>
                </a:extLst>
              </a:tr>
              <a:tr h="244262">
                <a:tc>
                  <a:txBody>
                    <a:bodyPr/>
                    <a:lstStyle/>
                    <a:p>
                      <a:pPr algn="just">
                        <a:lnSpc>
                          <a:spcPct val="107000"/>
                        </a:lnSpc>
                        <a:spcAft>
                          <a:spcPts val="0"/>
                        </a:spcAft>
                      </a:pPr>
                      <a:r>
                        <a:rPr lang="fr-FR" sz="1200" b="1" dirty="0">
                          <a:solidFill>
                            <a:schemeClr val="tx1">
                              <a:lumMod val="75000"/>
                              <a:lumOff val="25000"/>
                            </a:schemeClr>
                          </a:solidFill>
                          <a:effectLst/>
                        </a:rPr>
                        <a:t>Action culturelle et médiation</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no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7000"/>
                        </a:lnSpc>
                        <a:spcAft>
                          <a:spcPts val="0"/>
                        </a:spcAft>
                      </a:pPr>
                      <a:r>
                        <a:rPr lang="fr-FR" sz="1200" b="1">
                          <a:solidFill>
                            <a:schemeClr val="tx1">
                              <a:lumMod val="75000"/>
                              <a:lumOff val="25000"/>
                            </a:schemeClr>
                          </a:solidFill>
                          <a:effectLst/>
                        </a:rPr>
                        <a:t>72</a:t>
                      </a:r>
                      <a:endParaRPr lang="fr-FR"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7000"/>
                        </a:lnSpc>
                        <a:spcAft>
                          <a:spcPts val="0"/>
                        </a:spcAft>
                      </a:pPr>
                      <a:r>
                        <a:rPr lang="fr-FR" sz="1200" b="1">
                          <a:solidFill>
                            <a:schemeClr val="tx1">
                              <a:lumMod val="75000"/>
                              <a:lumOff val="25000"/>
                            </a:schemeClr>
                          </a:solidFill>
                          <a:effectLst/>
                        </a:rPr>
                        <a:t>40%</a:t>
                      </a:r>
                      <a:endParaRPr lang="fr-FR"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7000"/>
                        </a:lnSpc>
                        <a:spcAft>
                          <a:spcPts val="0"/>
                        </a:spcAft>
                      </a:pPr>
                      <a:r>
                        <a:rPr lang="fr-FR" sz="1200" b="1" dirty="0">
                          <a:solidFill>
                            <a:schemeClr val="tx1">
                              <a:lumMod val="75000"/>
                              <a:lumOff val="25000"/>
                            </a:schemeClr>
                          </a:solidFill>
                          <a:effectLst/>
                        </a:rPr>
                        <a:t>60%</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7000"/>
                        </a:lnSpc>
                        <a:spcAft>
                          <a:spcPts val="0"/>
                        </a:spcAft>
                      </a:pPr>
                      <a:r>
                        <a:rPr lang="fr-FR" sz="1200" b="1">
                          <a:solidFill>
                            <a:schemeClr val="tx1">
                              <a:lumMod val="75000"/>
                              <a:lumOff val="25000"/>
                            </a:schemeClr>
                          </a:solidFill>
                          <a:effectLst/>
                        </a:rPr>
                        <a:t>12,8 € </a:t>
                      </a:r>
                      <a:endParaRPr lang="fr-FR"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7000"/>
                        </a:lnSpc>
                        <a:spcAft>
                          <a:spcPts val="0"/>
                        </a:spcAft>
                      </a:pPr>
                      <a:r>
                        <a:rPr lang="fr-FR" sz="1200" b="1" dirty="0">
                          <a:solidFill>
                            <a:schemeClr val="tx1">
                              <a:lumMod val="75000"/>
                              <a:lumOff val="25000"/>
                            </a:schemeClr>
                          </a:solidFill>
                          <a:effectLst/>
                        </a:rPr>
                        <a:t>13,0 €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7000"/>
                        </a:lnSpc>
                        <a:spcAft>
                          <a:spcPts val="0"/>
                        </a:spcAft>
                      </a:pPr>
                      <a:r>
                        <a:rPr lang="fr-FR" sz="1200" b="1">
                          <a:solidFill>
                            <a:schemeClr val="tx1">
                              <a:lumMod val="75000"/>
                              <a:lumOff val="25000"/>
                            </a:schemeClr>
                          </a:solidFill>
                          <a:effectLst/>
                        </a:rPr>
                        <a:t>12,8 € </a:t>
                      </a:r>
                      <a:endParaRPr lang="fr-FR"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7000"/>
                        </a:lnSpc>
                        <a:spcAft>
                          <a:spcPts val="0"/>
                        </a:spcAft>
                      </a:pPr>
                      <a:r>
                        <a:rPr lang="fr-FR" sz="1200" b="1" dirty="0">
                          <a:solidFill>
                            <a:schemeClr val="tx1">
                              <a:lumMod val="75000"/>
                              <a:lumOff val="25000"/>
                            </a:schemeClr>
                          </a:solidFill>
                          <a:effectLst/>
                        </a:rPr>
                        <a:t>- 0,2 €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489101720"/>
                  </a:ext>
                </a:extLst>
              </a:tr>
              <a:tr h="244262">
                <a:tc>
                  <a:txBody>
                    <a:bodyPr/>
                    <a:lstStyle/>
                    <a:p>
                      <a:pPr algn="just">
                        <a:lnSpc>
                          <a:spcPct val="107000"/>
                        </a:lnSpc>
                        <a:spcAft>
                          <a:spcPts val="0"/>
                        </a:spcAft>
                      </a:pPr>
                      <a:r>
                        <a:rPr lang="fr-FR" sz="1200" b="1" dirty="0">
                          <a:solidFill>
                            <a:schemeClr val="tx1">
                              <a:lumMod val="75000"/>
                              <a:lumOff val="25000"/>
                            </a:schemeClr>
                          </a:solidFill>
                          <a:effectLst/>
                        </a:rPr>
                        <a:t>Intendance et entretien</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no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07000"/>
                        </a:lnSpc>
                        <a:spcAft>
                          <a:spcPts val="0"/>
                        </a:spcAft>
                      </a:pPr>
                      <a:r>
                        <a:rPr lang="fr-FR" sz="1200" b="1" dirty="0">
                          <a:solidFill>
                            <a:schemeClr val="tx1">
                              <a:lumMod val="75000"/>
                              <a:lumOff val="25000"/>
                            </a:schemeClr>
                          </a:solidFill>
                          <a:effectLst/>
                        </a:rPr>
                        <a:t>42</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07000"/>
                        </a:lnSpc>
                        <a:spcAft>
                          <a:spcPts val="0"/>
                        </a:spcAft>
                      </a:pPr>
                      <a:r>
                        <a:rPr lang="fr-FR" sz="1200" b="1" dirty="0">
                          <a:solidFill>
                            <a:schemeClr val="tx1">
                              <a:lumMod val="75000"/>
                              <a:lumOff val="25000"/>
                            </a:schemeClr>
                          </a:solidFill>
                          <a:effectLst/>
                        </a:rPr>
                        <a:t>60%</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07000"/>
                        </a:lnSpc>
                        <a:spcAft>
                          <a:spcPts val="0"/>
                        </a:spcAft>
                      </a:pPr>
                      <a:r>
                        <a:rPr lang="fr-FR" sz="1200" b="1" dirty="0">
                          <a:solidFill>
                            <a:schemeClr val="tx1">
                              <a:lumMod val="75000"/>
                              <a:lumOff val="25000"/>
                            </a:schemeClr>
                          </a:solidFill>
                          <a:effectLst/>
                        </a:rPr>
                        <a:t>40%</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07000"/>
                        </a:lnSpc>
                        <a:spcAft>
                          <a:spcPts val="0"/>
                        </a:spcAft>
                      </a:pPr>
                      <a:r>
                        <a:rPr lang="fr-FR" sz="1200" b="1" dirty="0">
                          <a:solidFill>
                            <a:schemeClr val="tx1">
                              <a:lumMod val="75000"/>
                              <a:lumOff val="25000"/>
                            </a:schemeClr>
                          </a:solidFill>
                          <a:effectLst/>
                        </a:rPr>
                        <a:t>10,9 €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07000"/>
                        </a:lnSpc>
                        <a:spcAft>
                          <a:spcPts val="0"/>
                        </a:spcAft>
                      </a:pPr>
                      <a:r>
                        <a:rPr lang="fr-FR" sz="1200" b="1" dirty="0">
                          <a:solidFill>
                            <a:schemeClr val="tx1">
                              <a:lumMod val="75000"/>
                              <a:lumOff val="25000"/>
                            </a:schemeClr>
                          </a:solidFill>
                          <a:effectLst/>
                        </a:rPr>
                        <a:t>10,3 €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07000"/>
                        </a:lnSpc>
                        <a:spcAft>
                          <a:spcPts val="0"/>
                        </a:spcAft>
                      </a:pPr>
                      <a:r>
                        <a:rPr lang="fr-FR" sz="1200" b="1" dirty="0">
                          <a:solidFill>
                            <a:schemeClr val="tx1">
                              <a:lumMod val="75000"/>
                              <a:lumOff val="25000"/>
                            </a:schemeClr>
                          </a:solidFill>
                          <a:effectLst/>
                        </a:rPr>
                        <a:t>11,4 €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07000"/>
                        </a:lnSpc>
                        <a:spcAft>
                          <a:spcPts val="0"/>
                        </a:spcAft>
                      </a:pPr>
                      <a:r>
                        <a:rPr lang="fr-FR" sz="1200" b="1" dirty="0">
                          <a:solidFill>
                            <a:schemeClr val="tx1">
                              <a:lumMod val="75000"/>
                              <a:lumOff val="25000"/>
                            </a:schemeClr>
                          </a:solidFill>
                          <a:effectLst/>
                        </a:rPr>
                        <a:t>+ 1,1 €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extLst>
                  <a:ext uri="{0D108BD9-81ED-4DB2-BD59-A6C34878D82A}">
                    <a16:rowId xmlns:a16="http://schemas.microsoft.com/office/drawing/2014/main" val="2014040229"/>
                  </a:ext>
                </a:extLst>
              </a:tr>
              <a:tr h="244262">
                <a:tc>
                  <a:txBody>
                    <a:bodyPr/>
                    <a:lstStyle/>
                    <a:p>
                      <a:pPr algn="just">
                        <a:lnSpc>
                          <a:spcPct val="107000"/>
                        </a:lnSpc>
                        <a:spcAft>
                          <a:spcPts val="0"/>
                        </a:spcAft>
                      </a:pPr>
                      <a:r>
                        <a:rPr lang="fr-FR" sz="1200" b="1" dirty="0">
                          <a:solidFill>
                            <a:schemeClr val="tx1">
                              <a:lumMod val="75000"/>
                              <a:lumOff val="25000"/>
                            </a:schemeClr>
                          </a:solidFill>
                          <a:effectLst/>
                        </a:rPr>
                        <a:t>Autre</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no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7000"/>
                        </a:lnSpc>
                        <a:spcAft>
                          <a:spcPts val="0"/>
                        </a:spcAft>
                      </a:pPr>
                      <a:r>
                        <a:rPr lang="fr-FR" sz="1200" b="1">
                          <a:solidFill>
                            <a:schemeClr val="tx1">
                              <a:lumMod val="75000"/>
                              <a:lumOff val="25000"/>
                            </a:schemeClr>
                          </a:solidFill>
                          <a:effectLst/>
                        </a:rPr>
                        <a:t>2</a:t>
                      </a:r>
                      <a:endParaRPr lang="fr-FR"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7000"/>
                        </a:lnSpc>
                        <a:spcAft>
                          <a:spcPts val="0"/>
                        </a:spcAft>
                      </a:pPr>
                      <a:r>
                        <a:rPr lang="fr-FR" sz="1200" b="1">
                          <a:solidFill>
                            <a:schemeClr val="tx1">
                              <a:lumMod val="75000"/>
                              <a:lumOff val="25000"/>
                            </a:schemeClr>
                          </a:solidFill>
                          <a:effectLst/>
                        </a:rPr>
                        <a:t>100%</a:t>
                      </a:r>
                      <a:endParaRPr lang="fr-FR"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7000"/>
                        </a:lnSpc>
                        <a:spcAft>
                          <a:spcPts val="0"/>
                        </a:spcAft>
                      </a:pPr>
                      <a:r>
                        <a:rPr lang="fr-FR" sz="1200" b="1" dirty="0">
                          <a:solidFill>
                            <a:schemeClr val="tx1">
                              <a:lumMod val="75000"/>
                              <a:lumOff val="25000"/>
                            </a:schemeClr>
                          </a:solidFill>
                          <a:effectLst/>
                        </a:rPr>
                        <a:t>0%</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7000"/>
                        </a:lnSpc>
                        <a:spcAft>
                          <a:spcPts val="0"/>
                        </a:spcAft>
                      </a:pPr>
                      <a:r>
                        <a:rPr lang="fr-FR" sz="1200" b="1">
                          <a:solidFill>
                            <a:schemeClr val="tx1">
                              <a:lumMod val="75000"/>
                              <a:lumOff val="25000"/>
                            </a:schemeClr>
                          </a:solidFill>
                          <a:effectLst/>
                        </a:rPr>
                        <a:t>11,9 € </a:t>
                      </a:r>
                      <a:endParaRPr lang="fr-FR"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7000"/>
                        </a:lnSpc>
                        <a:spcAft>
                          <a:spcPts val="0"/>
                        </a:spcAft>
                      </a:pPr>
                      <a:r>
                        <a:rPr lang="fr-FR" sz="1200" b="1" dirty="0">
                          <a:solidFill>
                            <a:schemeClr val="tx1">
                              <a:lumMod val="75000"/>
                              <a:lumOff val="25000"/>
                            </a:schemeClr>
                          </a:solidFill>
                          <a:effectLst/>
                        </a:rPr>
                        <a:t>11,9 €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7000"/>
                        </a:lnSpc>
                        <a:spcAft>
                          <a:spcPts val="0"/>
                        </a:spcAft>
                      </a:pPr>
                      <a:r>
                        <a:rPr lang="fr-FR" sz="1200" b="1">
                          <a:solidFill>
                            <a:schemeClr val="tx1">
                              <a:lumMod val="75000"/>
                              <a:lumOff val="25000"/>
                            </a:schemeClr>
                          </a:solidFill>
                          <a:effectLst/>
                        </a:rPr>
                        <a:t> - </a:t>
                      </a:r>
                      <a:endParaRPr lang="fr-FR"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7000"/>
                        </a:lnSpc>
                        <a:spcAft>
                          <a:spcPts val="0"/>
                        </a:spcAft>
                      </a:pPr>
                      <a:r>
                        <a:rPr lang="fr-FR" sz="1200" b="1" dirty="0">
                          <a:solidFill>
                            <a:schemeClr val="tx1">
                              <a:lumMod val="75000"/>
                              <a:lumOff val="25000"/>
                            </a:schemeClr>
                          </a:solidFill>
                          <a:effectLst/>
                        </a:rPr>
                        <a:t>-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507193586"/>
                  </a:ext>
                </a:extLst>
              </a:tr>
              <a:tr h="244262">
                <a:tc>
                  <a:txBody>
                    <a:bodyPr/>
                    <a:lstStyle/>
                    <a:p>
                      <a:pPr algn="just">
                        <a:lnSpc>
                          <a:spcPct val="107000"/>
                        </a:lnSpc>
                        <a:spcAft>
                          <a:spcPts val="0"/>
                        </a:spcAft>
                      </a:pPr>
                      <a:r>
                        <a:rPr lang="fr-FR" sz="1200" b="1" dirty="0">
                          <a:solidFill>
                            <a:schemeClr val="tx1">
                              <a:lumMod val="75000"/>
                              <a:lumOff val="25000"/>
                            </a:schemeClr>
                          </a:solidFill>
                          <a:effectLst/>
                        </a:rPr>
                        <a:t>ENSEMBLE</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no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A5B592"/>
                    </a:solidFill>
                  </a:tcPr>
                </a:tc>
                <a:tc>
                  <a:txBody>
                    <a:bodyPr/>
                    <a:lstStyle/>
                    <a:p>
                      <a:pPr algn="r">
                        <a:lnSpc>
                          <a:spcPct val="107000"/>
                        </a:lnSpc>
                        <a:spcAft>
                          <a:spcPts val="0"/>
                        </a:spcAft>
                      </a:pPr>
                      <a:r>
                        <a:rPr lang="fr-FR" sz="1200" b="1">
                          <a:solidFill>
                            <a:schemeClr val="tx1">
                              <a:lumMod val="75000"/>
                              <a:lumOff val="25000"/>
                            </a:schemeClr>
                          </a:solidFill>
                          <a:effectLst/>
                        </a:rPr>
                        <a:t>1 099</a:t>
                      </a:r>
                      <a:endParaRPr lang="fr-FR"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A5B592"/>
                    </a:solidFill>
                  </a:tcPr>
                </a:tc>
                <a:tc>
                  <a:txBody>
                    <a:bodyPr/>
                    <a:lstStyle/>
                    <a:p>
                      <a:pPr algn="r">
                        <a:lnSpc>
                          <a:spcPct val="107000"/>
                        </a:lnSpc>
                        <a:spcAft>
                          <a:spcPts val="0"/>
                        </a:spcAft>
                      </a:pPr>
                      <a:r>
                        <a:rPr lang="fr-FR" sz="1200" b="1" dirty="0">
                          <a:solidFill>
                            <a:schemeClr val="tx1">
                              <a:lumMod val="75000"/>
                              <a:lumOff val="25000"/>
                            </a:schemeClr>
                          </a:solidFill>
                          <a:effectLst/>
                        </a:rPr>
                        <a:t>59%</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A5B592"/>
                    </a:solidFill>
                  </a:tcPr>
                </a:tc>
                <a:tc>
                  <a:txBody>
                    <a:bodyPr/>
                    <a:lstStyle/>
                    <a:p>
                      <a:pPr algn="r">
                        <a:lnSpc>
                          <a:spcPct val="107000"/>
                        </a:lnSpc>
                        <a:spcAft>
                          <a:spcPts val="0"/>
                        </a:spcAft>
                      </a:pPr>
                      <a:r>
                        <a:rPr lang="fr-FR" sz="1200" b="1" dirty="0">
                          <a:solidFill>
                            <a:schemeClr val="tx1">
                              <a:lumMod val="75000"/>
                              <a:lumOff val="25000"/>
                            </a:schemeClr>
                          </a:solidFill>
                          <a:effectLst/>
                        </a:rPr>
                        <a:t>41%</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A5B592"/>
                    </a:solidFill>
                  </a:tcPr>
                </a:tc>
                <a:tc>
                  <a:txBody>
                    <a:bodyPr/>
                    <a:lstStyle/>
                    <a:p>
                      <a:pPr algn="r">
                        <a:lnSpc>
                          <a:spcPct val="107000"/>
                        </a:lnSpc>
                        <a:spcAft>
                          <a:spcPts val="0"/>
                        </a:spcAft>
                      </a:pPr>
                      <a:r>
                        <a:rPr lang="fr-FR" sz="1200" b="1" dirty="0">
                          <a:solidFill>
                            <a:schemeClr val="tx1">
                              <a:lumMod val="75000"/>
                              <a:lumOff val="25000"/>
                            </a:schemeClr>
                          </a:solidFill>
                          <a:effectLst/>
                        </a:rPr>
                        <a:t>13,5 €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A5B592"/>
                    </a:solidFill>
                  </a:tcPr>
                </a:tc>
                <a:tc>
                  <a:txBody>
                    <a:bodyPr/>
                    <a:lstStyle/>
                    <a:p>
                      <a:pPr algn="r">
                        <a:lnSpc>
                          <a:spcPct val="107000"/>
                        </a:lnSpc>
                        <a:spcAft>
                          <a:spcPts val="0"/>
                        </a:spcAft>
                      </a:pPr>
                      <a:r>
                        <a:rPr lang="fr-FR" sz="1200" b="1" dirty="0">
                          <a:solidFill>
                            <a:schemeClr val="tx1">
                              <a:lumMod val="75000"/>
                              <a:lumOff val="25000"/>
                            </a:schemeClr>
                          </a:solidFill>
                          <a:effectLst/>
                        </a:rPr>
                        <a:t>13,8 €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A5B592"/>
                    </a:solidFill>
                  </a:tcPr>
                </a:tc>
                <a:tc>
                  <a:txBody>
                    <a:bodyPr/>
                    <a:lstStyle/>
                    <a:p>
                      <a:pPr algn="r">
                        <a:lnSpc>
                          <a:spcPct val="107000"/>
                        </a:lnSpc>
                        <a:spcAft>
                          <a:spcPts val="0"/>
                        </a:spcAft>
                      </a:pPr>
                      <a:r>
                        <a:rPr lang="fr-FR" sz="1200" b="1" dirty="0">
                          <a:solidFill>
                            <a:schemeClr val="tx1">
                              <a:lumMod val="75000"/>
                              <a:lumOff val="25000"/>
                            </a:schemeClr>
                          </a:solidFill>
                          <a:effectLst/>
                        </a:rPr>
                        <a:t>12,9 €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A5B592"/>
                    </a:solidFill>
                  </a:tcPr>
                </a:tc>
                <a:tc>
                  <a:txBody>
                    <a:bodyPr/>
                    <a:lstStyle/>
                    <a:p>
                      <a:pPr algn="r">
                        <a:lnSpc>
                          <a:spcPct val="107000"/>
                        </a:lnSpc>
                        <a:spcAft>
                          <a:spcPts val="0"/>
                        </a:spcAft>
                      </a:pPr>
                      <a:r>
                        <a:rPr lang="fr-FR" sz="1200" b="1" dirty="0">
                          <a:solidFill>
                            <a:schemeClr val="tx1">
                              <a:lumMod val="75000"/>
                              <a:lumOff val="25000"/>
                            </a:schemeClr>
                          </a:solidFill>
                          <a:effectLst/>
                        </a:rPr>
                        <a:t>- 0,9 €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noFill/>
                      <a:prstDash val="solid"/>
                      <a:round/>
                      <a:headEnd type="none" w="med" len="med"/>
                      <a:tailEnd type="none" w="med" len="med"/>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A5B592"/>
                    </a:solidFill>
                  </a:tcPr>
                </a:tc>
                <a:extLst>
                  <a:ext uri="{0D108BD9-81ED-4DB2-BD59-A6C34878D82A}">
                    <a16:rowId xmlns:a16="http://schemas.microsoft.com/office/drawing/2014/main" val="1917832475"/>
                  </a:ext>
                </a:extLst>
              </a:tr>
            </a:tbl>
          </a:graphicData>
        </a:graphic>
      </p:graphicFrame>
      <p:sp>
        <p:nvSpPr>
          <p:cNvPr id="14" name="ZoneTexte 13"/>
          <p:cNvSpPr txBox="1"/>
          <p:nvPr/>
        </p:nvSpPr>
        <p:spPr>
          <a:xfrm>
            <a:off x="0" y="6608235"/>
            <a:ext cx="9144000" cy="246221"/>
          </a:xfrm>
          <a:prstGeom prst="rect">
            <a:avLst/>
          </a:prstGeom>
          <a:noFill/>
        </p:spPr>
        <p:txBody>
          <a:bodyPr wrap="square" rtlCol="0">
            <a:spAutoFit/>
          </a:bodyPr>
          <a:lstStyle/>
          <a:p>
            <a:pPr algn="ctr"/>
            <a:r>
              <a:rPr lang="fr-FR" sz="1000" i="1" dirty="0"/>
              <a:t>« L'emploi permanent et les salaires dans les musiques actuelles et l'Économie Sociale et Solidaire (</a:t>
            </a:r>
            <a:r>
              <a:rPr lang="fr-FR" sz="1000" i="1" dirty="0" err="1"/>
              <a:t>ESS</a:t>
            </a:r>
            <a:r>
              <a:rPr lang="fr-FR" sz="1000" i="1" dirty="0"/>
              <a:t>) » - RAFFUT! - jeudi 5 juillet 2018 - 10h00/12h30</a:t>
            </a:r>
          </a:p>
        </p:txBody>
      </p:sp>
    </p:spTree>
    <p:extLst>
      <p:ext uri="{BB962C8B-B14F-4D97-AF65-F5344CB8AC3E}">
        <p14:creationId xmlns:p14="http://schemas.microsoft.com/office/powerpoint/2010/main" val="421383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
            <a:ext cx="9144000" cy="1259999"/>
          </a:xfrm>
        </p:spPr>
        <p:txBody>
          <a:bodyPr anchor="ctr">
            <a:noAutofit/>
          </a:bodyPr>
          <a:lstStyle/>
          <a:p>
            <a:r>
              <a:rPr lang="fr-FR" sz="2600" b="1" cap="all" dirty="0" smtClean="0">
                <a:solidFill>
                  <a:schemeClr val="bg1"/>
                </a:solidFill>
                <a:cs typeface="Calibri" panose="020F0502020204030204" pitchFamily="34" charset="0"/>
              </a:rPr>
              <a:t>ORDRE DU JOUR</a:t>
            </a:r>
            <a:br>
              <a:rPr lang="fr-FR" sz="2600" b="1" cap="all" dirty="0" smtClean="0">
                <a:solidFill>
                  <a:schemeClr val="bg1"/>
                </a:solidFill>
                <a:cs typeface="Calibri" panose="020F0502020204030204" pitchFamily="34" charset="0"/>
              </a:rPr>
            </a:br>
            <a:r>
              <a:rPr lang="fr-FR" sz="2600" b="1" cap="all" dirty="0">
                <a:solidFill>
                  <a:schemeClr val="bg1"/>
                </a:solidFill>
                <a:cs typeface="Calibri"/>
              </a:rPr>
              <a:t>ASSEMBLEE </a:t>
            </a:r>
            <a:r>
              <a:rPr lang="fr-FR" sz="2600" b="1" cap="all" dirty="0" smtClean="0">
                <a:solidFill>
                  <a:schemeClr val="bg1"/>
                </a:solidFill>
                <a:cs typeface="Calibri"/>
              </a:rPr>
              <a:t>GENERALE</a:t>
            </a:r>
            <a:endParaRPr lang="fr-FR" sz="2600" b="1" cap="all" dirty="0">
              <a:solidFill>
                <a:schemeClr val="bg1"/>
              </a:solidFill>
              <a:cs typeface="Calibri" panose="020F0502020204030204" pitchFamily="34" charset="0"/>
            </a:endParaRPr>
          </a:p>
        </p:txBody>
      </p:sp>
      <p:sp>
        <p:nvSpPr>
          <p:cNvPr id="9" name="Rectangle 8"/>
          <p:cNvSpPr/>
          <p:nvPr/>
        </p:nvSpPr>
        <p:spPr>
          <a:xfrm>
            <a:off x="-1" y="2"/>
            <a:ext cx="9144002" cy="1080000"/>
          </a:xfrm>
          <a:prstGeom prst="rect">
            <a:avLst/>
          </a:prstGeom>
          <a:solidFill>
            <a:srgbClr val="A5B592"/>
          </a:solidFill>
          <a:ln>
            <a:noFill/>
          </a:ln>
        </p:spPr>
        <p:style>
          <a:lnRef idx="1">
            <a:schemeClr val="dk1"/>
          </a:lnRef>
          <a:fillRef idx="3">
            <a:schemeClr val="dk1"/>
          </a:fillRef>
          <a:effectRef idx="2">
            <a:schemeClr val="dk1"/>
          </a:effectRef>
          <a:fontRef idx="minor">
            <a:schemeClr val="lt1"/>
          </a:fontRef>
        </p:style>
        <p:txBody>
          <a:bodyPr rtlCol="0" anchor="ctr"/>
          <a:lstStyle/>
          <a:p>
            <a:pPr algn="ctr"/>
            <a:endParaRPr lang="fr-FR"/>
          </a:p>
        </p:txBody>
      </p:sp>
      <p:sp>
        <p:nvSpPr>
          <p:cNvPr id="10" name="Title 1"/>
          <p:cNvSpPr txBox="1">
            <a:spLocks/>
          </p:cNvSpPr>
          <p:nvPr/>
        </p:nvSpPr>
        <p:spPr>
          <a:xfrm>
            <a:off x="1242204" y="-1"/>
            <a:ext cx="7901796" cy="1080003"/>
          </a:xfrm>
          <a:prstGeom prst="rect">
            <a:avLst/>
          </a:prstGeom>
          <a:solidFill>
            <a:srgbClr val="A5B592"/>
          </a:solidFill>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fr-FR" sz="2800" b="1" cap="all" dirty="0" smtClean="0">
              <a:solidFill>
                <a:schemeClr val="tx1">
                  <a:lumMod val="75000"/>
                  <a:lumOff val="25000"/>
                </a:schemeClr>
              </a:solidFill>
            </a:endParaRPr>
          </a:p>
          <a:p>
            <a:pPr algn="l"/>
            <a:r>
              <a:rPr lang="fr-FR" sz="2800" b="1" cap="all" dirty="0">
                <a:solidFill>
                  <a:schemeClr val="tx1">
                    <a:lumMod val="75000"/>
                    <a:lumOff val="25000"/>
                  </a:schemeClr>
                </a:solidFill>
              </a:rPr>
              <a:t>Le salaire et l'âge : existe-t-il des écarts de salaires en fonction de l’âge ?</a:t>
            </a:r>
            <a:r>
              <a:rPr lang="fr-FR" sz="2600" b="1" cap="all" dirty="0" smtClean="0">
                <a:solidFill>
                  <a:schemeClr val="tx1">
                    <a:lumMod val="75000"/>
                    <a:lumOff val="25000"/>
                  </a:schemeClr>
                </a:solidFill>
              </a:rPr>
              <a:t/>
            </a:r>
            <a:br>
              <a:rPr lang="fr-FR" sz="2600" b="1" cap="all" dirty="0" smtClean="0">
                <a:solidFill>
                  <a:schemeClr val="tx1">
                    <a:lumMod val="75000"/>
                    <a:lumOff val="25000"/>
                  </a:schemeClr>
                </a:solidFill>
              </a:rPr>
            </a:br>
            <a:endParaRPr lang="en-US" sz="2600" b="1" cap="all" dirty="0">
              <a:solidFill>
                <a:schemeClr val="tx1">
                  <a:lumMod val="75000"/>
                  <a:lumOff val="25000"/>
                </a:schemeClr>
              </a:solidFill>
              <a:latin typeface="Calibri" panose="020F0502020204030204" pitchFamily="34" charset="0"/>
              <a:cs typeface="Calibri" panose="020F0502020204030204" pitchFamily="34" charset="0"/>
            </a:endParaRPr>
          </a:p>
        </p:txBody>
      </p:sp>
      <p:sp>
        <p:nvSpPr>
          <p:cNvPr id="15" name="Rectangle 14"/>
          <p:cNvSpPr/>
          <p:nvPr/>
        </p:nvSpPr>
        <p:spPr>
          <a:xfrm>
            <a:off x="0" y="-1"/>
            <a:ext cx="1080000" cy="1080000"/>
          </a:xfrm>
          <a:prstGeom prst="rect">
            <a:avLst/>
          </a:prstGeom>
          <a:solidFill>
            <a:schemeClr val="tx1">
              <a:lumMod val="75000"/>
              <a:lumOff val="25000"/>
            </a:schemeClr>
          </a:solidFill>
          <a:ln>
            <a:noFill/>
          </a:ln>
        </p:spPr>
        <p:style>
          <a:lnRef idx="1">
            <a:schemeClr val="dk1"/>
          </a:lnRef>
          <a:fillRef idx="3">
            <a:schemeClr val="dk1"/>
          </a:fillRef>
          <a:effectRef idx="2">
            <a:schemeClr val="dk1"/>
          </a:effectRef>
          <a:fontRef idx="minor">
            <a:schemeClr val="lt1"/>
          </a:fontRef>
        </p:style>
        <p:txBody>
          <a:bodyPr rtlCol="0" anchor="ctr"/>
          <a:lstStyle/>
          <a:p>
            <a:pPr algn="ctr"/>
            <a:endParaRPr lang="fr-FR">
              <a:solidFill>
                <a:schemeClr val="tx1">
                  <a:lumMod val="75000"/>
                  <a:lumOff val="25000"/>
                </a:schemeClr>
              </a:solidFill>
            </a:endParaRPr>
          </a:p>
        </p:txBody>
      </p:sp>
      <p:grpSp>
        <p:nvGrpSpPr>
          <p:cNvPr id="21" name="Groupe 20"/>
          <p:cNvGrpSpPr/>
          <p:nvPr/>
        </p:nvGrpSpPr>
        <p:grpSpPr>
          <a:xfrm>
            <a:off x="44461" y="55744"/>
            <a:ext cx="976010" cy="976528"/>
            <a:chOff x="44461" y="55744"/>
            <a:chExt cx="976010" cy="976528"/>
          </a:xfrm>
        </p:grpSpPr>
        <p:pic>
          <p:nvPicPr>
            <p:cNvPr id="22" name="Imag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9466" y="433733"/>
              <a:ext cx="252000" cy="326566"/>
            </a:xfrm>
            <a:prstGeom prst="rect">
              <a:avLst/>
            </a:prstGeom>
          </p:spPr>
        </p:pic>
        <p:pic>
          <p:nvPicPr>
            <p:cNvPr id="23" name="Image 2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6471" y="851651"/>
              <a:ext cx="414000" cy="180621"/>
            </a:xfrm>
            <a:prstGeom prst="rect">
              <a:avLst/>
            </a:prstGeom>
          </p:spPr>
        </p:pic>
        <p:pic>
          <p:nvPicPr>
            <p:cNvPr id="24" name="Image 2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461" y="55744"/>
              <a:ext cx="360000" cy="369101"/>
            </a:xfrm>
            <a:prstGeom prst="rect">
              <a:avLst/>
            </a:prstGeom>
          </p:spPr>
        </p:pic>
      </p:grpSp>
      <p:sp>
        <p:nvSpPr>
          <p:cNvPr id="25" name="ZoneTexte 24"/>
          <p:cNvSpPr txBox="1"/>
          <p:nvPr/>
        </p:nvSpPr>
        <p:spPr>
          <a:xfrm>
            <a:off x="505466" y="3940"/>
            <a:ext cx="574534" cy="553998"/>
          </a:xfrm>
          <a:prstGeom prst="rect">
            <a:avLst/>
          </a:prstGeom>
          <a:noFill/>
        </p:spPr>
        <p:txBody>
          <a:bodyPr wrap="square" rtlCol="0" anchor="t">
            <a:spAutoFit/>
          </a:bodyPr>
          <a:lstStyle/>
          <a:p>
            <a:pPr algn="r"/>
            <a:r>
              <a:rPr lang="fr-FR" sz="3000" b="1" dirty="0">
                <a:solidFill>
                  <a:srgbClr val="A5B592"/>
                </a:solidFill>
              </a:rPr>
              <a:t>7</a:t>
            </a:r>
            <a:endParaRPr lang="fr-FR" sz="3000" b="1" dirty="0" smtClean="0">
              <a:solidFill>
                <a:srgbClr val="A5B592"/>
              </a:solidFill>
            </a:endParaRPr>
          </a:p>
        </p:txBody>
      </p:sp>
      <p:graphicFrame>
        <p:nvGraphicFramePr>
          <p:cNvPr id="5" name="Tableau 4"/>
          <p:cNvGraphicFramePr>
            <a:graphicFrameLocks noGrp="1"/>
          </p:cNvGraphicFramePr>
          <p:nvPr>
            <p:extLst>
              <p:ext uri="{D42A27DB-BD31-4B8C-83A1-F6EECF244321}">
                <p14:modId xmlns:p14="http://schemas.microsoft.com/office/powerpoint/2010/main" val="2118438231"/>
              </p:ext>
            </p:extLst>
          </p:nvPr>
        </p:nvGraphicFramePr>
        <p:xfrm>
          <a:off x="2116090" y="2704832"/>
          <a:ext cx="4911820" cy="2247413"/>
        </p:xfrm>
        <a:graphic>
          <a:graphicData uri="http://schemas.openxmlformats.org/drawingml/2006/table">
            <a:tbl>
              <a:tblPr firstRow="1" firstCol="1" bandRow="1">
                <a:tableStyleId>{5C22544A-7EE6-4342-B048-85BDC9FD1C3A}</a:tableStyleId>
              </a:tblPr>
              <a:tblGrid>
                <a:gridCol w="2259155">
                  <a:extLst>
                    <a:ext uri="{9D8B030D-6E8A-4147-A177-3AD203B41FA5}">
                      <a16:colId xmlns:a16="http://schemas.microsoft.com/office/drawing/2014/main" val="436912758"/>
                    </a:ext>
                  </a:extLst>
                </a:gridCol>
                <a:gridCol w="2652665">
                  <a:extLst>
                    <a:ext uri="{9D8B030D-6E8A-4147-A177-3AD203B41FA5}">
                      <a16:colId xmlns:a16="http://schemas.microsoft.com/office/drawing/2014/main" val="1804269873"/>
                    </a:ext>
                  </a:extLst>
                </a:gridCol>
              </a:tblGrid>
              <a:tr h="728438">
                <a:tc>
                  <a:txBody>
                    <a:bodyPr/>
                    <a:lstStyle/>
                    <a:p>
                      <a:pPr algn="ctr">
                        <a:lnSpc>
                          <a:spcPct val="107000"/>
                        </a:lnSpc>
                        <a:spcAft>
                          <a:spcPts val="0"/>
                        </a:spcAft>
                      </a:pPr>
                      <a:r>
                        <a:rPr lang="fr-FR" sz="1400" b="1" dirty="0">
                          <a:solidFill>
                            <a:schemeClr val="tx1">
                              <a:lumMod val="75000"/>
                              <a:lumOff val="25000"/>
                            </a:schemeClr>
                          </a:solidFill>
                          <a:effectLst/>
                        </a:rPr>
                        <a:t>Tranches d'âge</a:t>
                      </a:r>
                      <a:endParaRPr lang="fr-FR" sz="14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mpd="sng">
                      <a:noFill/>
                    </a:lnL>
                    <a:lnR w="6350" cap="flat" cmpd="sng" algn="ctr">
                      <a:solidFill>
                        <a:srgbClr val="E5E9DF"/>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A5B592"/>
                    </a:solidFill>
                  </a:tcPr>
                </a:tc>
                <a:tc>
                  <a:txBody>
                    <a:bodyPr/>
                    <a:lstStyle/>
                    <a:p>
                      <a:pPr algn="ctr">
                        <a:lnSpc>
                          <a:spcPct val="107000"/>
                        </a:lnSpc>
                        <a:spcAft>
                          <a:spcPts val="0"/>
                        </a:spcAft>
                      </a:pPr>
                      <a:r>
                        <a:rPr lang="fr-FR" sz="1200" b="1" dirty="0">
                          <a:solidFill>
                            <a:schemeClr val="tx1">
                              <a:lumMod val="75000"/>
                              <a:lumOff val="25000"/>
                            </a:schemeClr>
                          </a:solidFill>
                          <a:effectLst/>
                        </a:rPr>
                        <a:t>Salaire horaire brut médian</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rgbClr val="A5B592"/>
                    </a:solidFill>
                  </a:tcPr>
                </a:tc>
                <a:extLst>
                  <a:ext uri="{0D108BD9-81ED-4DB2-BD59-A6C34878D82A}">
                    <a16:rowId xmlns:a16="http://schemas.microsoft.com/office/drawing/2014/main" val="775105719"/>
                  </a:ext>
                </a:extLst>
              </a:tr>
              <a:tr h="303795">
                <a:tc>
                  <a:txBody>
                    <a:bodyPr/>
                    <a:lstStyle/>
                    <a:p>
                      <a:pPr algn="just">
                        <a:lnSpc>
                          <a:spcPct val="107000"/>
                        </a:lnSpc>
                        <a:spcAft>
                          <a:spcPts val="0"/>
                        </a:spcAft>
                      </a:pPr>
                      <a:r>
                        <a:rPr lang="fr-FR" sz="1200" b="1" dirty="0">
                          <a:solidFill>
                            <a:schemeClr val="tx1">
                              <a:lumMod val="75000"/>
                              <a:lumOff val="25000"/>
                            </a:schemeClr>
                          </a:solidFill>
                          <a:effectLst/>
                        </a:rPr>
                        <a:t>Moins de 30 ans</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mpd="sng">
                      <a:noFill/>
                    </a:lnL>
                    <a:lnR w="6350" cap="flat" cmpd="sng" algn="ctr">
                      <a:solidFill>
                        <a:srgbClr val="E5E9DF"/>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dirty="0">
                          <a:solidFill>
                            <a:schemeClr val="tx1">
                              <a:lumMod val="75000"/>
                              <a:lumOff val="25000"/>
                            </a:schemeClr>
                          </a:solidFill>
                          <a:effectLst/>
                        </a:rPr>
                        <a:t>11,2 €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75329610"/>
                  </a:ext>
                </a:extLst>
              </a:tr>
              <a:tr h="303795">
                <a:tc>
                  <a:txBody>
                    <a:bodyPr/>
                    <a:lstStyle/>
                    <a:p>
                      <a:pPr algn="just">
                        <a:lnSpc>
                          <a:spcPct val="107000"/>
                        </a:lnSpc>
                        <a:spcAft>
                          <a:spcPts val="0"/>
                        </a:spcAft>
                      </a:pPr>
                      <a:r>
                        <a:rPr lang="fr-FR" sz="1200" b="1" dirty="0">
                          <a:solidFill>
                            <a:schemeClr val="tx1">
                              <a:lumMod val="75000"/>
                              <a:lumOff val="25000"/>
                            </a:schemeClr>
                          </a:solidFill>
                          <a:effectLst/>
                        </a:rPr>
                        <a:t>De 30 à 39 ans</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mpd="sng">
                      <a:noFill/>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ctr">
                        <a:lnSpc>
                          <a:spcPct val="107000"/>
                        </a:lnSpc>
                        <a:spcAft>
                          <a:spcPts val="0"/>
                        </a:spcAft>
                      </a:pPr>
                      <a:r>
                        <a:rPr lang="fr-FR" sz="1200" b="1" dirty="0">
                          <a:solidFill>
                            <a:schemeClr val="tx1">
                              <a:lumMod val="75000"/>
                              <a:lumOff val="25000"/>
                            </a:schemeClr>
                          </a:solidFill>
                          <a:effectLst/>
                        </a:rPr>
                        <a:t>13,4 €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E5E9DF"/>
                    </a:solidFill>
                  </a:tcPr>
                </a:tc>
                <a:extLst>
                  <a:ext uri="{0D108BD9-81ED-4DB2-BD59-A6C34878D82A}">
                    <a16:rowId xmlns:a16="http://schemas.microsoft.com/office/drawing/2014/main" val="3240023751"/>
                  </a:ext>
                </a:extLst>
              </a:tr>
              <a:tr h="303795">
                <a:tc>
                  <a:txBody>
                    <a:bodyPr/>
                    <a:lstStyle/>
                    <a:p>
                      <a:pPr algn="just">
                        <a:lnSpc>
                          <a:spcPct val="107000"/>
                        </a:lnSpc>
                        <a:spcAft>
                          <a:spcPts val="0"/>
                        </a:spcAft>
                      </a:pPr>
                      <a:r>
                        <a:rPr lang="fr-FR" sz="1200" b="1" dirty="0">
                          <a:solidFill>
                            <a:schemeClr val="tx1">
                              <a:lumMod val="75000"/>
                              <a:lumOff val="25000"/>
                            </a:schemeClr>
                          </a:solidFill>
                          <a:effectLst/>
                        </a:rPr>
                        <a:t>De 40 à 49 ans</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mpd="sng">
                      <a:noFill/>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dirty="0">
                          <a:solidFill>
                            <a:schemeClr val="tx1">
                              <a:lumMod val="75000"/>
                              <a:lumOff val="25000"/>
                            </a:schemeClr>
                          </a:solidFill>
                          <a:effectLst/>
                        </a:rPr>
                        <a:t>15,5 €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62045382"/>
                  </a:ext>
                </a:extLst>
              </a:tr>
              <a:tr h="303795">
                <a:tc>
                  <a:txBody>
                    <a:bodyPr/>
                    <a:lstStyle/>
                    <a:p>
                      <a:pPr algn="just">
                        <a:lnSpc>
                          <a:spcPct val="107000"/>
                        </a:lnSpc>
                        <a:spcAft>
                          <a:spcPts val="0"/>
                        </a:spcAft>
                      </a:pPr>
                      <a:r>
                        <a:rPr lang="fr-FR" sz="1200" b="1" dirty="0">
                          <a:solidFill>
                            <a:schemeClr val="tx1">
                              <a:lumMod val="75000"/>
                              <a:lumOff val="25000"/>
                            </a:schemeClr>
                          </a:solidFill>
                          <a:effectLst/>
                        </a:rPr>
                        <a:t>50 ans et plus</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mpd="sng">
                      <a:noFill/>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ctr">
                        <a:lnSpc>
                          <a:spcPct val="107000"/>
                        </a:lnSpc>
                        <a:spcAft>
                          <a:spcPts val="0"/>
                        </a:spcAft>
                      </a:pPr>
                      <a:r>
                        <a:rPr lang="fr-FR" sz="1200" b="1" dirty="0">
                          <a:solidFill>
                            <a:schemeClr val="tx1">
                              <a:lumMod val="75000"/>
                              <a:lumOff val="25000"/>
                            </a:schemeClr>
                          </a:solidFill>
                          <a:effectLst/>
                        </a:rPr>
                        <a:t>15,6 €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E5E9DF"/>
                    </a:solidFill>
                  </a:tcPr>
                </a:tc>
                <a:extLst>
                  <a:ext uri="{0D108BD9-81ED-4DB2-BD59-A6C34878D82A}">
                    <a16:rowId xmlns:a16="http://schemas.microsoft.com/office/drawing/2014/main" val="51730037"/>
                  </a:ext>
                </a:extLst>
              </a:tr>
              <a:tr h="303795">
                <a:tc>
                  <a:txBody>
                    <a:bodyPr/>
                    <a:lstStyle/>
                    <a:p>
                      <a:pPr algn="just">
                        <a:lnSpc>
                          <a:spcPct val="107000"/>
                        </a:lnSpc>
                        <a:spcAft>
                          <a:spcPts val="0"/>
                        </a:spcAft>
                      </a:pPr>
                      <a:r>
                        <a:rPr lang="fr-FR" sz="1200" b="1" dirty="0">
                          <a:solidFill>
                            <a:schemeClr val="tx1">
                              <a:lumMod val="75000"/>
                              <a:lumOff val="25000"/>
                            </a:schemeClr>
                          </a:solidFill>
                          <a:effectLst/>
                        </a:rPr>
                        <a:t>ENSEMBLE</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mpd="sng">
                      <a:noFill/>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A5B592"/>
                    </a:solidFill>
                  </a:tcPr>
                </a:tc>
                <a:tc>
                  <a:txBody>
                    <a:bodyPr/>
                    <a:lstStyle/>
                    <a:p>
                      <a:pPr algn="ctr">
                        <a:lnSpc>
                          <a:spcPct val="107000"/>
                        </a:lnSpc>
                        <a:spcAft>
                          <a:spcPts val="0"/>
                        </a:spcAft>
                      </a:pPr>
                      <a:r>
                        <a:rPr lang="fr-FR" sz="1200" b="1" dirty="0">
                          <a:solidFill>
                            <a:schemeClr val="tx1">
                              <a:lumMod val="75000"/>
                              <a:lumOff val="25000"/>
                            </a:schemeClr>
                          </a:solidFill>
                          <a:effectLst/>
                        </a:rPr>
                        <a:t>13,5 €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A5B592"/>
                    </a:solidFill>
                  </a:tcPr>
                </a:tc>
                <a:extLst>
                  <a:ext uri="{0D108BD9-81ED-4DB2-BD59-A6C34878D82A}">
                    <a16:rowId xmlns:a16="http://schemas.microsoft.com/office/drawing/2014/main" val="1200098021"/>
                  </a:ext>
                </a:extLst>
              </a:tr>
            </a:tbl>
          </a:graphicData>
        </a:graphic>
      </p:graphicFrame>
      <p:sp>
        <p:nvSpPr>
          <p:cNvPr id="14" name="ZoneTexte 13"/>
          <p:cNvSpPr txBox="1"/>
          <p:nvPr/>
        </p:nvSpPr>
        <p:spPr>
          <a:xfrm>
            <a:off x="0" y="6608235"/>
            <a:ext cx="9144000" cy="246221"/>
          </a:xfrm>
          <a:prstGeom prst="rect">
            <a:avLst/>
          </a:prstGeom>
          <a:noFill/>
        </p:spPr>
        <p:txBody>
          <a:bodyPr wrap="square" rtlCol="0">
            <a:spAutoFit/>
          </a:bodyPr>
          <a:lstStyle/>
          <a:p>
            <a:pPr algn="ctr"/>
            <a:r>
              <a:rPr lang="fr-FR" sz="1000" i="1" dirty="0"/>
              <a:t>« L'emploi permanent et les salaires dans les musiques actuelles et l'Économie Sociale et Solidaire (</a:t>
            </a:r>
            <a:r>
              <a:rPr lang="fr-FR" sz="1000" i="1" dirty="0" err="1"/>
              <a:t>ESS</a:t>
            </a:r>
            <a:r>
              <a:rPr lang="fr-FR" sz="1000" i="1" dirty="0"/>
              <a:t>) » - RAFFUT! - jeudi 5 juillet 2018 - 10h00/12h30</a:t>
            </a:r>
          </a:p>
        </p:txBody>
      </p:sp>
    </p:spTree>
    <p:extLst>
      <p:ext uri="{BB962C8B-B14F-4D97-AF65-F5344CB8AC3E}">
        <p14:creationId xmlns:p14="http://schemas.microsoft.com/office/powerpoint/2010/main" val="24063277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
            <a:ext cx="9144000" cy="1259999"/>
          </a:xfrm>
        </p:spPr>
        <p:txBody>
          <a:bodyPr anchor="ctr">
            <a:noAutofit/>
          </a:bodyPr>
          <a:lstStyle/>
          <a:p>
            <a:r>
              <a:rPr lang="fr-FR" sz="2600" b="1" cap="all" dirty="0" smtClean="0">
                <a:solidFill>
                  <a:schemeClr val="bg1"/>
                </a:solidFill>
                <a:cs typeface="Calibri" panose="020F0502020204030204" pitchFamily="34" charset="0"/>
              </a:rPr>
              <a:t>ORDRE DU JOUR</a:t>
            </a:r>
            <a:br>
              <a:rPr lang="fr-FR" sz="2600" b="1" cap="all" dirty="0" smtClean="0">
                <a:solidFill>
                  <a:schemeClr val="bg1"/>
                </a:solidFill>
                <a:cs typeface="Calibri" panose="020F0502020204030204" pitchFamily="34" charset="0"/>
              </a:rPr>
            </a:br>
            <a:r>
              <a:rPr lang="fr-FR" sz="2600" b="1" cap="all" dirty="0">
                <a:solidFill>
                  <a:schemeClr val="bg1"/>
                </a:solidFill>
                <a:cs typeface="Calibri"/>
              </a:rPr>
              <a:t>ASSEMBLEE </a:t>
            </a:r>
            <a:r>
              <a:rPr lang="fr-FR" sz="2600" b="1" cap="all" dirty="0" smtClean="0">
                <a:solidFill>
                  <a:schemeClr val="bg1"/>
                </a:solidFill>
                <a:cs typeface="Calibri"/>
              </a:rPr>
              <a:t>GENERALE</a:t>
            </a:r>
            <a:endParaRPr lang="fr-FR" sz="2600" b="1" cap="all" dirty="0">
              <a:solidFill>
                <a:schemeClr val="bg1"/>
              </a:solidFill>
              <a:cs typeface="Calibri" panose="020F0502020204030204" pitchFamily="34" charset="0"/>
            </a:endParaRPr>
          </a:p>
        </p:txBody>
      </p:sp>
      <p:sp>
        <p:nvSpPr>
          <p:cNvPr id="9" name="Rectangle 8"/>
          <p:cNvSpPr/>
          <p:nvPr/>
        </p:nvSpPr>
        <p:spPr>
          <a:xfrm>
            <a:off x="-1" y="2"/>
            <a:ext cx="9144002" cy="1080000"/>
          </a:xfrm>
          <a:prstGeom prst="rect">
            <a:avLst/>
          </a:prstGeom>
          <a:solidFill>
            <a:srgbClr val="A5B592"/>
          </a:solidFill>
          <a:ln>
            <a:noFill/>
          </a:ln>
        </p:spPr>
        <p:style>
          <a:lnRef idx="1">
            <a:schemeClr val="dk1"/>
          </a:lnRef>
          <a:fillRef idx="3">
            <a:schemeClr val="dk1"/>
          </a:fillRef>
          <a:effectRef idx="2">
            <a:schemeClr val="dk1"/>
          </a:effectRef>
          <a:fontRef idx="minor">
            <a:schemeClr val="lt1"/>
          </a:fontRef>
        </p:style>
        <p:txBody>
          <a:bodyPr rtlCol="0" anchor="ctr"/>
          <a:lstStyle/>
          <a:p>
            <a:pPr algn="ctr"/>
            <a:endParaRPr lang="fr-FR"/>
          </a:p>
        </p:txBody>
      </p:sp>
      <p:sp>
        <p:nvSpPr>
          <p:cNvPr id="10" name="Title 1"/>
          <p:cNvSpPr txBox="1">
            <a:spLocks/>
          </p:cNvSpPr>
          <p:nvPr/>
        </p:nvSpPr>
        <p:spPr>
          <a:xfrm>
            <a:off x="1242204" y="-1"/>
            <a:ext cx="7901796" cy="1080003"/>
          </a:xfrm>
          <a:prstGeom prst="rect">
            <a:avLst/>
          </a:prstGeom>
          <a:solidFill>
            <a:srgbClr val="A5B592"/>
          </a:solidFill>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fr-FR" sz="2800" b="1" cap="all" dirty="0" smtClean="0">
              <a:solidFill>
                <a:schemeClr val="tx1">
                  <a:lumMod val="75000"/>
                  <a:lumOff val="25000"/>
                </a:schemeClr>
              </a:solidFill>
            </a:endParaRPr>
          </a:p>
          <a:p>
            <a:pPr algn="l"/>
            <a:r>
              <a:rPr lang="fr-FR" sz="2800" b="1" cap="all" dirty="0">
                <a:solidFill>
                  <a:schemeClr val="tx1">
                    <a:lumMod val="75000"/>
                    <a:lumOff val="25000"/>
                  </a:schemeClr>
                </a:solidFill>
              </a:rPr>
              <a:t>Le salaire et l'âge : existe-t-il des écarts de salaires en fonction de l’âge ?</a:t>
            </a:r>
            <a:r>
              <a:rPr lang="fr-FR" sz="2600" b="1" cap="all" dirty="0" smtClean="0">
                <a:solidFill>
                  <a:schemeClr val="tx1">
                    <a:lumMod val="75000"/>
                    <a:lumOff val="25000"/>
                  </a:schemeClr>
                </a:solidFill>
              </a:rPr>
              <a:t/>
            </a:r>
            <a:br>
              <a:rPr lang="fr-FR" sz="2600" b="1" cap="all" dirty="0" smtClean="0">
                <a:solidFill>
                  <a:schemeClr val="tx1">
                    <a:lumMod val="75000"/>
                    <a:lumOff val="25000"/>
                  </a:schemeClr>
                </a:solidFill>
              </a:rPr>
            </a:br>
            <a:endParaRPr lang="en-US" sz="2600" b="1" cap="all" dirty="0">
              <a:solidFill>
                <a:schemeClr val="tx1">
                  <a:lumMod val="75000"/>
                  <a:lumOff val="25000"/>
                </a:schemeClr>
              </a:solidFill>
              <a:latin typeface="Calibri" panose="020F0502020204030204" pitchFamily="34" charset="0"/>
              <a:cs typeface="Calibri" panose="020F0502020204030204" pitchFamily="34" charset="0"/>
            </a:endParaRPr>
          </a:p>
        </p:txBody>
      </p:sp>
      <p:sp>
        <p:nvSpPr>
          <p:cNvPr id="15" name="Rectangle 14"/>
          <p:cNvSpPr/>
          <p:nvPr/>
        </p:nvSpPr>
        <p:spPr>
          <a:xfrm>
            <a:off x="0" y="-1"/>
            <a:ext cx="1080000" cy="1080000"/>
          </a:xfrm>
          <a:prstGeom prst="rect">
            <a:avLst/>
          </a:prstGeom>
          <a:solidFill>
            <a:schemeClr val="tx1">
              <a:lumMod val="75000"/>
              <a:lumOff val="25000"/>
            </a:schemeClr>
          </a:solidFill>
          <a:ln>
            <a:noFill/>
          </a:ln>
        </p:spPr>
        <p:style>
          <a:lnRef idx="1">
            <a:schemeClr val="dk1"/>
          </a:lnRef>
          <a:fillRef idx="3">
            <a:schemeClr val="dk1"/>
          </a:fillRef>
          <a:effectRef idx="2">
            <a:schemeClr val="dk1"/>
          </a:effectRef>
          <a:fontRef idx="minor">
            <a:schemeClr val="lt1"/>
          </a:fontRef>
        </p:style>
        <p:txBody>
          <a:bodyPr rtlCol="0" anchor="ctr"/>
          <a:lstStyle/>
          <a:p>
            <a:pPr algn="ctr"/>
            <a:endParaRPr lang="fr-FR">
              <a:solidFill>
                <a:schemeClr val="tx1">
                  <a:lumMod val="75000"/>
                  <a:lumOff val="25000"/>
                </a:schemeClr>
              </a:solidFill>
            </a:endParaRPr>
          </a:p>
        </p:txBody>
      </p:sp>
      <p:grpSp>
        <p:nvGrpSpPr>
          <p:cNvPr id="21" name="Groupe 20"/>
          <p:cNvGrpSpPr/>
          <p:nvPr/>
        </p:nvGrpSpPr>
        <p:grpSpPr>
          <a:xfrm>
            <a:off x="44461" y="55744"/>
            <a:ext cx="976010" cy="976528"/>
            <a:chOff x="44461" y="55744"/>
            <a:chExt cx="976010" cy="976528"/>
          </a:xfrm>
        </p:grpSpPr>
        <p:pic>
          <p:nvPicPr>
            <p:cNvPr id="22" name="Imag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9466" y="433733"/>
              <a:ext cx="252000" cy="326566"/>
            </a:xfrm>
            <a:prstGeom prst="rect">
              <a:avLst/>
            </a:prstGeom>
          </p:spPr>
        </p:pic>
        <p:pic>
          <p:nvPicPr>
            <p:cNvPr id="23" name="Image 2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6471" y="851651"/>
              <a:ext cx="414000" cy="180621"/>
            </a:xfrm>
            <a:prstGeom prst="rect">
              <a:avLst/>
            </a:prstGeom>
          </p:spPr>
        </p:pic>
        <p:pic>
          <p:nvPicPr>
            <p:cNvPr id="24" name="Image 2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461" y="55744"/>
              <a:ext cx="360000" cy="369101"/>
            </a:xfrm>
            <a:prstGeom prst="rect">
              <a:avLst/>
            </a:prstGeom>
          </p:spPr>
        </p:pic>
      </p:grpSp>
      <p:sp>
        <p:nvSpPr>
          <p:cNvPr id="25" name="ZoneTexte 24"/>
          <p:cNvSpPr txBox="1"/>
          <p:nvPr/>
        </p:nvSpPr>
        <p:spPr>
          <a:xfrm>
            <a:off x="505466" y="3940"/>
            <a:ext cx="574534" cy="553998"/>
          </a:xfrm>
          <a:prstGeom prst="rect">
            <a:avLst/>
          </a:prstGeom>
          <a:noFill/>
        </p:spPr>
        <p:txBody>
          <a:bodyPr wrap="square" rtlCol="0" anchor="t">
            <a:spAutoFit/>
          </a:bodyPr>
          <a:lstStyle/>
          <a:p>
            <a:pPr algn="r"/>
            <a:r>
              <a:rPr lang="fr-FR" sz="3000" b="1" dirty="0">
                <a:solidFill>
                  <a:srgbClr val="A5B592"/>
                </a:solidFill>
              </a:rPr>
              <a:t>8</a:t>
            </a:r>
            <a:endParaRPr lang="fr-FR" sz="3000" b="1" dirty="0" smtClean="0">
              <a:solidFill>
                <a:srgbClr val="A5B592"/>
              </a:solidFill>
            </a:endParaRPr>
          </a:p>
        </p:txBody>
      </p:sp>
      <p:graphicFrame>
        <p:nvGraphicFramePr>
          <p:cNvPr id="3" name="Tableau 2"/>
          <p:cNvGraphicFramePr>
            <a:graphicFrameLocks noGrp="1"/>
          </p:cNvGraphicFramePr>
          <p:nvPr>
            <p:extLst>
              <p:ext uri="{D42A27DB-BD31-4B8C-83A1-F6EECF244321}">
                <p14:modId xmlns:p14="http://schemas.microsoft.com/office/powerpoint/2010/main" val="3598053154"/>
              </p:ext>
            </p:extLst>
          </p:nvPr>
        </p:nvGraphicFramePr>
        <p:xfrm>
          <a:off x="307704" y="1981803"/>
          <a:ext cx="8220660" cy="3893892"/>
        </p:xfrm>
        <a:graphic>
          <a:graphicData uri="http://schemas.openxmlformats.org/drawingml/2006/table">
            <a:tbl>
              <a:tblPr firstRow="1" firstCol="1" bandRow="1">
                <a:tableStyleId>{5C22544A-7EE6-4342-B048-85BDC9FD1C3A}</a:tableStyleId>
              </a:tblPr>
              <a:tblGrid>
                <a:gridCol w="3037352">
                  <a:extLst>
                    <a:ext uri="{9D8B030D-6E8A-4147-A177-3AD203B41FA5}">
                      <a16:colId xmlns:a16="http://schemas.microsoft.com/office/drawing/2014/main" val="2210808657"/>
                    </a:ext>
                  </a:extLst>
                </a:gridCol>
                <a:gridCol w="1108729">
                  <a:extLst>
                    <a:ext uri="{9D8B030D-6E8A-4147-A177-3AD203B41FA5}">
                      <a16:colId xmlns:a16="http://schemas.microsoft.com/office/drawing/2014/main" val="4188435824"/>
                    </a:ext>
                  </a:extLst>
                </a:gridCol>
                <a:gridCol w="1031445">
                  <a:extLst>
                    <a:ext uri="{9D8B030D-6E8A-4147-A177-3AD203B41FA5}">
                      <a16:colId xmlns:a16="http://schemas.microsoft.com/office/drawing/2014/main" val="3096338014"/>
                    </a:ext>
                  </a:extLst>
                </a:gridCol>
                <a:gridCol w="1039836">
                  <a:extLst>
                    <a:ext uri="{9D8B030D-6E8A-4147-A177-3AD203B41FA5}">
                      <a16:colId xmlns:a16="http://schemas.microsoft.com/office/drawing/2014/main" val="1673489437"/>
                    </a:ext>
                  </a:extLst>
                </a:gridCol>
                <a:gridCol w="1122052">
                  <a:extLst>
                    <a:ext uri="{9D8B030D-6E8A-4147-A177-3AD203B41FA5}">
                      <a16:colId xmlns:a16="http://schemas.microsoft.com/office/drawing/2014/main" val="4160788312"/>
                    </a:ext>
                  </a:extLst>
                </a:gridCol>
                <a:gridCol w="881246">
                  <a:extLst>
                    <a:ext uri="{9D8B030D-6E8A-4147-A177-3AD203B41FA5}">
                      <a16:colId xmlns:a16="http://schemas.microsoft.com/office/drawing/2014/main" val="3784276616"/>
                    </a:ext>
                  </a:extLst>
                </a:gridCol>
              </a:tblGrid>
              <a:tr h="691512">
                <a:tc>
                  <a:txBody>
                    <a:bodyPr/>
                    <a:lstStyle/>
                    <a:p>
                      <a:pPr algn="ctr">
                        <a:lnSpc>
                          <a:spcPct val="107000"/>
                        </a:lnSpc>
                        <a:spcAft>
                          <a:spcPts val="0"/>
                        </a:spcAft>
                      </a:pPr>
                      <a:r>
                        <a:rPr lang="fr-FR" sz="1400" b="1" dirty="0">
                          <a:solidFill>
                            <a:schemeClr val="tx1">
                              <a:lumMod val="75000"/>
                              <a:lumOff val="25000"/>
                            </a:schemeClr>
                          </a:solidFill>
                          <a:effectLst/>
                        </a:rPr>
                        <a:t>Fonction métier</a:t>
                      </a:r>
                      <a:endParaRPr lang="fr-FR" sz="14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mpd="sng">
                      <a:noFill/>
                    </a:lnL>
                    <a:lnR w="6350" cap="flat" cmpd="sng" algn="ctr">
                      <a:solidFill>
                        <a:srgbClr val="E5E9DF"/>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A5B592"/>
                    </a:solidFill>
                  </a:tcPr>
                </a:tc>
                <a:tc>
                  <a:txBody>
                    <a:bodyPr/>
                    <a:lstStyle/>
                    <a:p>
                      <a:pPr algn="ctr">
                        <a:lnSpc>
                          <a:spcPct val="107000"/>
                        </a:lnSpc>
                        <a:spcAft>
                          <a:spcPts val="0"/>
                        </a:spcAft>
                      </a:pPr>
                      <a:r>
                        <a:rPr lang="fr-FR" sz="1200" b="1" dirty="0" smtClean="0">
                          <a:solidFill>
                            <a:schemeClr val="tx1">
                              <a:lumMod val="75000"/>
                              <a:lumOff val="25000"/>
                            </a:schemeClr>
                          </a:solidFill>
                          <a:effectLst/>
                        </a:rPr>
                        <a:t>Salaire</a:t>
                      </a:r>
                      <a:r>
                        <a:rPr lang="fr-FR" sz="1200" b="1" baseline="0" dirty="0" smtClean="0">
                          <a:solidFill>
                            <a:schemeClr val="tx1">
                              <a:lumMod val="75000"/>
                              <a:lumOff val="25000"/>
                            </a:schemeClr>
                          </a:solidFill>
                          <a:effectLst/>
                        </a:rPr>
                        <a:t> </a:t>
                      </a:r>
                      <a:r>
                        <a:rPr lang="fr-FR" sz="1200" b="1" dirty="0" smtClean="0">
                          <a:solidFill>
                            <a:schemeClr val="tx1">
                              <a:lumMod val="75000"/>
                              <a:lumOff val="25000"/>
                            </a:schemeClr>
                          </a:solidFill>
                          <a:effectLst/>
                        </a:rPr>
                        <a:t>brut</a:t>
                      </a:r>
                      <a:r>
                        <a:rPr lang="fr-FR" sz="1200" b="1" dirty="0">
                          <a:solidFill>
                            <a:schemeClr val="tx1">
                              <a:lumMod val="75000"/>
                              <a:lumOff val="25000"/>
                            </a:schemeClr>
                          </a:solidFill>
                          <a:effectLst/>
                        </a:rPr>
                        <a:t/>
                      </a:r>
                      <a:br>
                        <a:rPr lang="fr-FR" sz="1200" b="1" dirty="0">
                          <a:solidFill>
                            <a:schemeClr val="tx1">
                              <a:lumMod val="75000"/>
                              <a:lumOff val="25000"/>
                            </a:schemeClr>
                          </a:solidFill>
                          <a:effectLst/>
                        </a:rPr>
                      </a:br>
                      <a:r>
                        <a:rPr lang="fr-FR" sz="1200" b="1" dirty="0" smtClean="0">
                          <a:solidFill>
                            <a:schemeClr val="tx1">
                              <a:lumMod val="75000"/>
                              <a:lumOff val="25000"/>
                            </a:schemeClr>
                          </a:solidFill>
                          <a:effectLst/>
                        </a:rPr>
                        <a:t>horaire</a:t>
                      </a:r>
                      <a:r>
                        <a:rPr lang="fr-FR" sz="1200" b="1" baseline="0" dirty="0" smtClean="0">
                          <a:solidFill>
                            <a:schemeClr val="tx1">
                              <a:lumMod val="75000"/>
                              <a:lumOff val="25000"/>
                            </a:schemeClr>
                          </a:solidFill>
                          <a:effectLst/>
                        </a:rPr>
                        <a:t> </a:t>
                      </a:r>
                      <a:r>
                        <a:rPr lang="fr-FR" sz="1200" b="1" dirty="0" smtClean="0">
                          <a:solidFill>
                            <a:schemeClr val="tx1">
                              <a:lumMod val="75000"/>
                              <a:lumOff val="25000"/>
                            </a:schemeClr>
                          </a:solidFill>
                          <a:effectLst/>
                        </a:rPr>
                        <a:t>médian</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A5B592"/>
                    </a:solidFill>
                  </a:tcPr>
                </a:tc>
                <a:tc>
                  <a:txBody>
                    <a:bodyPr/>
                    <a:lstStyle/>
                    <a:p>
                      <a:pPr algn="ctr">
                        <a:lnSpc>
                          <a:spcPct val="107000"/>
                        </a:lnSpc>
                        <a:spcAft>
                          <a:spcPts val="0"/>
                        </a:spcAft>
                      </a:pPr>
                      <a:r>
                        <a:rPr lang="fr-FR" sz="1200" b="1" baseline="0" dirty="0" smtClean="0">
                          <a:solidFill>
                            <a:schemeClr val="tx1">
                              <a:lumMod val="75000"/>
                              <a:lumOff val="25000"/>
                            </a:schemeClr>
                          </a:solidFill>
                          <a:effectLst/>
                        </a:rPr>
                        <a:t>- </a:t>
                      </a:r>
                      <a:r>
                        <a:rPr lang="fr-FR" sz="1200" b="1" dirty="0" smtClean="0">
                          <a:solidFill>
                            <a:schemeClr val="tx1">
                              <a:lumMod val="75000"/>
                              <a:lumOff val="25000"/>
                            </a:schemeClr>
                          </a:solidFill>
                          <a:effectLst/>
                        </a:rPr>
                        <a:t>de </a:t>
                      </a:r>
                      <a:r>
                        <a:rPr lang="fr-FR" sz="1200" b="1" dirty="0">
                          <a:solidFill>
                            <a:schemeClr val="tx1">
                              <a:lumMod val="75000"/>
                              <a:lumOff val="25000"/>
                            </a:schemeClr>
                          </a:solidFill>
                          <a:effectLst/>
                        </a:rPr>
                        <a:t>30 ans</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A5B592"/>
                    </a:solidFill>
                  </a:tcPr>
                </a:tc>
                <a:tc>
                  <a:txBody>
                    <a:bodyPr/>
                    <a:lstStyle/>
                    <a:p>
                      <a:pPr algn="ctr">
                        <a:lnSpc>
                          <a:spcPct val="107000"/>
                        </a:lnSpc>
                        <a:spcAft>
                          <a:spcPts val="0"/>
                        </a:spcAft>
                      </a:pPr>
                      <a:r>
                        <a:rPr lang="fr-FR" sz="1200" b="1" dirty="0" smtClean="0">
                          <a:solidFill>
                            <a:schemeClr val="tx1">
                              <a:lumMod val="75000"/>
                              <a:lumOff val="25000"/>
                            </a:schemeClr>
                          </a:solidFill>
                          <a:effectLst/>
                        </a:rPr>
                        <a:t>de </a:t>
                      </a:r>
                      <a:r>
                        <a:rPr lang="fr-FR" sz="1200" b="1" dirty="0">
                          <a:solidFill>
                            <a:schemeClr val="tx1">
                              <a:lumMod val="75000"/>
                              <a:lumOff val="25000"/>
                            </a:schemeClr>
                          </a:solidFill>
                          <a:effectLst/>
                        </a:rPr>
                        <a:t>30 </a:t>
                      </a:r>
                      <a:r>
                        <a:rPr lang="fr-FR" sz="1200" b="1" dirty="0" smtClean="0">
                          <a:solidFill>
                            <a:schemeClr val="tx1">
                              <a:lumMod val="75000"/>
                              <a:lumOff val="25000"/>
                            </a:schemeClr>
                          </a:solidFill>
                          <a:effectLst/>
                        </a:rPr>
                        <a:t>à</a:t>
                      </a:r>
                      <a:r>
                        <a:rPr lang="fr-FR" sz="1200" b="1" baseline="0" dirty="0" smtClean="0">
                          <a:solidFill>
                            <a:schemeClr val="tx1">
                              <a:lumMod val="75000"/>
                              <a:lumOff val="25000"/>
                            </a:schemeClr>
                          </a:solidFill>
                          <a:effectLst/>
                        </a:rPr>
                        <a:t> </a:t>
                      </a:r>
                      <a:r>
                        <a:rPr lang="fr-FR" sz="1200" b="1" dirty="0" smtClean="0">
                          <a:solidFill>
                            <a:schemeClr val="tx1">
                              <a:lumMod val="75000"/>
                              <a:lumOff val="25000"/>
                            </a:schemeClr>
                          </a:solidFill>
                          <a:effectLst/>
                        </a:rPr>
                        <a:t>39 </a:t>
                      </a:r>
                      <a:r>
                        <a:rPr lang="fr-FR" sz="1200" b="1" dirty="0">
                          <a:solidFill>
                            <a:schemeClr val="tx1">
                              <a:lumMod val="75000"/>
                              <a:lumOff val="25000"/>
                            </a:schemeClr>
                          </a:solidFill>
                          <a:effectLst/>
                        </a:rPr>
                        <a:t>ans</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A5B592"/>
                    </a:solidFill>
                  </a:tcPr>
                </a:tc>
                <a:tc>
                  <a:txBody>
                    <a:bodyPr/>
                    <a:lstStyle/>
                    <a:p>
                      <a:pPr algn="ctr">
                        <a:lnSpc>
                          <a:spcPct val="107000"/>
                        </a:lnSpc>
                        <a:spcAft>
                          <a:spcPts val="0"/>
                        </a:spcAft>
                      </a:pPr>
                      <a:r>
                        <a:rPr lang="fr-FR" sz="1200" b="1" dirty="0" smtClean="0">
                          <a:solidFill>
                            <a:schemeClr val="tx1">
                              <a:lumMod val="75000"/>
                              <a:lumOff val="25000"/>
                            </a:schemeClr>
                          </a:solidFill>
                          <a:effectLst/>
                        </a:rPr>
                        <a:t>de </a:t>
                      </a:r>
                      <a:r>
                        <a:rPr lang="fr-FR" sz="1200" b="1" dirty="0">
                          <a:solidFill>
                            <a:schemeClr val="tx1">
                              <a:lumMod val="75000"/>
                              <a:lumOff val="25000"/>
                            </a:schemeClr>
                          </a:solidFill>
                          <a:effectLst/>
                        </a:rPr>
                        <a:t>40 </a:t>
                      </a:r>
                      <a:r>
                        <a:rPr lang="fr-FR" sz="1200" b="1" dirty="0" smtClean="0">
                          <a:solidFill>
                            <a:schemeClr val="tx1">
                              <a:lumMod val="75000"/>
                              <a:lumOff val="25000"/>
                            </a:schemeClr>
                          </a:solidFill>
                          <a:effectLst/>
                        </a:rPr>
                        <a:t>à</a:t>
                      </a:r>
                      <a:r>
                        <a:rPr lang="fr-FR" sz="1200" b="1" baseline="0" dirty="0" smtClean="0">
                          <a:solidFill>
                            <a:schemeClr val="tx1">
                              <a:lumMod val="75000"/>
                              <a:lumOff val="25000"/>
                            </a:schemeClr>
                          </a:solidFill>
                          <a:effectLst/>
                        </a:rPr>
                        <a:t> </a:t>
                      </a:r>
                      <a:r>
                        <a:rPr lang="fr-FR" sz="1200" b="1" dirty="0" smtClean="0">
                          <a:solidFill>
                            <a:schemeClr val="tx1">
                              <a:lumMod val="75000"/>
                              <a:lumOff val="25000"/>
                            </a:schemeClr>
                          </a:solidFill>
                          <a:effectLst/>
                        </a:rPr>
                        <a:t>49 </a:t>
                      </a:r>
                      <a:r>
                        <a:rPr lang="fr-FR" sz="1200" b="1" dirty="0">
                          <a:solidFill>
                            <a:schemeClr val="tx1">
                              <a:lumMod val="75000"/>
                              <a:lumOff val="25000"/>
                            </a:schemeClr>
                          </a:solidFill>
                          <a:effectLst/>
                        </a:rPr>
                        <a:t>ans</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A5B592"/>
                    </a:solidFill>
                  </a:tcPr>
                </a:tc>
                <a:tc>
                  <a:txBody>
                    <a:bodyPr/>
                    <a:lstStyle/>
                    <a:p>
                      <a:pPr algn="ctr">
                        <a:lnSpc>
                          <a:spcPct val="107000"/>
                        </a:lnSpc>
                        <a:spcAft>
                          <a:spcPts val="0"/>
                        </a:spcAft>
                      </a:pPr>
                      <a:r>
                        <a:rPr lang="fr-FR" sz="1200" b="1" dirty="0">
                          <a:solidFill>
                            <a:schemeClr val="tx1">
                              <a:lumMod val="75000"/>
                              <a:lumOff val="25000"/>
                            </a:schemeClr>
                          </a:solidFill>
                          <a:effectLst/>
                        </a:rPr>
                        <a:t>50 </a:t>
                      </a:r>
                      <a:r>
                        <a:rPr lang="fr-FR" sz="1200" b="1" dirty="0" smtClean="0">
                          <a:solidFill>
                            <a:schemeClr val="tx1">
                              <a:lumMod val="75000"/>
                              <a:lumOff val="25000"/>
                            </a:schemeClr>
                          </a:solidFill>
                          <a:effectLst/>
                        </a:rPr>
                        <a:t>ans</a:t>
                      </a:r>
                      <a:r>
                        <a:rPr lang="fr-FR" sz="1200" b="1" baseline="0" dirty="0" smtClean="0">
                          <a:solidFill>
                            <a:schemeClr val="tx1">
                              <a:lumMod val="75000"/>
                              <a:lumOff val="25000"/>
                            </a:schemeClr>
                          </a:solidFill>
                          <a:effectLst/>
                        </a:rPr>
                        <a:t> </a:t>
                      </a:r>
                      <a:r>
                        <a:rPr lang="fr-FR" sz="1200" b="1" dirty="0" smtClean="0">
                          <a:solidFill>
                            <a:schemeClr val="tx1">
                              <a:lumMod val="75000"/>
                              <a:lumOff val="25000"/>
                            </a:schemeClr>
                          </a:solidFill>
                          <a:effectLst/>
                        </a:rPr>
                        <a:t>et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rgbClr val="A5B592"/>
                    </a:solidFill>
                  </a:tcPr>
                </a:tc>
                <a:extLst>
                  <a:ext uri="{0D108BD9-81ED-4DB2-BD59-A6C34878D82A}">
                    <a16:rowId xmlns:a16="http://schemas.microsoft.com/office/drawing/2014/main" val="4146655260"/>
                  </a:ext>
                </a:extLst>
              </a:tr>
              <a:tr h="272886">
                <a:tc>
                  <a:txBody>
                    <a:bodyPr/>
                    <a:lstStyle/>
                    <a:p>
                      <a:pPr algn="just">
                        <a:lnSpc>
                          <a:spcPct val="107000"/>
                        </a:lnSpc>
                        <a:spcAft>
                          <a:spcPts val="0"/>
                        </a:spcAft>
                      </a:pPr>
                      <a:r>
                        <a:rPr lang="fr-FR" sz="1200" b="1" dirty="0">
                          <a:solidFill>
                            <a:schemeClr val="tx1">
                              <a:lumMod val="75000"/>
                              <a:lumOff val="25000"/>
                            </a:schemeClr>
                          </a:solidFill>
                          <a:effectLst/>
                        </a:rPr>
                        <a:t>Direction</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mpd="sng">
                      <a:noFill/>
                    </a:lnL>
                    <a:lnR w="6350" cap="flat" cmpd="sng" algn="ctr">
                      <a:solidFill>
                        <a:srgbClr val="E5E9DF"/>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dirty="0">
                          <a:solidFill>
                            <a:schemeClr val="tx1">
                              <a:lumMod val="75000"/>
                              <a:lumOff val="25000"/>
                            </a:schemeClr>
                          </a:solidFill>
                          <a:effectLst/>
                        </a:rPr>
                        <a:t>21,7€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dirty="0">
                          <a:solidFill>
                            <a:schemeClr val="tx1">
                              <a:lumMod val="75000"/>
                              <a:lumOff val="25000"/>
                            </a:schemeClr>
                          </a:solidFill>
                          <a:effectLst/>
                        </a:rPr>
                        <a:t>13,7€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dirty="0">
                          <a:solidFill>
                            <a:schemeClr val="tx1">
                              <a:lumMod val="75000"/>
                              <a:lumOff val="25000"/>
                            </a:schemeClr>
                          </a:solidFill>
                          <a:effectLst/>
                        </a:rPr>
                        <a:t>18,1€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dirty="0">
                          <a:solidFill>
                            <a:schemeClr val="tx1">
                              <a:lumMod val="75000"/>
                              <a:lumOff val="25000"/>
                            </a:schemeClr>
                          </a:solidFill>
                          <a:effectLst/>
                        </a:rPr>
                        <a:t>21,8€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dirty="0">
                          <a:solidFill>
                            <a:schemeClr val="tx1">
                              <a:lumMod val="75000"/>
                              <a:lumOff val="25000"/>
                            </a:schemeClr>
                          </a:solidFill>
                          <a:effectLst/>
                        </a:rPr>
                        <a:t>25,6€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776685879"/>
                  </a:ext>
                </a:extLst>
              </a:tr>
              <a:tr h="260844">
                <a:tc>
                  <a:txBody>
                    <a:bodyPr/>
                    <a:lstStyle/>
                    <a:p>
                      <a:pPr algn="just">
                        <a:lnSpc>
                          <a:spcPct val="107000"/>
                        </a:lnSpc>
                        <a:spcAft>
                          <a:spcPts val="0"/>
                        </a:spcAft>
                      </a:pPr>
                      <a:r>
                        <a:rPr lang="fr-FR" sz="1200" b="1" dirty="0">
                          <a:solidFill>
                            <a:schemeClr val="tx1">
                              <a:lumMod val="75000"/>
                              <a:lumOff val="25000"/>
                            </a:schemeClr>
                          </a:solidFill>
                          <a:effectLst/>
                        </a:rPr>
                        <a:t>Programmation artistique</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mpd="sng">
                      <a:noFill/>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ctr">
                        <a:lnSpc>
                          <a:spcPct val="107000"/>
                        </a:lnSpc>
                        <a:spcAft>
                          <a:spcPts val="0"/>
                        </a:spcAft>
                      </a:pPr>
                      <a:r>
                        <a:rPr lang="fr-FR" sz="1200" b="1" dirty="0">
                          <a:solidFill>
                            <a:schemeClr val="tx1">
                              <a:lumMod val="75000"/>
                              <a:lumOff val="25000"/>
                            </a:schemeClr>
                          </a:solidFill>
                          <a:effectLst/>
                        </a:rPr>
                        <a:t>15,3€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ctr">
                        <a:lnSpc>
                          <a:spcPct val="107000"/>
                        </a:lnSpc>
                        <a:spcAft>
                          <a:spcPts val="0"/>
                        </a:spcAft>
                      </a:pPr>
                      <a:r>
                        <a:rPr lang="fr-FR" sz="1200" b="1" dirty="0">
                          <a:solidFill>
                            <a:schemeClr val="tx1">
                              <a:lumMod val="75000"/>
                              <a:lumOff val="25000"/>
                            </a:schemeClr>
                          </a:solidFill>
                          <a:effectLst/>
                        </a:rPr>
                        <a:t> -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ctr">
                        <a:lnSpc>
                          <a:spcPct val="107000"/>
                        </a:lnSpc>
                        <a:spcAft>
                          <a:spcPts val="0"/>
                        </a:spcAft>
                      </a:pPr>
                      <a:r>
                        <a:rPr lang="fr-FR" sz="1200" b="1" dirty="0">
                          <a:solidFill>
                            <a:schemeClr val="tx1">
                              <a:lumMod val="75000"/>
                              <a:lumOff val="25000"/>
                            </a:schemeClr>
                          </a:solidFill>
                          <a:effectLst/>
                        </a:rPr>
                        <a:t>14,5€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ctr">
                        <a:lnSpc>
                          <a:spcPct val="107000"/>
                        </a:lnSpc>
                        <a:spcAft>
                          <a:spcPts val="0"/>
                        </a:spcAft>
                      </a:pPr>
                      <a:r>
                        <a:rPr lang="fr-FR" sz="1200" b="1" dirty="0">
                          <a:solidFill>
                            <a:schemeClr val="tx1">
                              <a:lumMod val="75000"/>
                              <a:lumOff val="25000"/>
                            </a:schemeClr>
                          </a:solidFill>
                          <a:effectLst/>
                        </a:rPr>
                        <a:t>15,7€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ctr">
                        <a:lnSpc>
                          <a:spcPct val="107000"/>
                        </a:lnSpc>
                        <a:spcAft>
                          <a:spcPts val="0"/>
                        </a:spcAft>
                      </a:pPr>
                      <a:r>
                        <a:rPr lang="fr-FR" sz="1200" b="1" dirty="0">
                          <a:solidFill>
                            <a:schemeClr val="tx1">
                              <a:lumMod val="75000"/>
                              <a:lumOff val="25000"/>
                            </a:schemeClr>
                          </a:solidFill>
                          <a:effectLst/>
                        </a:rPr>
                        <a:t>18,9€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E5E9DF"/>
                    </a:solidFill>
                  </a:tcPr>
                </a:tc>
                <a:extLst>
                  <a:ext uri="{0D108BD9-81ED-4DB2-BD59-A6C34878D82A}">
                    <a16:rowId xmlns:a16="http://schemas.microsoft.com/office/drawing/2014/main" val="750912021"/>
                  </a:ext>
                </a:extLst>
              </a:tr>
              <a:tr h="272886">
                <a:tc>
                  <a:txBody>
                    <a:bodyPr/>
                    <a:lstStyle/>
                    <a:p>
                      <a:pPr algn="just">
                        <a:lnSpc>
                          <a:spcPct val="107000"/>
                        </a:lnSpc>
                        <a:spcAft>
                          <a:spcPts val="0"/>
                        </a:spcAft>
                      </a:pPr>
                      <a:r>
                        <a:rPr lang="fr-FR" sz="1200" b="1">
                          <a:solidFill>
                            <a:schemeClr val="tx1">
                              <a:lumMod val="75000"/>
                              <a:lumOff val="25000"/>
                            </a:schemeClr>
                          </a:solidFill>
                          <a:effectLst/>
                        </a:rPr>
                        <a:t>Activités techniques</a:t>
                      </a:r>
                      <a:endParaRPr lang="fr-FR"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mpd="sng">
                      <a:noFill/>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a:solidFill>
                            <a:schemeClr val="tx1">
                              <a:lumMod val="75000"/>
                              <a:lumOff val="25000"/>
                            </a:schemeClr>
                          </a:solidFill>
                          <a:effectLst/>
                        </a:rPr>
                        <a:t>14,2€ </a:t>
                      </a:r>
                      <a:endParaRPr lang="fr-FR"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dirty="0">
                          <a:solidFill>
                            <a:schemeClr val="tx1">
                              <a:lumMod val="75000"/>
                              <a:lumOff val="25000"/>
                            </a:schemeClr>
                          </a:solidFill>
                          <a:effectLst/>
                        </a:rPr>
                        <a:t>10,6€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a:solidFill>
                            <a:schemeClr val="tx1">
                              <a:lumMod val="75000"/>
                              <a:lumOff val="25000"/>
                            </a:schemeClr>
                          </a:solidFill>
                          <a:effectLst/>
                        </a:rPr>
                        <a:t>13,5€ </a:t>
                      </a:r>
                      <a:endParaRPr lang="fr-FR"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dirty="0">
                          <a:solidFill>
                            <a:schemeClr val="tx1">
                              <a:lumMod val="75000"/>
                              <a:lumOff val="25000"/>
                            </a:schemeClr>
                          </a:solidFill>
                          <a:effectLst/>
                        </a:rPr>
                        <a:t>15,6€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dirty="0">
                          <a:solidFill>
                            <a:schemeClr val="tx1">
                              <a:lumMod val="75000"/>
                              <a:lumOff val="25000"/>
                            </a:schemeClr>
                          </a:solidFill>
                          <a:effectLst/>
                        </a:rPr>
                        <a:t>15,5€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496031788"/>
                  </a:ext>
                </a:extLst>
              </a:tr>
              <a:tr h="260844">
                <a:tc>
                  <a:txBody>
                    <a:bodyPr/>
                    <a:lstStyle/>
                    <a:p>
                      <a:pPr algn="just">
                        <a:lnSpc>
                          <a:spcPct val="107000"/>
                        </a:lnSpc>
                        <a:spcAft>
                          <a:spcPts val="0"/>
                        </a:spcAft>
                      </a:pPr>
                      <a:r>
                        <a:rPr lang="fr-FR" sz="1200" b="1" dirty="0">
                          <a:solidFill>
                            <a:schemeClr val="tx1">
                              <a:lumMod val="75000"/>
                              <a:lumOff val="25000"/>
                            </a:schemeClr>
                          </a:solidFill>
                          <a:effectLst/>
                        </a:rPr>
                        <a:t>Administration</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mpd="sng">
                      <a:noFill/>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ctr">
                        <a:lnSpc>
                          <a:spcPct val="107000"/>
                        </a:lnSpc>
                        <a:spcAft>
                          <a:spcPts val="0"/>
                        </a:spcAft>
                      </a:pPr>
                      <a:r>
                        <a:rPr lang="fr-FR" sz="1200" b="1" dirty="0">
                          <a:solidFill>
                            <a:schemeClr val="tx1">
                              <a:lumMod val="75000"/>
                              <a:lumOff val="25000"/>
                            </a:schemeClr>
                          </a:solidFill>
                          <a:effectLst/>
                        </a:rPr>
                        <a:t>13,8€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ctr">
                        <a:lnSpc>
                          <a:spcPct val="107000"/>
                        </a:lnSpc>
                        <a:spcAft>
                          <a:spcPts val="0"/>
                        </a:spcAft>
                      </a:pPr>
                      <a:r>
                        <a:rPr lang="fr-FR" sz="1200" b="1" dirty="0">
                          <a:solidFill>
                            <a:schemeClr val="tx1">
                              <a:lumMod val="75000"/>
                              <a:lumOff val="25000"/>
                            </a:schemeClr>
                          </a:solidFill>
                          <a:effectLst/>
                        </a:rPr>
                        <a:t>11,6€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ctr">
                        <a:lnSpc>
                          <a:spcPct val="107000"/>
                        </a:lnSpc>
                        <a:spcAft>
                          <a:spcPts val="0"/>
                        </a:spcAft>
                      </a:pPr>
                      <a:r>
                        <a:rPr lang="fr-FR" sz="1200" b="1" dirty="0">
                          <a:solidFill>
                            <a:schemeClr val="tx1">
                              <a:lumMod val="75000"/>
                              <a:lumOff val="25000"/>
                            </a:schemeClr>
                          </a:solidFill>
                          <a:effectLst/>
                        </a:rPr>
                        <a:t>13,1€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ctr">
                        <a:lnSpc>
                          <a:spcPct val="107000"/>
                        </a:lnSpc>
                        <a:spcAft>
                          <a:spcPts val="0"/>
                        </a:spcAft>
                      </a:pPr>
                      <a:r>
                        <a:rPr lang="fr-FR" sz="1200" b="1" dirty="0">
                          <a:solidFill>
                            <a:schemeClr val="tx1">
                              <a:lumMod val="75000"/>
                              <a:lumOff val="25000"/>
                            </a:schemeClr>
                          </a:solidFill>
                          <a:effectLst/>
                        </a:rPr>
                        <a:t>16,4€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ctr">
                        <a:lnSpc>
                          <a:spcPct val="107000"/>
                        </a:lnSpc>
                        <a:spcAft>
                          <a:spcPts val="0"/>
                        </a:spcAft>
                      </a:pPr>
                      <a:r>
                        <a:rPr lang="fr-FR" sz="1200" b="1" dirty="0">
                          <a:solidFill>
                            <a:schemeClr val="tx1">
                              <a:lumMod val="75000"/>
                              <a:lumOff val="25000"/>
                            </a:schemeClr>
                          </a:solidFill>
                          <a:effectLst/>
                        </a:rPr>
                        <a:t>16,1€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E5E9DF"/>
                    </a:solidFill>
                  </a:tcPr>
                </a:tc>
                <a:extLst>
                  <a:ext uri="{0D108BD9-81ED-4DB2-BD59-A6C34878D82A}">
                    <a16:rowId xmlns:a16="http://schemas.microsoft.com/office/drawing/2014/main" val="1133671624"/>
                  </a:ext>
                </a:extLst>
              </a:tr>
              <a:tr h="272886">
                <a:tc>
                  <a:txBody>
                    <a:bodyPr/>
                    <a:lstStyle/>
                    <a:p>
                      <a:pPr algn="just">
                        <a:lnSpc>
                          <a:spcPct val="107000"/>
                        </a:lnSpc>
                        <a:spcAft>
                          <a:spcPts val="0"/>
                        </a:spcAft>
                      </a:pPr>
                      <a:r>
                        <a:rPr lang="fr-FR" sz="1200" b="1">
                          <a:solidFill>
                            <a:schemeClr val="tx1">
                              <a:lumMod val="75000"/>
                              <a:lumOff val="25000"/>
                            </a:schemeClr>
                          </a:solidFill>
                          <a:effectLst/>
                        </a:rPr>
                        <a:t>Formation et accompagnement des pratiques</a:t>
                      </a:r>
                      <a:endParaRPr lang="fr-FR"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mpd="sng">
                      <a:noFill/>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a:solidFill>
                            <a:schemeClr val="tx1">
                              <a:lumMod val="75000"/>
                              <a:lumOff val="25000"/>
                            </a:schemeClr>
                          </a:solidFill>
                          <a:effectLst/>
                        </a:rPr>
                        <a:t>12,8€ </a:t>
                      </a:r>
                      <a:endParaRPr lang="fr-FR"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a:solidFill>
                            <a:schemeClr val="tx1">
                              <a:lumMod val="75000"/>
                              <a:lumOff val="25000"/>
                            </a:schemeClr>
                          </a:solidFill>
                          <a:effectLst/>
                        </a:rPr>
                        <a:t>10,4€ </a:t>
                      </a:r>
                      <a:endParaRPr lang="fr-FR"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a:solidFill>
                            <a:schemeClr val="tx1">
                              <a:lumMod val="75000"/>
                              <a:lumOff val="25000"/>
                            </a:schemeClr>
                          </a:solidFill>
                          <a:effectLst/>
                        </a:rPr>
                        <a:t>12,8€ </a:t>
                      </a:r>
                      <a:endParaRPr lang="fr-FR"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dirty="0">
                          <a:solidFill>
                            <a:schemeClr val="tx1">
                              <a:lumMod val="75000"/>
                              <a:lumOff val="25000"/>
                            </a:schemeClr>
                          </a:solidFill>
                          <a:effectLst/>
                        </a:rPr>
                        <a:t>14,2€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dirty="0">
                          <a:solidFill>
                            <a:schemeClr val="tx1">
                              <a:lumMod val="75000"/>
                              <a:lumOff val="25000"/>
                            </a:schemeClr>
                          </a:solidFill>
                          <a:effectLst/>
                        </a:rPr>
                        <a:t>11,9€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9352641"/>
                  </a:ext>
                </a:extLst>
              </a:tr>
              <a:tr h="260844">
                <a:tc>
                  <a:txBody>
                    <a:bodyPr/>
                    <a:lstStyle/>
                    <a:p>
                      <a:pPr algn="just">
                        <a:lnSpc>
                          <a:spcPct val="107000"/>
                        </a:lnSpc>
                        <a:spcAft>
                          <a:spcPts val="0"/>
                        </a:spcAft>
                      </a:pPr>
                      <a:r>
                        <a:rPr lang="fr-FR" sz="1200" b="1" dirty="0">
                          <a:solidFill>
                            <a:schemeClr val="tx1">
                              <a:lumMod val="75000"/>
                              <a:lumOff val="25000"/>
                            </a:schemeClr>
                          </a:solidFill>
                          <a:effectLst/>
                        </a:rPr>
                        <a:t>Action culturelle et médiation</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mpd="sng">
                      <a:noFill/>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ctr">
                        <a:lnSpc>
                          <a:spcPct val="107000"/>
                        </a:lnSpc>
                        <a:spcAft>
                          <a:spcPts val="0"/>
                        </a:spcAft>
                      </a:pPr>
                      <a:r>
                        <a:rPr lang="fr-FR" sz="1200" b="1" dirty="0">
                          <a:solidFill>
                            <a:schemeClr val="tx1">
                              <a:lumMod val="75000"/>
                              <a:lumOff val="25000"/>
                            </a:schemeClr>
                          </a:solidFill>
                          <a:effectLst/>
                        </a:rPr>
                        <a:t>12,8€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ctr">
                        <a:lnSpc>
                          <a:spcPct val="107000"/>
                        </a:lnSpc>
                        <a:spcAft>
                          <a:spcPts val="0"/>
                        </a:spcAft>
                      </a:pPr>
                      <a:r>
                        <a:rPr lang="fr-FR" sz="1200" b="1" dirty="0">
                          <a:solidFill>
                            <a:schemeClr val="tx1">
                              <a:lumMod val="75000"/>
                              <a:lumOff val="25000"/>
                            </a:schemeClr>
                          </a:solidFill>
                          <a:effectLst/>
                        </a:rPr>
                        <a:t>11,5€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ctr">
                        <a:lnSpc>
                          <a:spcPct val="107000"/>
                        </a:lnSpc>
                        <a:spcAft>
                          <a:spcPts val="0"/>
                        </a:spcAft>
                      </a:pPr>
                      <a:r>
                        <a:rPr lang="fr-FR" sz="1200" b="1">
                          <a:solidFill>
                            <a:schemeClr val="tx1">
                              <a:lumMod val="75000"/>
                              <a:lumOff val="25000"/>
                            </a:schemeClr>
                          </a:solidFill>
                          <a:effectLst/>
                        </a:rPr>
                        <a:t>13,3€ </a:t>
                      </a:r>
                      <a:endParaRPr lang="fr-FR"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ctr">
                        <a:lnSpc>
                          <a:spcPct val="107000"/>
                        </a:lnSpc>
                        <a:spcAft>
                          <a:spcPts val="0"/>
                        </a:spcAft>
                      </a:pPr>
                      <a:r>
                        <a:rPr lang="fr-FR" sz="1200" b="1">
                          <a:solidFill>
                            <a:schemeClr val="tx1">
                              <a:lumMod val="75000"/>
                              <a:lumOff val="25000"/>
                            </a:schemeClr>
                          </a:solidFill>
                          <a:effectLst/>
                        </a:rPr>
                        <a:t>13,8€ </a:t>
                      </a:r>
                      <a:endParaRPr lang="fr-FR"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ctr">
                        <a:lnSpc>
                          <a:spcPct val="107000"/>
                        </a:lnSpc>
                        <a:spcAft>
                          <a:spcPts val="0"/>
                        </a:spcAft>
                      </a:pPr>
                      <a:r>
                        <a:rPr lang="fr-FR" sz="1200" b="1" dirty="0">
                          <a:solidFill>
                            <a:schemeClr val="tx1">
                              <a:lumMod val="75000"/>
                              <a:lumOff val="25000"/>
                            </a:schemeClr>
                          </a:solidFill>
                          <a:effectLst/>
                        </a:rPr>
                        <a:t>15,1€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E5E9DF"/>
                    </a:solidFill>
                  </a:tcPr>
                </a:tc>
                <a:extLst>
                  <a:ext uri="{0D108BD9-81ED-4DB2-BD59-A6C34878D82A}">
                    <a16:rowId xmlns:a16="http://schemas.microsoft.com/office/drawing/2014/main" val="1681741700"/>
                  </a:ext>
                </a:extLst>
              </a:tr>
              <a:tr h="260844">
                <a:tc>
                  <a:txBody>
                    <a:bodyPr/>
                    <a:lstStyle/>
                    <a:p>
                      <a:pPr algn="just">
                        <a:lnSpc>
                          <a:spcPct val="107000"/>
                        </a:lnSpc>
                        <a:spcAft>
                          <a:spcPts val="0"/>
                        </a:spcAft>
                      </a:pPr>
                      <a:r>
                        <a:rPr lang="fr-FR" sz="1200" b="1" dirty="0">
                          <a:solidFill>
                            <a:schemeClr val="tx1">
                              <a:lumMod val="75000"/>
                              <a:lumOff val="25000"/>
                            </a:schemeClr>
                          </a:solidFill>
                          <a:effectLst/>
                        </a:rPr>
                        <a:t>Communication</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mpd="sng">
                      <a:noFill/>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a:solidFill>
                            <a:schemeClr val="tx1">
                              <a:lumMod val="75000"/>
                              <a:lumOff val="25000"/>
                            </a:schemeClr>
                          </a:solidFill>
                          <a:effectLst/>
                        </a:rPr>
                        <a:t>12,7€ </a:t>
                      </a:r>
                      <a:endParaRPr lang="fr-FR"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a:solidFill>
                            <a:schemeClr val="tx1">
                              <a:lumMod val="75000"/>
                              <a:lumOff val="25000"/>
                            </a:schemeClr>
                          </a:solidFill>
                          <a:effectLst/>
                        </a:rPr>
                        <a:t>11,1€ </a:t>
                      </a:r>
                      <a:endParaRPr lang="fr-FR"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dirty="0">
                          <a:solidFill>
                            <a:schemeClr val="tx1">
                              <a:lumMod val="75000"/>
                              <a:lumOff val="25000"/>
                            </a:schemeClr>
                          </a:solidFill>
                          <a:effectLst/>
                        </a:rPr>
                        <a:t>13,6€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dirty="0">
                          <a:solidFill>
                            <a:schemeClr val="tx1">
                              <a:lumMod val="75000"/>
                              <a:lumOff val="25000"/>
                            </a:schemeClr>
                          </a:solidFill>
                          <a:effectLst/>
                        </a:rPr>
                        <a:t>14,6€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dirty="0">
                          <a:solidFill>
                            <a:schemeClr val="tx1">
                              <a:lumMod val="75000"/>
                              <a:lumOff val="25000"/>
                            </a:schemeClr>
                          </a:solidFill>
                          <a:effectLst/>
                        </a:rPr>
                        <a:t>16,3€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487224795"/>
                  </a:ext>
                </a:extLst>
              </a:tr>
              <a:tr h="260844">
                <a:tc>
                  <a:txBody>
                    <a:bodyPr/>
                    <a:lstStyle/>
                    <a:p>
                      <a:pPr algn="just">
                        <a:lnSpc>
                          <a:spcPct val="107000"/>
                        </a:lnSpc>
                        <a:spcAft>
                          <a:spcPts val="0"/>
                        </a:spcAft>
                      </a:pPr>
                      <a:r>
                        <a:rPr lang="fr-FR" sz="1200" b="1" dirty="0">
                          <a:solidFill>
                            <a:schemeClr val="tx1">
                              <a:lumMod val="75000"/>
                              <a:lumOff val="25000"/>
                            </a:schemeClr>
                          </a:solidFill>
                          <a:effectLst/>
                        </a:rPr>
                        <a:t>Production</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mpd="sng">
                      <a:noFill/>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ctr">
                        <a:lnSpc>
                          <a:spcPct val="107000"/>
                        </a:lnSpc>
                        <a:spcAft>
                          <a:spcPts val="0"/>
                        </a:spcAft>
                      </a:pPr>
                      <a:r>
                        <a:rPr lang="fr-FR" sz="1200" b="1" dirty="0">
                          <a:solidFill>
                            <a:schemeClr val="tx1">
                              <a:lumMod val="75000"/>
                              <a:lumOff val="25000"/>
                            </a:schemeClr>
                          </a:solidFill>
                          <a:effectLst/>
                        </a:rPr>
                        <a:t>12,4€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ctr">
                        <a:lnSpc>
                          <a:spcPct val="107000"/>
                        </a:lnSpc>
                        <a:spcAft>
                          <a:spcPts val="0"/>
                        </a:spcAft>
                      </a:pPr>
                      <a:r>
                        <a:rPr lang="fr-FR" sz="1200" b="1" dirty="0">
                          <a:solidFill>
                            <a:schemeClr val="tx1">
                              <a:lumMod val="75000"/>
                              <a:lumOff val="25000"/>
                            </a:schemeClr>
                          </a:solidFill>
                          <a:effectLst/>
                        </a:rPr>
                        <a:t>11,2€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ctr">
                        <a:lnSpc>
                          <a:spcPct val="107000"/>
                        </a:lnSpc>
                        <a:spcAft>
                          <a:spcPts val="0"/>
                        </a:spcAft>
                      </a:pPr>
                      <a:r>
                        <a:rPr lang="fr-FR" sz="1200" b="1" dirty="0">
                          <a:solidFill>
                            <a:schemeClr val="tx1">
                              <a:lumMod val="75000"/>
                              <a:lumOff val="25000"/>
                            </a:schemeClr>
                          </a:solidFill>
                          <a:effectLst/>
                        </a:rPr>
                        <a:t>12,7€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ctr">
                        <a:lnSpc>
                          <a:spcPct val="107000"/>
                        </a:lnSpc>
                        <a:spcAft>
                          <a:spcPts val="0"/>
                        </a:spcAft>
                      </a:pPr>
                      <a:r>
                        <a:rPr lang="fr-FR" sz="1200" b="1" dirty="0">
                          <a:solidFill>
                            <a:schemeClr val="tx1">
                              <a:lumMod val="75000"/>
                              <a:lumOff val="25000"/>
                            </a:schemeClr>
                          </a:solidFill>
                          <a:effectLst/>
                        </a:rPr>
                        <a:t>13,9€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ctr">
                        <a:lnSpc>
                          <a:spcPct val="107000"/>
                        </a:lnSpc>
                        <a:spcAft>
                          <a:spcPts val="0"/>
                        </a:spcAft>
                      </a:pPr>
                      <a:r>
                        <a:rPr lang="fr-FR" sz="1200" b="1" dirty="0">
                          <a:solidFill>
                            <a:schemeClr val="tx1">
                              <a:lumMod val="75000"/>
                              <a:lumOff val="25000"/>
                            </a:schemeClr>
                          </a:solidFill>
                          <a:effectLst/>
                        </a:rPr>
                        <a:t>14,4€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E5E9DF"/>
                    </a:solidFill>
                  </a:tcPr>
                </a:tc>
                <a:extLst>
                  <a:ext uri="{0D108BD9-81ED-4DB2-BD59-A6C34878D82A}">
                    <a16:rowId xmlns:a16="http://schemas.microsoft.com/office/drawing/2014/main" val="330402938"/>
                  </a:ext>
                </a:extLst>
              </a:tr>
              <a:tr h="272886">
                <a:tc>
                  <a:txBody>
                    <a:bodyPr/>
                    <a:lstStyle/>
                    <a:p>
                      <a:pPr algn="just">
                        <a:lnSpc>
                          <a:spcPct val="107000"/>
                        </a:lnSpc>
                        <a:spcAft>
                          <a:spcPts val="0"/>
                        </a:spcAft>
                      </a:pPr>
                      <a:r>
                        <a:rPr lang="fr-FR" sz="1200" b="1">
                          <a:solidFill>
                            <a:schemeClr val="tx1">
                              <a:lumMod val="75000"/>
                              <a:lumOff val="25000"/>
                            </a:schemeClr>
                          </a:solidFill>
                          <a:effectLst/>
                        </a:rPr>
                        <a:t>Autre</a:t>
                      </a:r>
                      <a:endParaRPr lang="fr-FR"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mpd="sng">
                      <a:noFill/>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a:solidFill>
                            <a:schemeClr val="tx1">
                              <a:lumMod val="75000"/>
                              <a:lumOff val="25000"/>
                            </a:schemeClr>
                          </a:solidFill>
                          <a:effectLst/>
                        </a:rPr>
                        <a:t>11,9€ </a:t>
                      </a:r>
                      <a:endParaRPr lang="fr-FR"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a:solidFill>
                            <a:schemeClr val="tx1">
                              <a:lumMod val="75000"/>
                              <a:lumOff val="25000"/>
                            </a:schemeClr>
                          </a:solidFill>
                          <a:effectLst/>
                        </a:rPr>
                        <a:t>12,1€ </a:t>
                      </a:r>
                      <a:endParaRPr lang="fr-FR"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a:solidFill>
                            <a:schemeClr val="tx1">
                              <a:lumMod val="75000"/>
                              <a:lumOff val="25000"/>
                            </a:schemeClr>
                          </a:solidFill>
                          <a:effectLst/>
                        </a:rPr>
                        <a:t>11,7€ </a:t>
                      </a:r>
                      <a:endParaRPr lang="fr-FR"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dirty="0">
                          <a:solidFill>
                            <a:schemeClr val="tx1">
                              <a:lumMod val="75000"/>
                              <a:lumOff val="25000"/>
                            </a:schemeClr>
                          </a:solidFill>
                          <a:effectLst/>
                        </a:rPr>
                        <a:t> -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dirty="0">
                          <a:solidFill>
                            <a:schemeClr val="tx1">
                              <a:lumMod val="75000"/>
                              <a:lumOff val="25000"/>
                            </a:schemeClr>
                          </a:solidFill>
                          <a:effectLst/>
                        </a:rPr>
                        <a:t> -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52584798"/>
                  </a:ext>
                </a:extLst>
              </a:tr>
              <a:tr h="260844">
                <a:tc>
                  <a:txBody>
                    <a:bodyPr/>
                    <a:lstStyle/>
                    <a:p>
                      <a:pPr algn="just">
                        <a:lnSpc>
                          <a:spcPct val="107000"/>
                        </a:lnSpc>
                        <a:spcAft>
                          <a:spcPts val="0"/>
                        </a:spcAft>
                      </a:pPr>
                      <a:r>
                        <a:rPr lang="fr-FR" sz="1200" b="1" dirty="0">
                          <a:solidFill>
                            <a:schemeClr val="tx1">
                              <a:lumMod val="75000"/>
                              <a:lumOff val="25000"/>
                            </a:schemeClr>
                          </a:solidFill>
                          <a:effectLst/>
                        </a:rPr>
                        <a:t>Accueil des publics</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mpd="sng">
                      <a:noFill/>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ctr">
                        <a:lnSpc>
                          <a:spcPct val="107000"/>
                        </a:lnSpc>
                        <a:spcAft>
                          <a:spcPts val="0"/>
                        </a:spcAft>
                      </a:pPr>
                      <a:r>
                        <a:rPr lang="fr-FR" sz="1200" b="1" dirty="0">
                          <a:solidFill>
                            <a:schemeClr val="tx1">
                              <a:lumMod val="75000"/>
                              <a:lumOff val="25000"/>
                            </a:schemeClr>
                          </a:solidFill>
                          <a:effectLst/>
                        </a:rPr>
                        <a:t>11,7€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ctr">
                        <a:lnSpc>
                          <a:spcPct val="107000"/>
                        </a:lnSpc>
                        <a:spcAft>
                          <a:spcPts val="0"/>
                        </a:spcAft>
                      </a:pPr>
                      <a:r>
                        <a:rPr lang="fr-FR" sz="1200" b="1" dirty="0">
                          <a:solidFill>
                            <a:schemeClr val="tx1">
                              <a:lumMod val="75000"/>
                              <a:lumOff val="25000"/>
                            </a:schemeClr>
                          </a:solidFill>
                          <a:effectLst/>
                        </a:rPr>
                        <a:t>10,8€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ctr">
                        <a:lnSpc>
                          <a:spcPct val="107000"/>
                        </a:lnSpc>
                        <a:spcAft>
                          <a:spcPts val="0"/>
                        </a:spcAft>
                      </a:pPr>
                      <a:r>
                        <a:rPr lang="fr-FR" sz="1200" b="1" dirty="0">
                          <a:solidFill>
                            <a:schemeClr val="tx1">
                              <a:lumMod val="75000"/>
                              <a:lumOff val="25000"/>
                            </a:schemeClr>
                          </a:solidFill>
                          <a:effectLst/>
                        </a:rPr>
                        <a:t>11,9€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ctr">
                        <a:lnSpc>
                          <a:spcPct val="107000"/>
                        </a:lnSpc>
                        <a:spcAft>
                          <a:spcPts val="0"/>
                        </a:spcAft>
                      </a:pPr>
                      <a:r>
                        <a:rPr lang="fr-FR" sz="1200" b="1" dirty="0">
                          <a:solidFill>
                            <a:schemeClr val="tx1">
                              <a:lumMod val="75000"/>
                              <a:lumOff val="25000"/>
                            </a:schemeClr>
                          </a:solidFill>
                          <a:effectLst/>
                        </a:rPr>
                        <a:t>12,9€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ctr">
                        <a:lnSpc>
                          <a:spcPct val="107000"/>
                        </a:lnSpc>
                        <a:spcAft>
                          <a:spcPts val="0"/>
                        </a:spcAft>
                      </a:pPr>
                      <a:r>
                        <a:rPr lang="fr-FR" sz="1200" b="1" dirty="0">
                          <a:solidFill>
                            <a:schemeClr val="tx1">
                              <a:lumMod val="75000"/>
                              <a:lumOff val="25000"/>
                            </a:schemeClr>
                          </a:solidFill>
                          <a:effectLst/>
                        </a:rPr>
                        <a:t>12,6€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E5E9DF"/>
                    </a:solidFill>
                  </a:tcPr>
                </a:tc>
                <a:extLst>
                  <a:ext uri="{0D108BD9-81ED-4DB2-BD59-A6C34878D82A}">
                    <a16:rowId xmlns:a16="http://schemas.microsoft.com/office/drawing/2014/main" val="2854886354"/>
                  </a:ext>
                </a:extLst>
              </a:tr>
              <a:tr h="272886">
                <a:tc>
                  <a:txBody>
                    <a:bodyPr/>
                    <a:lstStyle/>
                    <a:p>
                      <a:pPr algn="just">
                        <a:lnSpc>
                          <a:spcPct val="107000"/>
                        </a:lnSpc>
                        <a:spcAft>
                          <a:spcPts val="0"/>
                        </a:spcAft>
                      </a:pPr>
                      <a:r>
                        <a:rPr lang="fr-FR" sz="1200" b="1">
                          <a:solidFill>
                            <a:schemeClr val="tx1">
                              <a:lumMod val="75000"/>
                              <a:lumOff val="25000"/>
                            </a:schemeClr>
                          </a:solidFill>
                          <a:effectLst/>
                        </a:rPr>
                        <a:t>Intendance et entretien</a:t>
                      </a:r>
                      <a:endParaRPr lang="fr-FR"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mpd="sng">
                      <a:noFill/>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a:solidFill>
                            <a:schemeClr val="tx1">
                              <a:lumMod val="75000"/>
                              <a:lumOff val="25000"/>
                            </a:schemeClr>
                          </a:solidFill>
                          <a:effectLst/>
                        </a:rPr>
                        <a:t>10,9€ </a:t>
                      </a:r>
                      <a:endParaRPr lang="fr-FR"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a:solidFill>
                            <a:schemeClr val="tx1">
                              <a:lumMod val="75000"/>
                              <a:lumOff val="25000"/>
                            </a:schemeClr>
                          </a:solidFill>
                          <a:effectLst/>
                        </a:rPr>
                        <a:t>9,7€ </a:t>
                      </a:r>
                      <a:endParaRPr lang="fr-FR"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a:solidFill>
                            <a:schemeClr val="tx1">
                              <a:lumMod val="75000"/>
                              <a:lumOff val="25000"/>
                            </a:schemeClr>
                          </a:solidFill>
                          <a:effectLst/>
                        </a:rPr>
                        <a:t>11,0€ </a:t>
                      </a:r>
                      <a:endParaRPr lang="fr-FR"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dirty="0">
                          <a:solidFill>
                            <a:schemeClr val="tx1">
                              <a:lumMod val="75000"/>
                              <a:lumOff val="25000"/>
                            </a:schemeClr>
                          </a:solidFill>
                          <a:effectLst/>
                        </a:rPr>
                        <a:t>10,7€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fr-FR" sz="1200" b="1" dirty="0">
                          <a:solidFill>
                            <a:schemeClr val="tx1">
                              <a:lumMod val="75000"/>
                              <a:lumOff val="25000"/>
                            </a:schemeClr>
                          </a:solidFill>
                          <a:effectLst/>
                        </a:rPr>
                        <a:t>11,3€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56473050"/>
                  </a:ext>
                </a:extLst>
              </a:tr>
              <a:tr h="272886">
                <a:tc>
                  <a:txBody>
                    <a:bodyPr/>
                    <a:lstStyle/>
                    <a:p>
                      <a:pPr algn="just">
                        <a:lnSpc>
                          <a:spcPct val="107000"/>
                        </a:lnSpc>
                        <a:spcAft>
                          <a:spcPts val="0"/>
                        </a:spcAft>
                      </a:pPr>
                      <a:r>
                        <a:rPr lang="fr-FR" sz="1200" b="1" dirty="0">
                          <a:solidFill>
                            <a:schemeClr val="tx1">
                              <a:lumMod val="75000"/>
                              <a:lumOff val="25000"/>
                            </a:schemeClr>
                          </a:solidFill>
                          <a:effectLst/>
                        </a:rPr>
                        <a:t>ENSEMBLE</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mpd="sng">
                      <a:noFill/>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A5B592"/>
                    </a:solidFill>
                  </a:tcPr>
                </a:tc>
                <a:tc>
                  <a:txBody>
                    <a:bodyPr/>
                    <a:lstStyle/>
                    <a:p>
                      <a:pPr algn="ctr">
                        <a:lnSpc>
                          <a:spcPct val="107000"/>
                        </a:lnSpc>
                        <a:spcAft>
                          <a:spcPts val="0"/>
                        </a:spcAft>
                      </a:pPr>
                      <a:r>
                        <a:rPr lang="fr-FR" sz="1200" b="1">
                          <a:solidFill>
                            <a:schemeClr val="tx1">
                              <a:lumMod val="75000"/>
                              <a:lumOff val="25000"/>
                            </a:schemeClr>
                          </a:solidFill>
                          <a:effectLst/>
                        </a:rPr>
                        <a:t>13,5€ </a:t>
                      </a:r>
                      <a:endParaRPr lang="fr-FR"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A5B592"/>
                    </a:solidFill>
                  </a:tcPr>
                </a:tc>
                <a:tc>
                  <a:txBody>
                    <a:bodyPr/>
                    <a:lstStyle/>
                    <a:p>
                      <a:pPr algn="ctr">
                        <a:lnSpc>
                          <a:spcPct val="107000"/>
                        </a:lnSpc>
                        <a:spcAft>
                          <a:spcPts val="0"/>
                        </a:spcAft>
                      </a:pPr>
                      <a:r>
                        <a:rPr lang="fr-FR" sz="1200" b="1" dirty="0">
                          <a:solidFill>
                            <a:schemeClr val="tx1">
                              <a:lumMod val="75000"/>
                              <a:lumOff val="25000"/>
                            </a:schemeClr>
                          </a:solidFill>
                          <a:effectLst/>
                        </a:rPr>
                        <a:t>11,2€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A5B592"/>
                    </a:solidFill>
                  </a:tcPr>
                </a:tc>
                <a:tc>
                  <a:txBody>
                    <a:bodyPr/>
                    <a:lstStyle/>
                    <a:p>
                      <a:pPr algn="ctr">
                        <a:lnSpc>
                          <a:spcPct val="107000"/>
                        </a:lnSpc>
                        <a:spcAft>
                          <a:spcPts val="0"/>
                        </a:spcAft>
                      </a:pPr>
                      <a:r>
                        <a:rPr lang="fr-FR" sz="1200" b="1" dirty="0">
                          <a:solidFill>
                            <a:schemeClr val="tx1">
                              <a:lumMod val="75000"/>
                              <a:lumOff val="25000"/>
                            </a:schemeClr>
                          </a:solidFill>
                          <a:effectLst/>
                        </a:rPr>
                        <a:t>13,4€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A5B592"/>
                    </a:solidFill>
                  </a:tcPr>
                </a:tc>
                <a:tc>
                  <a:txBody>
                    <a:bodyPr/>
                    <a:lstStyle/>
                    <a:p>
                      <a:pPr algn="ctr">
                        <a:lnSpc>
                          <a:spcPct val="107000"/>
                        </a:lnSpc>
                        <a:spcAft>
                          <a:spcPts val="0"/>
                        </a:spcAft>
                      </a:pPr>
                      <a:r>
                        <a:rPr lang="fr-FR" sz="1200" b="1" dirty="0">
                          <a:solidFill>
                            <a:schemeClr val="tx1">
                              <a:lumMod val="75000"/>
                              <a:lumOff val="25000"/>
                            </a:schemeClr>
                          </a:solidFill>
                          <a:effectLst/>
                        </a:rPr>
                        <a:t>15,5€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A5B592"/>
                    </a:solidFill>
                  </a:tcPr>
                </a:tc>
                <a:tc>
                  <a:txBody>
                    <a:bodyPr/>
                    <a:lstStyle/>
                    <a:p>
                      <a:pPr algn="ctr">
                        <a:lnSpc>
                          <a:spcPct val="107000"/>
                        </a:lnSpc>
                        <a:spcAft>
                          <a:spcPts val="0"/>
                        </a:spcAft>
                      </a:pPr>
                      <a:r>
                        <a:rPr lang="fr-FR" sz="1200" b="1" dirty="0">
                          <a:solidFill>
                            <a:schemeClr val="tx1">
                              <a:lumMod val="75000"/>
                              <a:lumOff val="25000"/>
                            </a:schemeClr>
                          </a:solidFill>
                          <a:effectLst/>
                        </a:rPr>
                        <a:t>15,6€ </a:t>
                      </a:r>
                      <a:endParaRPr lang="fr-FR" sz="12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6350" cap="flat" cmpd="sng" algn="ctr">
                      <a:solidFill>
                        <a:srgbClr val="E5E9DF"/>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A5B592"/>
                    </a:solidFill>
                  </a:tcPr>
                </a:tc>
                <a:extLst>
                  <a:ext uri="{0D108BD9-81ED-4DB2-BD59-A6C34878D82A}">
                    <a16:rowId xmlns:a16="http://schemas.microsoft.com/office/drawing/2014/main" val="2689823206"/>
                  </a:ext>
                </a:extLst>
              </a:tr>
            </a:tbl>
          </a:graphicData>
        </a:graphic>
      </p:graphicFrame>
      <p:sp>
        <p:nvSpPr>
          <p:cNvPr id="13" name="ZoneTexte 12"/>
          <p:cNvSpPr txBox="1"/>
          <p:nvPr/>
        </p:nvSpPr>
        <p:spPr>
          <a:xfrm>
            <a:off x="0" y="6608235"/>
            <a:ext cx="9144000" cy="246221"/>
          </a:xfrm>
          <a:prstGeom prst="rect">
            <a:avLst/>
          </a:prstGeom>
          <a:noFill/>
        </p:spPr>
        <p:txBody>
          <a:bodyPr wrap="square" rtlCol="0">
            <a:spAutoFit/>
          </a:bodyPr>
          <a:lstStyle/>
          <a:p>
            <a:pPr algn="ctr"/>
            <a:r>
              <a:rPr lang="fr-FR" sz="1000" i="1" dirty="0"/>
              <a:t>« L'emploi permanent et les salaires dans les musiques actuelles et l'Économie Sociale et Solidaire (</a:t>
            </a:r>
            <a:r>
              <a:rPr lang="fr-FR" sz="1000" i="1" dirty="0" err="1"/>
              <a:t>ESS</a:t>
            </a:r>
            <a:r>
              <a:rPr lang="fr-FR" sz="1000" i="1" dirty="0"/>
              <a:t>) » - RAFFUT! - jeudi 5 juillet 2018 - 10h00/12h30</a:t>
            </a:r>
          </a:p>
        </p:txBody>
      </p:sp>
    </p:spTree>
    <p:extLst>
      <p:ext uri="{BB962C8B-B14F-4D97-AF65-F5344CB8AC3E}">
        <p14:creationId xmlns:p14="http://schemas.microsoft.com/office/powerpoint/2010/main" val="12061593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
            <a:ext cx="9144000" cy="1259999"/>
          </a:xfrm>
        </p:spPr>
        <p:txBody>
          <a:bodyPr anchor="ctr">
            <a:noAutofit/>
          </a:bodyPr>
          <a:lstStyle/>
          <a:p>
            <a:r>
              <a:rPr lang="fr-FR" sz="2600" b="1" cap="all" dirty="0" smtClean="0">
                <a:solidFill>
                  <a:schemeClr val="bg1"/>
                </a:solidFill>
                <a:cs typeface="Calibri" panose="020F0502020204030204" pitchFamily="34" charset="0"/>
              </a:rPr>
              <a:t>ORDRE DU JOUR</a:t>
            </a:r>
            <a:br>
              <a:rPr lang="fr-FR" sz="2600" b="1" cap="all" dirty="0" smtClean="0">
                <a:solidFill>
                  <a:schemeClr val="bg1"/>
                </a:solidFill>
                <a:cs typeface="Calibri" panose="020F0502020204030204" pitchFamily="34" charset="0"/>
              </a:rPr>
            </a:br>
            <a:r>
              <a:rPr lang="fr-FR" sz="2600" b="1" cap="all" dirty="0">
                <a:solidFill>
                  <a:schemeClr val="bg1"/>
                </a:solidFill>
                <a:cs typeface="Calibri"/>
              </a:rPr>
              <a:t>ASSEMBLEE </a:t>
            </a:r>
            <a:r>
              <a:rPr lang="fr-FR" sz="2600" b="1" cap="all" dirty="0" smtClean="0">
                <a:solidFill>
                  <a:schemeClr val="bg1"/>
                </a:solidFill>
                <a:cs typeface="Calibri"/>
              </a:rPr>
              <a:t>GENERALE</a:t>
            </a:r>
            <a:endParaRPr lang="fr-FR" sz="2600" b="1" cap="all" dirty="0">
              <a:solidFill>
                <a:schemeClr val="bg1"/>
              </a:solidFill>
              <a:cs typeface="Calibri" panose="020F0502020204030204" pitchFamily="34" charset="0"/>
            </a:endParaRPr>
          </a:p>
        </p:txBody>
      </p:sp>
      <p:sp>
        <p:nvSpPr>
          <p:cNvPr id="9" name="Rectangle 8"/>
          <p:cNvSpPr/>
          <p:nvPr/>
        </p:nvSpPr>
        <p:spPr>
          <a:xfrm>
            <a:off x="-1" y="2"/>
            <a:ext cx="9144002" cy="1080000"/>
          </a:xfrm>
          <a:prstGeom prst="rect">
            <a:avLst/>
          </a:prstGeom>
          <a:solidFill>
            <a:srgbClr val="A5B592"/>
          </a:solidFill>
          <a:ln>
            <a:noFill/>
          </a:ln>
        </p:spPr>
        <p:style>
          <a:lnRef idx="1">
            <a:schemeClr val="dk1"/>
          </a:lnRef>
          <a:fillRef idx="3">
            <a:schemeClr val="dk1"/>
          </a:fillRef>
          <a:effectRef idx="2">
            <a:schemeClr val="dk1"/>
          </a:effectRef>
          <a:fontRef idx="minor">
            <a:schemeClr val="lt1"/>
          </a:fontRef>
        </p:style>
        <p:txBody>
          <a:bodyPr rtlCol="0" anchor="ctr"/>
          <a:lstStyle/>
          <a:p>
            <a:pPr algn="ctr"/>
            <a:endParaRPr lang="fr-FR"/>
          </a:p>
        </p:txBody>
      </p:sp>
      <p:sp>
        <p:nvSpPr>
          <p:cNvPr id="10" name="Title 1"/>
          <p:cNvSpPr txBox="1">
            <a:spLocks/>
          </p:cNvSpPr>
          <p:nvPr/>
        </p:nvSpPr>
        <p:spPr>
          <a:xfrm>
            <a:off x="1242204" y="-1"/>
            <a:ext cx="7901796" cy="1080003"/>
          </a:xfrm>
          <a:prstGeom prst="rect">
            <a:avLst/>
          </a:prstGeom>
          <a:solidFill>
            <a:srgbClr val="A5B592"/>
          </a:solidFill>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fr-FR" sz="2800" b="1" cap="all" dirty="0" smtClean="0">
              <a:solidFill>
                <a:schemeClr val="tx1">
                  <a:lumMod val="75000"/>
                  <a:lumOff val="25000"/>
                </a:schemeClr>
              </a:solidFill>
            </a:endParaRPr>
          </a:p>
          <a:p>
            <a:pPr algn="l"/>
            <a:r>
              <a:rPr lang="fr-FR" sz="2800" b="1" cap="all" dirty="0">
                <a:solidFill>
                  <a:schemeClr val="tx1">
                    <a:lumMod val="75000"/>
                    <a:lumOff val="25000"/>
                  </a:schemeClr>
                </a:solidFill>
              </a:rPr>
              <a:t>Le salaire dépend-il du budget des structures ?</a:t>
            </a:r>
            <a:r>
              <a:rPr lang="fr-FR" sz="2600" b="1" cap="all" dirty="0" smtClean="0">
                <a:solidFill>
                  <a:schemeClr val="tx1">
                    <a:lumMod val="75000"/>
                    <a:lumOff val="25000"/>
                  </a:schemeClr>
                </a:solidFill>
              </a:rPr>
              <a:t/>
            </a:r>
            <a:br>
              <a:rPr lang="fr-FR" sz="2600" b="1" cap="all" dirty="0" smtClean="0">
                <a:solidFill>
                  <a:schemeClr val="tx1">
                    <a:lumMod val="75000"/>
                    <a:lumOff val="25000"/>
                  </a:schemeClr>
                </a:solidFill>
              </a:rPr>
            </a:br>
            <a:endParaRPr lang="en-US" sz="2600" b="1" cap="all" dirty="0">
              <a:solidFill>
                <a:schemeClr val="tx1">
                  <a:lumMod val="75000"/>
                  <a:lumOff val="25000"/>
                </a:schemeClr>
              </a:solidFill>
              <a:latin typeface="Calibri" panose="020F0502020204030204" pitchFamily="34" charset="0"/>
              <a:cs typeface="Calibri" panose="020F0502020204030204" pitchFamily="34" charset="0"/>
            </a:endParaRPr>
          </a:p>
        </p:txBody>
      </p:sp>
      <p:sp>
        <p:nvSpPr>
          <p:cNvPr id="15" name="Rectangle 14"/>
          <p:cNvSpPr/>
          <p:nvPr/>
        </p:nvSpPr>
        <p:spPr>
          <a:xfrm>
            <a:off x="0" y="-1"/>
            <a:ext cx="1080000" cy="1080000"/>
          </a:xfrm>
          <a:prstGeom prst="rect">
            <a:avLst/>
          </a:prstGeom>
          <a:solidFill>
            <a:schemeClr val="tx1">
              <a:lumMod val="75000"/>
              <a:lumOff val="25000"/>
            </a:schemeClr>
          </a:solidFill>
          <a:ln>
            <a:noFill/>
          </a:ln>
        </p:spPr>
        <p:style>
          <a:lnRef idx="1">
            <a:schemeClr val="dk1"/>
          </a:lnRef>
          <a:fillRef idx="3">
            <a:schemeClr val="dk1"/>
          </a:fillRef>
          <a:effectRef idx="2">
            <a:schemeClr val="dk1"/>
          </a:effectRef>
          <a:fontRef idx="minor">
            <a:schemeClr val="lt1"/>
          </a:fontRef>
        </p:style>
        <p:txBody>
          <a:bodyPr rtlCol="0" anchor="ctr"/>
          <a:lstStyle/>
          <a:p>
            <a:pPr algn="ctr"/>
            <a:endParaRPr lang="fr-FR">
              <a:solidFill>
                <a:schemeClr val="tx1">
                  <a:lumMod val="75000"/>
                  <a:lumOff val="25000"/>
                </a:schemeClr>
              </a:solidFill>
            </a:endParaRPr>
          </a:p>
        </p:txBody>
      </p:sp>
      <p:grpSp>
        <p:nvGrpSpPr>
          <p:cNvPr id="21" name="Groupe 20"/>
          <p:cNvGrpSpPr/>
          <p:nvPr/>
        </p:nvGrpSpPr>
        <p:grpSpPr>
          <a:xfrm>
            <a:off x="44461" y="55744"/>
            <a:ext cx="976010" cy="976528"/>
            <a:chOff x="44461" y="55744"/>
            <a:chExt cx="976010" cy="976528"/>
          </a:xfrm>
        </p:grpSpPr>
        <p:pic>
          <p:nvPicPr>
            <p:cNvPr id="22" name="Imag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9466" y="433733"/>
              <a:ext cx="252000" cy="326566"/>
            </a:xfrm>
            <a:prstGeom prst="rect">
              <a:avLst/>
            </a:prstGeom>
          </p:spPr>
        </p:pic>
        <p:pic>
          <p:nvPicPr>
            <p:cNvPr id="23" name="Image 2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6471" y="851651"/>
              <a:ext cx="414000" cy="180621"/>
            </a:xfrm>
            <a:prstGeom prst="rect">
              <a:avLst/>
            </a:prstGeom>
          </p:spPr>
        </p:pic>
        <p:pic>
          <p:nvPicPr>
            <p:cNvPr id="24" name="Image 2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461" y="55744"/>
              <a:ext cx="360000" cy="369101"/>
            </a:xfrm>
            <a:prstGeom prst="rect">
              <a:avLst/>
            </a:prstGeom>
          </p:spPr>
        </p:pic>
      </p:grpSp>
      <p:sp>
        <p:nvSpPr>
          <p:cNvPr id="25" name="ZoneTexte 24"/>
          <p:cNvSpPr txBox="1"/>
          <p:nvPr/>
        </p:nvSpPr>
        <p:spPr>
          <a:xfrm>
            <a:off x="505466" y="3940"/>
            <a:ext cx="574534" cy="553998"/>
          </a:xfrm>
          <a:prstGeom prst="rect">
            <a:avLst/>
          </a:prstGeom>
          <a:noFill/>
        </p:spPr>
        <p:txBody>
          <a:bodyPr wrap="square" rtlCol="0" anchor="t">
            <a:spAutoFit/>
          </a:bodyPr>
          <a:lstStyle/>
          <a:p>
            <a:pPr algn="r"/>
            <a:r>
              <a:rPr lang="fr-FR" sz="3000" b="1" dirty="0">
                <a:solidFill>
                  <a:srgbClr val="A5B592"/>
                </a:solidFill>
              </a:rPr>
              <a:t>9</a:t>
            </a:r>
            <a:endParaRPr lang="fr-FR" sz="3000" b="1" dirty="0" smtClean="0">
              <a:solidFill>
                <a:srgbClr val="A5B592"/>
              </a:solidFill>
            </a:endParaRPr>
          </a:p>
        </p:txBody>
      </p:sp>
      <p:graphicFrame>
        <p:nvGraphicFramePr>
          <p:cNvPr id="6" name="Tableau 5"/>
          <p:cNvGraphicFramePr>
            <a:graphicFrameLocks noGrp="1"/>
          </p:cNvGraphicFramePr>
          <p:nvPr>
            <p:extLst>
              <p:ext uri="{D42A27DB-BD31-4B8C-83A1-F6EECF244321}">
                <p14:modId xmlns:p14="http://schemas.microsoft.com/office/powerpoint/2010/main" val="2979389553"/>
              </p:ext>
            </p:extLst>
          </p:nvPr>
        </p:nvGraphicFramePr>
        <p:xfrm>
          <a:off x="347862" y="1955546"/>
          <a:ext cx="8448276" cy="4227970"/>
        </p:xfrm>
        <a:graphic>
          <a:graphicData uri="http://schemas.openxmlformats.org/drawingml/2006/table">
            <a:tbl>
              <a:tblPr firstRow="1" firstCol="1" bandRow="1">
                <a:tableStyleId>{5C22544A-7EE6-4342-B048-85BDC9FD1C3A}</a:tableStyleId>
              </a:tblPr>
              <a:tblGrid>
                <a:gridCol w="3156206">
                  <a:extLst>
                    <a:ext uri="{9D8B030D-6E8A-4147-A177-3AD203B41FA5}">
                      <a16:colId xmlns:a16="http://schemas.microsoft.com/office/drawing/2014/main" val="1098029228"/>
                    </a:ext>
                  </a:extLst>
                </a:gridCol>
                <a:gridCol w="752564">
                  <a:extLst>
                    <a:ext uri="{9D8B030D-6E8A-4147-A177-3AD203B41FA5}">
                      <a16:colId xmlns:a16="http://schemas.microsoft.com/office/drawing/2014/main" val="3499797112"/>
                    </a:ext>
                  </a:extLst>
                </a:gridCol>
                <a:gridCol w="903720">
                  <a:extLst>
                    <a:ext uri="{9D8B030D-6E8A-4147-A177-3AD203B41FA5}">
                      <a16:colId xmlns:a16="http://schemas.microsoft.com/office/drawing/2014/main" val="1013228708"/>
                    </a:ext>
                  </a:extLst>
                </a:gridCol>
                <a:gridCol w="903720">
                  <a:extLst>
                    <a:ext uri="{9D8B030D-6E8A-4147-A177-3AD203B41FA5}">
                      <a16:colId xmlns:a16="http://schemas.microsoft.com/office/drawing/2014/main" val="581122628"/>
                    </a:ext>
                  </a:extLst>
                </a:gridCol>
                <a:gridCol w="903720">
                  <a:extLst>
                    <a:ext uri="{9D8B030D-6E8A-4147-A177-3AD203B41FA5}">
                      <a16:colId xmlns:a16="http://schemas.microsoft.com/office/drawing/2014/main" val="4111389353"/>
                    </a:ext>
                  </a:extLst>
                </a:gridCol>
                <a:gridCol w="1017892">
                  <a:extLst>
                    <a:ext uri="{9D8B030D-6E8A-4147-A177-3AD203B41FA5}">
                      <a16:colId xmlns:a16="http://schemas.microsoft.com/office/drawing/2014/main" val="1060150858"/>
                    </a:ext>
                  </a:extLst>
                </a:gridCol>
                <a:gridCol w="810454">
                  <a:extLst>
                    <a:ext uri="{9D8B030D-6E8A-4147-A177-3AD203B41FA5}">
                      <a16:colId xmlns:a16="http://schemas.microsoft.com/office/drawing/2014/main" val="4240557925"/>
                    </a:ext>
                  </a:extLst>
                </a:gridCol>
              </a:tblGrid>
              <a:tr h="498532">
                <a:tc>
                  <a:txBody>
                    <a:bodyPr/>
                    <a:lstStyle/>
                    <a:p>
                      <a:pPr algn="r">
                        <a:lnSpc>
                          <a:spcPct val="105000"/>
                        </a:lnSpc>
                        <a:spcAft>
                          <a:spcPts val="0"/>
                        </a:spcAft>
                      </a:pPr>
                      <a:r>
                        <a:rPr lang="fr-FR" sz="1200" b="1" dirty="0">
                          <a:solidFill>
                            <a:schemeClr val="tx1">
                              <a:lumMod val="75000"/>
                              <a:lumOff val="25000"/>
                            </a:schemeClr>
                          </a:solidFill>
                          <a:effectLst/>
                          <a:latin typeface="+mj-lt"/>
                        </a:rPr>
                        <a:t>Tranches de </a:t>
                      </a:r>
                      <a:r>
                        <a:rPr lang="fr-FR" sz="1200" b="1" dirty="0" smtClean="0">
                          <a:solidFill>
                            <a:schemeClr val="tx1">
                              <a:lumMod val="75000"/>
                              <a:lumOff val="25000"/>
                            </a:schemeClr>
                          </a:solidFill>
                          <a:effectLst/>
                          <a:latin typeface="+mj-lt"/>
                        </a:rPr>
                        <a:t>budget :</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12700" cmpd="sng">
                      <a:noFill/>
                    </a:lnL>
                    <a:lnR w="6350" cap="flat" cmpd="sng" algn="ctr">
                      <a:solidFill>
                        <a:srgbClr val="E5E9DF"/>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A5B592"/>
                    </a:solidFill>
                  </a:tcPr>
                </a:tc>
                <a:tc>
                  <a:txBody>
                    <a:bodyPr/>
                    <a:lstStyle/>
                    <a:p>
                      <a:pPr algn="ctr">
                        <a:lnSpc>
                          <a:spcPct val="105000"/>
                        </a:lnSpc>
                        <a:spcAft>
                          <a:spcPts val="0"/>
                        </a:spcAft>
                      </a:pPr>
                      <a:r>
                        <a:rPr lang="fr-FR" sz="1200" b="1" dirty="0" smtClean="0">
                          <a:solidFill>
                            <a:schemeClr val="tx1">
                              <a:lumMod val="75000"/>
                              <a:lumOff val="25000"/>
                            </a:schemeClr>
                          </a:solidFill>
                          <a:effectLst/>
                          <a:latin typeface="+mj-lt"/>
                        </a:rPr>
                        <a:t>moins de</a:t>
                      </a:r>
                    </a:p>
                    <a:p>
                      <a:pPr algn="ctr">
                        <a:lnSpc>
                          <a:spcPct val="105000"/>
                        </a:lnSpc>
                        <a:spcAft>
                          <a:spcPts val="0"/>
                        </a:spcAft>
                      </a:pPr>
                      <a:r>
                        <a:rPr lang="fr-FR" sz="1200" b="1" dirty="0" smtClean="0">
                          <a:solidFill>
                            <a:schemeClr val="tx1">
                              <a:lumMod val="75000"/>
                              <a:lumOff val="25000"/>
                            </a:schemeClr>
                          </a:solidFill>
                          <a:effectLst/>
                          <a:latin typeface="+mj-lt"/>
                        </a:rPr>
                        <a:t>250</a:t>
                      </a:r>
                      <a:r>
                        <a:rPr lang="fr-FR" sz="1200" b="1" dirty="0">
                          <a:solidFill>
                            <a:schemeClr val="tx1">
                              <a:lumMod val="75000"/>
                              <a:lumOff val="25000"/>
                            </a:schemeClr>
                          </a:solidFill>
                          <a:effectLst/>
                          <a:latin typeface="+mj-lt"/>
                        </a:rPr>
                        <a:t> 000 €</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A5B592"/>
                    </a:solidFill>
                  </a:tcPr>
                </a:tc>
                <a:tc>
                  <a:txBody>
                    <a:bodyPr/>
                    <a:lstStyle/>
                    <a:p>
                      <a:pPr algn="ctr">
                        <a:lnSpc>
                          <a:spcPct val="105000"/>
                        </a:lnSpc>
                        <a:spcAft>
                          <a:spcPts val="0"/>
                        </a:spcAft>
                      </a:pPr>
                      <a:r>
                        <a:rPr lang="fr-FR" sz="1200" b="1" dirty="0" smtClean="0">
                          <a:solidFill>
                            <a:schemeClr val="tx1">
                              <a:lumMod val="75000"/>
                              <a:lumOff val="25000"/>
                            </a:schemeClr>
                          </a:solidFill>
                          <a:effectLst/>
                          <a:latin typeface="+mj-lt"/>
                        </a:rPr>
                        <a:t>de </a:t>
                      </a:r>
                      <a:r>
                        <a:rPr lang="fr-FR" sz="1200" b="1" dirty="0">
                          <a:solidFill>
                            <a:schemeClr val="tx1">
                              <a:lumMod val="75000"/>
                              <a:lumOff val="25000"/>
                            </a:schemeClr>
                          </a:solidFill>
                          <a:effectLst/>
                          <a:latin typeface="+mj-lt"/>
                        </a:rPr>
                        <a:t>250 </a:t>
                      </a:r>
                      <a:r>
                        <a:rPr lang="fr-FR" sz="1200" b="1" dirty="0" smtClean="0">
                          <a:solidFill>
                            <a:schemeClr val="tx1">
                              <a:lumMod val="75000"/>
                              <a:lumOff val="25000"/>
                            </a:schemeClr>
                          </a:solidFill>
                          <a:effectLst/>
                          <a:latin typeface="+mj-lt"/>
                        </a:rPr>
                        <a:t>000</a:t>
                      </a:r>
                    </a:p>
                    <a:p>
                      <a:pPr algn="ctr">
                        <a:lnSpc>
                          <a:spcPct val="105000"/>
                        </a:lnSpc>
                        <a:spcAft>
                          <a:spcPts val="0"/>
                        </a:spcAft>
                      </a:pPr>
                      <a:r>
                        <a:rPr lang="fr-FR" sz="1200" b="1" baseline="0" dirty="0" smtClean="0">
                          <a:solidFill>
                            <a:schemeClr val="tx1">
                              <a:lumMod val="75000"/>
                              <a:lumOff val="25000"/>
                            </a:schemeClr>
                          </a:solidFill>
                          <a:effectLst/>
                          <a:latin typeface="+mj-lt"/>
                        </a:rPr>
                        <a:t>à </a:t>
                      </a:r>
                      <a:r>
                        <a:rPr lang="fr-FR" sz="1200" b="1" dirty="0" smtClean="0">
                          <a:solidFill>
                            <a:schemeClr val="tx1">
                              <a:lumMod val="75000"/>
                              <a:lumOff val="25000"/>
                            </a:schemeClr>
                          </a:solidFill>
                          <a:effectLst/>
                          <a:latin typeface="+mj-lt"/>
                        </a:rPr>
                        <a:t>499</a:t>
                      </a:r>
                      <a:r>
                        <a:rPr lang="fr-FR" sz="1200" b="1" dirty="0">
                          <a:solidFill>
                            <a:schemeClr val="tx1">
                              <a:lumMod val="75000"/>
                              <a:lumOff val="25000"/>
                            </a:schemeClr>
                          </a:solidFill>
                          <a:effectLst/>
                          <a:latin typeface="+mj-lt"/>
                        </a:rPr>
                        <a:t> 999 €</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A5B592"/>
                    </a:solidFill>
                  </a:tcPr>
                </a:tc>
                <a:tc>
                  <a:txBody>
                    <a:bodyPr/>
                    <a:lstStyle/>
                    <a:p>
                      <a:pPr algn="ctr">
                        <a:lnSpc>
                          <a:spcPct val="105000"/>
                        </a:lnSpc>
                        <a:spcAft>
                          <a:spcPts val="0"/>
                        </a:spcAft>
                      </a:pPr>
                      <a:r>
                        <a:rPr lang="fr-FR" sz="1200" b="1" dirty="0" smtClean="0">
                          <a:solidFill>
                            <a:schemeClr val="tx1">
                              <a:lumMod val="75000"/>
                              <a:lumOff val="25000"/>
                            </a:schemeClr>
                          </a:solidFill>
                          <a:effectLst/>
                          <a:latin typeface="+mj-lt"/>
                        </a:rPr>
                        <a:t>de </a:t>
                      </a:r>
                      <a:r>
                        <a:rPr lang="fr-FR" sz="1200" b="1" dirty="0">
                          <a:solidFill>
                            <a:schemeClr val="tx1">
                              <a:lumMod val="75000"/>
                              <a:lumOff val="25000"/>
                            </a:schemeClr>
                          </a:solidFill>
                          <a:effectLst/>
                          <a:latin typeface="+mj-lt"/>
                        </a:rPr>
                        <a:t>500 </a:t>
                      </a:r>
                      <a:r>
                        <a:rPr lang="fr-FR" sz="1200" b="1" dirty="0" smtClean="0">
                          <a:solidFill>
                            <a:schemeClr val="tx1">
                              <a:lumMod val="75000"/>
                              <a:lumOff val="25000"/>
                            </a:schemeClr>
                          </a:solidFill>
                          <a:effectLst/>
                          <a:latin typeface="+mj-lt"/>
                        </a:rPr>
                        <a:t>000</a:t>
                      </a:r>
                    </a:p>
                    <a:p>
                      <a:pPr algn="ctr">
                        <a:lnSpc>
                          <a:spcPct val="105000"/>
                        </a:lnSpc>
                        <a:spcAft>
                          <a:spcPts val="0"/>
                        </a:spcAft>
                      </a:pPr>
                      <a:r>
                        <a:rPr lang="fr-FR" sz="1200" b="1" dirty="0" smtClean="0">
                          <a:solidFill>
                            <a:schemeClr val="tx1">
                              <a:lumMod val="75000"/>
                              <a:lumOff val="25000"/>
                            </a:schemeClr>
                          </a:solidFill>
                          <a:effectLst/>
                          <a:latin typeface="+mj-lt"/>
                        </a:rPr>
                        <a:t>à</a:t>
                      </a:r>
                      <a:r>
                        <a:rPr lang="fr-FR" sz="1200" b="1" baseline="0" dirty="0" smtClean="0">
                          <a:solidFill>
                            <a:schemeClr val="tx1">
                              <a:lumMod val="75000"/>
                              <a:lumOff val="25000"/>
                            </a:schemeClr>
                          </a:solidFill>
                          <a:effectLst/>
                          <a:latin typeface="+mj-lt"/>
                        </a:rPr>
                        <a:t> </a:t>
                      </a:r>
                      <a:r>
                        <a:rPr lang="fr-FR" sz="1200" b="1" dirty="0" smtClean="0">
                          <a:solidFill>
                            <a:schemeClr val="tx1">
                              <a:lumMod val="75000"/>
                              <a:lumOff val="25000"/>
                            </a:schemeClr>
                          </a:solidFill>
                          <a:effectLst/>
                          <a:latin typeface="+mj-lt"/>
                        </a:rPr>
                        <a:t>749</a:t>
                      </a:r>
                      <a:r>
                        <a:rPr lang="fr-FR" sz="1200" b="1" dirty="0">
                          <a:solidFill>
                            <a:schemeClr val="tx1">
                              <a:lumMod val="75000"/>
                              <a:lumOff val="25000"/>
                            </a:schemeClr>
                          </a:solidFill>
                          <a:effectLst/>
                          <a:latin typeface="+mj-lt"/>
                        </a:rPr>
                        <a:t> 999 €</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A5B592"/>
                    </a:solidFill>
                  </a:tcPr>
                </a:tc>
                <a:tc>
                  <a:txBody>
                    <a:bodyPr/>
                    <a:lstStyle/>
                    <a:p>
                      <a:pPr algn="ctr">
                        <a:lnSpc>
                          <a:spcPct val="105000"/>
                        </a:lnSpc>
                        <a:spcAft>
                          <a:spcPts val="0"/>
                        </a:spcAft>
                      </a:pPr>
                      <a:r>
                        <a:rPr lang="fr-FR" sz="1200" b="1" dirty="0" smtClean="0">
                          <a:solidFill>
                            <a:schemeClr val="tx1">
                              <a:lumMod val="75000"/>
                              <a:lumOff val="25000"/>
                            </a:schemeClr>
                          </a:solidFill>
                          <a:effectLst/>
                          <a:latin typeface="+mj-lt"/>
                        </a:rPr>
                        <a:t>de </a:t>
                      </a:r>
                      <a:r>
                        <a:rPr lang="fr-FR" sz="1200" b="1" dirty="0">
                          <a:solidFill>
                            <a:schemeClr val="tx1">
                              <a:lumMod val="75000"/>
                              <a:lumOff val="25000"/>
                            </a:schemeClr>
                          </a:solidFill>
                          <a:effectLst/>
                          <a:latin typeface="+mj-lt"/>
                        </a:rPr>
                        <a:t>750 </a:t>
                      </a:r>
                      <a:r>
                        <a:rPr lang="fr-FR" sz="1200" b="1" dirty="0" smtClean="0">
                          <a:solidFill>
                            <a:schemeClr val="tx1">
                              <a:lumMod val="75000"/>
                              <a:lumOff val="25000"/>
                            </a:schemeClr>
                          </a:solidFill>
                          <a:effectLst/>
                          <a:latin typeface="+mj-lt"/>
                        </a:rPr>
                        <a:t>000</a:t>
                      </a:r>
                    </a:p>
                    <a:p>
                      <a:pPr algn="ctr">
                        <a:lnSpc>
                          <a:spcPct val="105000"/>
                        </a:lnSpc>
                        <a:spcAft>
                          <a:spcPts val="0"/>
                        </a:spcAft>
                      </a:pPr>
                      <a:r>
                        <a:rPr lang="fr-FR" sz="1200" b="1" dirty="0" smtClean="0">
                          <a:solidFill>
                            <a:schemeClr val="tx1">
                              <a:lumMod val="75000"/>
                              <a:lumOff val="25000"/>
                            </a:schemeClr>
                          </a:solidFill>
                          <a:effectLst/>
                          <a:latin typeface="+mj-lt"/>
                        </a:rPr>
                        <a:t>à</a:t>
                      </a:r>
                      <a:r>
                        <a:rPr lang="fr-FR" sz="1200" b="1" baseline="0" dirty="0" smtClean="0">
                          <a:solidFill>
                            <a:schemeClr val="tx1">
                              <a:lumMod val="75000"/>
                              <a:lumOff val="25000"/>
                            </a:schemeClr>
                          </a:solidFill>
                          <a:effectLst/>
                          <a:latin typeface="+mj-lt"/>
                        </a:rPr>
                        <a:t> </a:t>
                      </a:r>
                      <a:r>
                        <a:rPr lang="fr-FR" sz="1200" b="1" dirty="0" smtClean="0">
                          <a:solidFill>
                            <a:schemeClr val="tx1">
                              <a:lumMod val="75000"/>
                              <a:lumOff val="25000"/>
                            </a:schemeClr>
                          </a:solidFill>
                          <a:effectLst/>
                          <a:latin typeface="+mj-lt"/>
                        </a:rPr>
                        <a:t>999</a:t>
                      </a:r>
                      <a:r>
                        <a:rPr lang="fr-FR" sz="1200" b="1" dirty="0">
                          <a:solidFill>
                            <a:schemeClr val="tx1">
                              <a:lumMod val="75000"/>
                              <a:lumOff val="25000"/>
                            </a:schemeClr>
                          </a:solidFill>
                          <a:effectLst/>
                          <a:latin typeface="+mj-lt"/>
                        </a:rPr>
                        <a:t> 999 €</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A5B592"/>
                    </a:solidFill>
                  </a:tcPr>
                </a:tc>
                <a:tc>
                  <a:txBody>
                    <a:bodyPr/>
                    <a:lstStyle/>
                    <a:p>
                      <a:pPr algn="ctr">
                        <a:lnSpc>
                          <a:spcPct val="105000"/>
                        </a:lnSpc>
                        <a:spcAft>
                          <a:spcPts val="0"/>
                        </a:spcAft>
                      </a:pPr>
                      <a:r>
                        <a:rPr lang="fr-FR" sz="1200" b="1" dirty="0" smtClean="0">
                          <a:solidFill>
                            <a:schemeClr val="tx1">
                              <a:lumMod val="75000"/>
                              <a:lumOff val="25000"/>
                            </a:schemeClr>
                          </a:solidFill>
                          <a:effectLst/>
                          <a:latin typeface="+mj-lt"/>
                        </a:rPr>
                        <a:t>de </a:t>
                      </a:r>
                      <a:r>
                        <a:rPr lang="fr-FR" sz="1200" b="1" dirty="0">
                          <a:solidFill>
                            <a:schemeClr val="tx1">
                              <a:lumMod val="75000"/>
                              <a:lumOff val="25000"/>
                            </a:schemeClr>
                          </a:solidFill>
                          <a:effectLst/>
                          <a:latin typeface="+mj-lt"/>
                        </a:rPr>
                        <a:t>1 000 </a:t>
                      </a:r>
                      <a:r>
                        <a:rPr lang="fr-FR" sz="1200" b="1" dirty="0" smtClean="0">
                          <a:solidFill>
                            <a:schemeClr val="tx1">
                              <a:lumMod val="75000"/>
                              <a:lumOff val="25000"/>
                            </a:schemeClr>
                          </a:solidFill>
                          <a:effectLst/>
                          <a:latin typeface="+mj-lt"/>
                        </a:rPr>
                        <a:t>000</a:t>
                      </a:r>
                    </a:p>
                    <a:p>
                      <a:pPr algn="ctr">
                        <a:lnSpc>
                          <a:spcPct val="105000"/>
                        </a:lnSpc>
                        <a:spcAft>
                          <a:spcPts val="0"/>
                        </a:spcAft>
                      </a:pPr>
                      <a:r>
                        <a:rPr lang="fr-FR" sz="1200" b="1" dirty="0" smtClean="0">
                          <a:solidFill>
                            <a:schemeClr val="tx1">
                              <a:lumMod val="75000"/>
                              <a:lumOff val="25000"/>
                            </a:schemeClr>
                          </a:solidFill>
                          <a:effectLst/>
                          <a:latin typeface="+mj-lt"/>
                        </a:rPr>
                        <a:t>à</a:t>
                      </a:r>
                      <a:r>
                        <a:rPr lang="fr-FR" sz="1200" b="1" baseline="0" dirty="0" smtClean="0">
                          <a:solidFill>
                            <a:schemeClr val="tx1">
                              <a:lumMod val="75000"/>
                              <a:lumOff val="25000"/>
                            </a:schemeClr>
                          </a:solidFill>
                          <a:effectLst/>
                          <a:latin typeface="+mj-lt"/>
                        </a:rPr>
                        <a:t> </a:t>
                      </a:r>
                      <a:r>
                        <a:rPr lang="fr-FR" sz="1200" b="1" dirty="0" smtClean="0">
                          <a:solidFill>
                            <a:schemeClr val="tx1">
                              <a:lumMod val="75000"/>
                              <a:lumOff val="25000"/>
                            </a:schemeClr>
                          </a:solidFill>
                          <a:effectLst/>
                          <a:latin typeface="+mj-lt"/>
                        </a:rPr>
                        <a:t>1 </a:t>
                      </a:r>
                      <a:r>
                        <a:rPr lang="fr-FR" sz="1200" b="1" dirty="0">
                          <a:solidFill>
                            <a:schemeClr val="tx1">
                              <a:lumMod val="75000"/>
                              <a:lumOff val="25000"/>
                            </a:schemeClr>
                          </a:solidFill>
                          <a:effectLst/>
                          <a:latin typeface="+mj-lt"/>
                        </a:rPr>
                        <a:t>499 999 €</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A5B592"/>
                    </a:solidFill>
                  </a:tcPr>
                </a:tc>
                <a:tc>
                  <a:txBody>
                    <a:bodyPr/>
                    <a:lstStyle/>
                    <a:p>
                      <a:pPr algn="ctr">
                        <a:lnSpc>
                          <a:spcPct val="105000"/>
                        </a:lnSpc>
                        <a:spcAft>
                          <a:spcPts val="0"/>
                        </a:spcAft>
                      </a:pPr>
                      <a:r>
                        <a:rPr lang="fr-FR" sz="1200" b="1" dirty="0">
                          <a:solidFill>
                            <a:schemeClr val="tx1">
                              <a:lumMod val="75000"/>
                              <a:lumOff val="25000"/>
                            </a:schemeClr>
                          </a:solidFill>
                          <a:effectLst/>
                          <a:latin typeface="+mj-lt"/>
                        </a:rPr>
                        <a:t>1 500 000 </a:t>
                      </a:r>
                      <a:r>
                        <a:rPr lang="fr-FR" sz="1200" b="1" dirty="0" smtClean="0">
                          <a:solidFill>
                            <a:schemeClr val="tx1">
                              <a:lumMod val="75000"/>
                              <a:lumOff val="25000"/>
                            </a:schemeClr>
                          </a:solidFill>
                          <a:effectLst/>
                          <a:latin typeface="+mj-lt"/>
                        </a:rPr>
                        <a:t>€</a:t>
                      </a:r>
                    </a:p>
                    <a:p>
                      <a:pPr algn="ctr">
                        <a:lnSpc>
                          <a:spcPct val="105000"/>
                        </a:lnSpc>
                        <a:spcAft>
                          <a:spcPts val="0"/>
                        </a:spcAft>
                      </a:pPr>
                      <a:r>
                        <a:rPr lang="fr-FR" sz="1200" b="1" dirty="0" smtClean="0">
                          <a:solidFill>
                            <a:schemeClr val="tx1">
                              <a:lumMod val="75000"/>
                              <a:lumOff val="25000"/>
                            </a:schemeClr>
                          </a:solidFill>
                          <a:effectLst/>
                          <a:latin typeface="+mj-lt"/>
                        </a:rPr>
                        <a:t>et </a:t>
                      </a:r>
                      <a:r>
                        <a:rPr lang="fr-FR" sz="1200" b="1" dirty="0">
                          <a:solidFill>
                            <a:schemeClr val="tx1">
                              <a:lumMod val="75000"/>
                              <a:lumOff val="25000"/>
                            </a:schemeClr>
                          </a:solidFill>
                          <a:effectLst/>
                          <a:latin typeface="+mj-lt"/>
                        </a:rPr>
                        <a:t>plus</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rgbClr val="A5B592"/>
                    </a:solidFill>
                  </a:tcPr>
                </a:tc>
                <a:extLst>
                  <a:ext uri="{0D108BD9-81ED-4DB2-BD59-A6C34878D82A}">
                    <a16:rowId xmlns:a16="http://schemas.microsoft.com/office/drawing/2014/main" val="3136598026"/>
                  </a:ext>
                </a:extLst>
              </a:tr>
              <a:tr h="403981">
                <a:tc>
                  <a:txBody>
                    <a:bodyPr/>
                    <a:lstStyle/>
                    <a:p>
                      <a:pPr algn="r">
                        <a:lnSpc>
                          <a:spcPct val="105000"/>
                        </a:lnSpc>
                        <a:spcAft>
                          <a:spcPts val="0"/>
                        </a:spcAft>
                      </a:pPr>
                      <a:r>
                        <a:rPr lang="fr-FR" sz="1200" b="1" dirty="0">
                          <a:solidFill>
                            <a:schemeClr val="tx1">
                              <a:lumMod val="75000"/>
                              <a:lumOff val="25000"/>
                            </a:schemeClr>
                          </a:solidFill>
                          <a:effectLst/>
                          <a:latin typeface="+mj-lt"/>
                        </a:rPr>
                        <a:t>Effectif et répartition des </a:t>
                      </a:r>
                      <a:r>
                        <a:rPr lang="fr-FR" sz="1200" b="1" dirty="0" smtClean="0">
                          <a:solidFill>
                            <a:schemeClr val="tx1">
                              <a:lumMod val="75000"/>
                              <a:lumOff val="25000"/>
                            </a:schemeClr>
                          </a:solidFill>
                          <a:effectLst/>
                          <a:latin typeface="+mj-lt"/>
                        </a:rPr>
                        <a:t>structures</a:t>
                      </a:r>
                      <a:r>
                        <a:rPr lang="fr-FR" sz="1200" b="1" baseline="0" dirty="0" smtClean="0">
                          <a:solidFill>
                            <a:schemeClr val="tx1">
                              <a:lumMod val="75000"/>
                              <a:lumOff val="25000"/>
                            </a:schemeClr>
                          </a:solidFill>
                          <a:effectLst/>
                          <a:latin typeface="+mj-lt"/>
                        </a:rPr>
                        <a:t> :</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12700" cmpd="sng">
                      <a:noFill/>
                    </a:lnL>
                    <a:lnR w="6350" cap="flat" cmpd="sng" algn="ctr">
                      <a:solidFill>
                        <a:srgbClr val="E5E9DF"/>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rgbClr val="A5B592"/>
                    </a:solidFill>
                  </a:tcPr>
                </a:tc>
                <a:tc>
                  <a:txBody>
                    <a:bodyPr/>
                    <a:lstStyle/>
                    <a:p>
                      <a:pPr algn="r">
                        <a:lnSpc>
                          <a:spcPct val="105000"/>
                        </a:lnSpc>
                        <a:spcAft>
                          <a:spcPts val="0"/>
                        </a:spcAft>
                      </a:pPr>
                      <a:r>
                        <a:rPr lang="fr-FR" sz="1200" b="1" dirty="0">
                          <a:solidFill>
                            <a:schemeClr val="tx1">
                              <a:lumMod val="75000"/>
                              <a:lumOff val="25000"/>
                            </a:schemeClr>
                          </a:solidFill>
                          <a:effectLst/>
                          <a:latin typeface="+mj-lt"/>
                        </a:rPr>
                        <a:t>25 (23,1%)</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rgbClr val="A5B592"/>
                    </a:solidFill>
                  </a:tcPr>
                </a:tc>
                <a:tc>
                  <a:txBody>
                    <a:bodyPr/>
                    <a:lstStyle/>
                    <a:p>
                      <a:pPr algn="r">
                        <a:lnSpc>
                          <a:spcPct val="105000"/>
                        </a:lnSpc>
                        <a:spcAft>
                          <a:spcPts val="0"/>
                        </a:spcAft>
                      </a:pPr>
                      <a:r>
                        <a:rPr lang="fr-FR" sz="1200" b="1" dirty="0">
                          <a:solidFill>
                            <a:schemeClr val="tx1">
                              <a:lumMod val="75000"/>
                              <a:lumOff val="25000"/>
                            </a:schemeClr>
                          </a:solidFill>
                          <a:effectLst/>
                          <a:latin typeface="+mj-lt"/>
                        </a:rPr>
                        <a:t>22 (20,4%)</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rgbClr val="A5B592"/>
                    </a:solidFill>
                  </a:tcPr>
                </a:tc>
                <a:tc>
                  <a:txBody>
                    <a:bodyPr/>
                    <a:lstStyle/>
                    <a:p>
                      <a:pPr algn="r">
                        <a:lnSpc>
                          <a:spcPct val="105000"/>
                        </a:lnSpc>
                        <a:spcAft>
                          <a:spcPts val="0"/>
                        </a:spcAft>
                      </a:pPr>
                      <a:r>
                        <a:rPr lang="fr-FR" sz="1200" b="1" dirty="0">
                          <a:solidFill>
                            <a:schemeClr val="tx1">
                              <a:lumMod val="75000"/>
                              <a:lumOff val="25000"/>
                            </a:schemeClr>
                          </a:solidFill>
                          <a:effectLst/>
                          <a:latin typeface="+mj-lt"/>
                        </a:rPr>
                        <a:t>15 (13,9%)</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rgbClr val="A5B592"/>
                    </a:solidFill>
                  </a:tcPr>
                </a:tc>
                <a:tc>
                  <a:txBody>
                    <a:bodyPr/>
                    <a:lstStyle/>
                    <a:p>
                      <a:pPr algn="r">
                        <a:lnSpc>
                          <a:spcPct val="105000"/>
                        </a:lnSpc>
                        <a:spcAft>
                          <a:spcPts val="0"/>
                        </a:spcAft>
                      </a:pPr>
                      <a:r>
                        <a:rPr lang="fr-FR" sz="1200" b="1" dirty="0">
                          <a:solidFill>
                            <a:schemeClr val="tx1">
                              <a:lumMod val="75000"/>
                              <a:lumOff val="25000"/>
                            </a:schemeClr>
                          </a:solidFill>
                          <a:effectLst/>
                          <a:latin typeface="+mj-lt"/>
                        </a:rPr>
                        <a:t>21 (19,4%)</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rgbClr val="A5B592"/>
                    </a:solidFill>
                  </a:tcPr>
                </a:tc>
                <a:tc>
                  <a:txBody>
                    <a:bodyPr/>
                    <a:lstStyle/>
                    <a:p>
                      <a:pPr algn="r">
                        <a:lnSpc>
                          <a:spcPct val="105000"/>
                        </a:lnSpc>
                        <a:spcAft>
                          <a:spcPts val="0"/>
                        </a:spcAft>
                      </a:pPr>
                      <a:r>
                        <a:rPr lang="fr-FR" sz="1200" b="1" dirty="0">
                          <a:solidFill>
                            <a:schemeClr val="tx1">
                              <a:lumMod val="75000"/>
                              <a:lumOff val="25000"/>
                            </a:schemeClr>
                          </a:solidFill>
                          <a:effectLst/>
                          <a:latin typeface="+mj-lt"/>
                        </a:rPr>
                        <a:t>11 (10,2%)</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rgbClr val="A5B592"/>
                    </a:solidFill>
                  </a:tcPr>
                </a:tc>
                <a:tc>
                  <a:txBody>
                    <a:bodyPr/>
                    <a:lstStyle/>
                    <a:p>
                      <a:pPr algn="r">
                        <a:lnSpc>
                          <a:spcPct val="105000"/>
                        </a:lnSpc>
                        <a:spcAft>
                          <a:spcPts val="0"/>
                        </a:spcAft>
                      </a:pPr>
                      <a:r>
                        <a:rPr lang="fr-FR" sz="1200" b="1" dirty="0">
                          <a:solidFill>
                            <a:schemeClr val="tx1">
                              <a:lumMod val="75000"/>
                              <a:lumOff val="25000"/>
                            </a:schemeClr>
                          </a:solidFill>
                          <a:effectLst/>
                          <a:latin typeface="+mj-lt"/>
                        </a:rPr>
                        <a:t>14 (13,0%)</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solidFill>
                      <a:srgbClr val="A5B592"/>
                    </a:solidFill>
                  </a:tcPr>
                </a:tc>
                <a:extLst>
                  <a:ext uri="{0D108BD9-81ED-4DB2-BD59-A6C34878D82A}">
                    <a16:rowId xmlns:a16="http://schemas.microsoft.com/office/drawing/2014/main" val="4177353686"/>
                  </a:ext>
                </a:extLst>
              </a:tr>
              <a:tr h="276767">
                <a:tc>
                  <a:txBody>
                    <a:bodyPr/>
                    <a:lstStyle/>
                    <a:p>
                      <a:pPr algn="l">
                        <a:lnSpc>
                          <a:spcPct val="105000"/>
                        </a:lnSpc>
                        <a:spcAft>
                          <a:spcPts val="0"/>
                        </a:spcAft>
                      </a:pPr>
                      <a:r>
                        <a:rPr lang="fr-FR" sz="1200" b="1" dirty="0">
                          <a:solidFill>
                            <a:schemeClr val="tx1">
                              <a:lumMod val="75000"/>
                              <a:lumOff val="25000"/>
                            </a:schemeClr>
                          </a:solidFill>
                          <a:effectLst/>
                          <a:latin typeface="+mj-lt"/>
                        </a:rPr>
                        <a:t>Formation et accompagnement des pratiques</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12700" cmpd="sng">
                      <a:noFill/>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5000"/>
                        </a:lnSpc>
                        <a:spcAft>
                          <a:spcPts val="0"/>
                        </a:spcAft>
                      </a:pPr>
                      <a:r>
                        <a:rPr lang="fr-FR" sz="1200" b="1" dirty="0">
                          <a:solidFill>
                            <a:schemeClr val="tx1">
                              <a:lumMod val="75000"/>
                              <a:lumOff val="25000"/>
                            </a:schemeClr>
                          </a:solidFill>
                          <a:effectLst/>
                          <a:latin typeface="+mj-lt"/>
                        </a:rPr>
                        <a:t>11,2 €</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5000"/>
                        </a:lnSpc>
                        <a:spcAft>
                          <a:spcPts val="0"/>
                        </a:spcAft>
                      </a:pPr>
                      <a:r>
                        <a:rPr lang="fr-FR" sz="1200" b="1" dirty="0">
                          <a:solidFill>
                            <a:schemeClr val="tx1">
                              <a:lumMod val="75000"/>
                              <a:lumOff val="25000"/>
                            </a:schemeClr>
                          </a:solidFill>
                          <a:effectLst/>
                          <a:latin typeface="+mj-lt"/>
                        </a:rPr>
                        <a:t>10,8 €</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5000"/>
                        </a:lnSpc>
                        <a:spcAft>
                          <a:spcPts val="0"/>
                        </a:spcAft>
                      </a:pPr>
                      <a:r>
                        <a:rPr lang="fr-FR" sz="1200" b="1" dirty="0">
                          <a:solidFill>
                            <a:schemeClr val="tx1">
                              <a:lumMod val="75000"/>
                              <a:lumOff val="25000"/>
                            </a:schemeClr>
                          </a:solidFill>
                          <a:effectLst/>
                          <a:latin typeface="+mj-lt"/>
                        </a:rPr>
                        <a:t>11,6 €</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5000"/>
                        </a:lnSpc>
                        <a:spcAft>
                          <a:spcPts val="0"/>
                        </a:spcAft>
                      </a:pPr>
                      <a:r>
                        <a:rPr lang="fr-FR" sz="1200" b="1" dirty="0">
                          <a:solidFill>
                            <a:schemeClr val="tx1">
                              <a:lumMod val="75000"/>
                              <a:lumOff val="25000"/>
                            </a:schemeClr>
                          </a:solidFill>
                          <a:effectLst/>
                          <a:latin typeface="+mj-lt"/>
                        </a:rPr>
                        <a:t>14,6 €</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5000"/>
                        </a:lnSpc>
                        <a:spcAft>
                          <a:spcPts val="0"/>
                        </a:spcAft>
                      </a:pPr>
                      <a:r>
                        <a:rPr lang="fr-FR" sz="1200" b="1" dirty="0">
                          <a:solidFill>
                            <a:schemeClr val="tx1">
                              <a:lumMod val="75000"/>
                              <a:lumOff val="25000"/>
                            </a:schemeClr>
                          </a:solidFill>
                          <a:effectLst/>
                          <a:latin typeface="+mj-lt"/>
                        </a:rPr>
                        <a:t>12,2 €</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5000"/>
                        </a:lnSpc>
                        <a:spcAft>
                          <a:spcPts val="0"/>
                        </a:spcAft>
                      </a:pPr>
                      <a:r>
                        <a:rPr lang="fr-FR" sz="1200" b="1" dirty="0">
                          <a:solidFill>
                            <a:schemeClr val="tx1">
                              <a:lumMod val="75000"/>
                              <a:lumOff val="25000"/>
                            </a:schemeClr>
                          </a:solidFill>
                          <a:effectLst/>
                          <a:latin typeface="+mj-lt"/>
                        </a:rPr>
                        <a:t>13,6 €</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382132626"/>
                  </a:ext>
                </a:extLst>
              </a:tr>
              <a:tr h="276767">
                <a:tc>
                  <a:txBody>
                    <a:bodyPr/>
                    <a:lstStyle/>
                    <a:p>
                      <a:pPr algn="l">
                        <a:lnSpc>
                          <a:spcPct val="105000"/>
                        </a:lnSpc>
                        <a:spcAft>
                          <a:spcPts val="0"/>
                        </a:spcAft>
                      </a:pPr>
                      <a:r>
                        <a:rPr lang="fr-FR" sz="1200" b="1" dirty="0">
                          <a:solidFill>
                            <a:schemeClr val="tx1">
                              <a:lumMod val="75000"/>
                              <a:lumOff val="25000"/>
                            </a:schemeClr>
                          </a:solidFill>
                          <a:effectLst/>
                          <a:latin typeface="+mj-lt"/>
                        </a:rPr>
                        <a:t>Programmation artistique</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12700" cmpd="sng">
                      <a:noFill/>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05000"/>
                        </a:lnSpc>
                        <a:spcAft>
                          <a:spcPts val="0"/>
                        </a:spcAft>
                      </a:pPr>
                      <a:r>
                        <a:rPr lang="fr-FR" sz="1200" b="1" dirty="0">
                          <a:solidFill>
                            <a:schemeClr val="tx1">
                              <a:lumMod val="75000"/>
                              <a:lumOff val="25000"/>
                            </a:schemeClr>
                          </a:solidFill>
                          <a:effectLst/>
                          <a:latin typeface="+mj-lt"/>
                        </a:rPr>
                        <a:t>20,3 €</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05000"/>
                        </a:lnSpc>
                        <a:spcAft>
                          <a:spcPts val="0"/>
                        </a:spcAft>
                      </a:pPr>
                      <a:r>
                        <a:rPr lang="fr-FR" sz="1200" b="1" dirty="0">
                          <a:solidFill>
                            <a:schemeClr val="tx1">
                              <a:lumMod val="75000"/>
                              <a:lumOff val="25000"/>
                            </a:schemeClr>
                          </a:solidFill>
                          <a:effectLst/>
                          <a:latin typeface="+mj-lt"/>
                        </a:rPr>
                        <a:t>12,5 €</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05000"/>
                        </a:lnSpc>
                        <a:spcAft>
                          <a:spcPts val="0"/>
                        </a:spcAft>
                      </a:pPr>
                      <a:r>
                        <a:rPr lang="fr-FR" sz="1200" b="1" dirty="0">
                          <a:solidFill>
                            <a:schemeClr val="tx1">
                              <a:lumMod val="75000"/>
                              <a:lumOff val="25000"/>
                            </a:schemeClr>
                          </a:solidFill>
                          <a:effectLst/>
                          <a:latin typeface="+mj-lt"/>
                        </a:rPr>
                        <a:t>17,5 €</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05000"/>
                        </a:lnSpc>
                        <a:spcAft>
                          <a:spcPts val="0"/>
                        </a:spcAft>
                      </a:pPr>
                      <a:r>
                        <a:rPr lang="fr-FR" sz="1200" b="1" dirty="0">
                          <a:solidFill>
                            <a:schemeClr val="tx1">
                              <a:lumMod val="75000"/>
                              <a:lumOff val="25000"/>
                            </a:schemeClr>
                          </a:solidFill>
                          <a:effectLst/>
                          <a:latin typeface="+mj-lt"/>
                        </a:rPr>
                        <a:t>15,9 €</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05000"/>
                        </a:lnSpc>
                        <a:spcAft>
                          <a:spcPts val="0"/>
                        </a:spcAft>
                      </a:pPr>
                      <a:r>
                        <a:rPr lang="fr-FR" sz="1200" b="1" dirty="0">
                          <a:solidFill>
                            <a:schemeClr val="tx1">
                              <a:lumMod val="75000"/>
                              <a:lumOff val="25000"/>
                            </a:schemeClr>
                          </a:solidFill>
                          <a:effectLst/>
                          <a:latin typeface="+mj-lt"/>
                        </a:rPr>
                        <a:t>17,8 €</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05000"/>
                        </a:lnSpc>
                        <a:spcAft>
                          <a:spcPts val="0"/>
                        </a:spcAft>
                      </a:pPr>
                      <a:r>
                        <a:rPr lang="fr-FR" sz="1200" b="1" dirty="0">
                          <a:solidFill>
                            <a:schemeClr val="tx1">
                              <a:lumMod val="75000"/>
                              <a:lumOff val="25000"/>
                            </a:schemeClr>
                          </a:solidFill>
                          <a:effectLst/>
                          <a:latin typeface="+mj-lt"/>
                        </a:rPr>
                        <a:t>14,9 €</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E5E9DF"/>
                    </a:solidFill>
                  </a:tcPr>
                </a:tc>
                <a:extLst>
                  <a:ext uri="{0D108BD9-81ED-4DB2-BD59-A6C34878D82A}">
                    <a16:rowId xmlns:a16="http://schemas.microsoft.com/office/drawing/2014/main" val="3206782598"/>
                  </a:ext>
                </a:extLst>
              </a:tr>
              <a:tr h="276767">
                <a:tc>
                  <a:txBody>
                    <a:bodyPr/>
                    <a:lstStyle/>
                    <a:p>
                      <a:pPr algn="l">
                        <a:lnSpc>
                          <a:spcPct val="105000"/>
                        </a:lnSpc>
                        <a:spcAft>
                          <a:spcPts val="0"/>
                        </a:spcAft>
                      </a:pPr>
                      <a:r>
                        <a:rPr lang="fr-FR" sz="1200" b="1">
                          <a:solidFill>
                            <a:schemeClr val="tx1">
                              <a:lumMod val="75000"/>
                              <a:lumOff val="25000"/>
                            </a:schemeClr>
                          </a:solidFill>
                          <a:effectLst/>
                          <a:latin typeface="+mj-lt"/>
                        </a:rPr>
                        <a:t>Activités techniques</a:t>
                      </a:r>
                      <a:endParaRPr lang="fr-FR" sz="1200" b="1">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12700" cmpd="sng">
                      <a:noFill/>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5000"/>
                        </a:lnSpc>
                        <a:spcAft>
                          <a:spcPts val="0"/>
                        </a:spcAft>
                      </a:pPr>
                      <a:r>
                        <a:rPr lang="fr-FR" sz="1200" b="1">
                          <a:solidFill>
                            <a:schemeClr val="tx1">
                              <a:lumMod val="75000"/>
                              <a:lumOff val="25000"/>
                            </a:schemeClr>
                          </a:solidFill>
                          <a:effectLst/>
                          <a:latin typeface="+mj-lt"/>
                        </a:rPr>
                        <a:t>11,6 €</a:t>
                      </a:r>
                      <a:endParaRPr lang="fr-FR" sz="1200" b="1">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5000"/>
                        </a:lnSpc>
                        <a:spcAft>
                          <a:spcPts val="0"/>
                        </a:spcAft>
                      </a:pPr>
                      <a:r>
                        <a:rPr lang="fr-FR" sz="1200" b="1">
                          <a:solidFill>
                            <a:schemeClr val="tx1">
                              <a:lumMod val="75000"/>
                              <a:lumOff val="25000"/>
                            </a:schemeClr>
                          </a:solidFill>
                          <a:effectLst/>
                          <a:latin typeface="+mj-lt"/>
                        </a:rPr>
                        <a:t>15,2 €</a:t>
                      </a:r>
                      <a:endParaRPr lang="fr-FR" sz="1200" b="1">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5000"/>
                        </a:lnSpc>
                        <a:spcAft>
                          <a:spcPts val="0"/>
                        </a:spcAft>
                      </a:pPr>
                      <a:r>
                        <a:rPr lang="fr-FR" sz="1200" b="1">
                          <a:solidFill>
                            <a:schemeClr val="tx1">
                              <a:lumMod val="75000"/>
                              <a:lumOff val="25000"/>
                            </a:schemeClr>
                          </a:solidFill>
                          <a:effectLst/>
                          <a:latin typeface="+mj-lt"/>
                        </a:rPr>
                        <a:t>14,1 €</a:t>
                      </a:r>
                      <a:endParaRPr lang="fr-FR" sz="1200" b="1">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5000"/>
                        </a:lnSpc>
                        <a:spcAft>
                          <a:spcPts val="0"/>
                        </a:spcAft>
                      </a:pPr>
                      <a:r>
                        <a:rPr lang="fr-FR" sz="1200" b="1" dirty="0">
                          <a:solidFill>
                            <a:schemeClr val="tx1">
                              <a:lumMod val="75000"/>
                              <a:lumOff val="25000"/>
                            </a:schemeClr>
                          </a:solidFill>
                          <a:effectLst/>
                          <a:latin typeface="+mj-lt"/>
                        </a:rPr>
                        <a:t>13,7 €</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5000"/>
                        </a:lnSpc>
                        <a:spcAft>
                          <a:spcPts val="0"/>
                        </a:spcAft>
                      </a:pPr>
                      <a:r>
                        <a:rPr lang="fr-FR" sz="1200" b="1" dirty="0">
                          <a:solidFill>
                            <a:schemeClr val="tx1">
                              <a:lumMod val="75000"/>
                              <a:lumOff val="25000"/>
                            </a:schemeClr>
                          </a:solidFill>
                          <a:effectLst/>
                          <a:latin typeface="+mj-lt"/>
                        </a:rPr>
                        <a:t>13,4 €</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5000"/>
                        </a:lnSpc>
                        <a:spcAft>
                          <a:spcPts val="0"/>
                        </a:spcAft>
                      </a:pPr>
                      <a:r>
                        <a:rPr lang="fr-FR" sz="1200" b="1" dirty="0">
                          <a:solidFill>
                            <a:schemeClr val="tx1">
                              <a:lumMod val="75000"/>
                              <a:lumOff val="25000"/>
                            </a:schemeClr>
                          </a:solidFill>
                          <a:effectLst/>
                          <a:latin typeface="+mj-lt"/>
                        </a:rPr>
                        <a:t>15,2 €</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257621364"/>
                  </a:ext>
                </a:extLst>
              </a:tr>
              <a:tr h="276767">
                <a:tc>
                  <a:txBody>
                    <a:bodyPr/>
                    <a:lstStyle/>
                    <a:p>
                      <a:pPr algn="l">
                        <a:lnSpc>
                          <a:spcPct val="105000"/>
                        </a:lnSpc>
                        <a:spcAft>
                          <a:spcPts val="0"/>
                        </a:spcAft>
                      </a:pPr>
                      <a:r>
                        <a:rPr lang="fr-FR" sz="1200" b="1" dirty="0">
                          <a:solidFill>
                            <a:schemeClr val="tx1">
                              <a:lumMod val="75000"/>
                              <a:lumOff val="25000"/>
                            </a:schemeClr>
                          </a:solidFill>
                          <a:effectLst/>
                          <a:latin typeface="+mj-lt"/>
                        </a:rPr>
                        <a:t>Direction</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12700" cmpd="sng">
                      <a:noFill/>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05000"/>
                        </a:lnSpc>
                        <a:spcAft>
                          <a:spcPts val="0"/>
                        </a:spcAft>
                      </a:pPr>
                      <a:r>
                        <a:rPr lang="fr-FR" sz="1200" b="1" dirty="0">
                          <a:solidFill>
                            <a:schemeClr val="tx1">
                              <a:lumMod val="75000"/>
                              <a:lumOff val="25000"/>
                            </a:schemeClr>
                          </a:solidFill>
                          <a:effectLst/>
                          <a:latin typeface="+mj-lt"/>
                        </a:rPr>
                        <a:t>14,3 €</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05000"/>
                        </a:lnSpc>
                        <a:spcAft>
                          <a:spcPts val="0"/>
                        </a:spcAft>
                      </a:pPr>
                      <a:r>
                        <a:rPr lang="fr-FR" sz="1200" b="1" dirty="0">
                          <a:solidFill>
                            <a:schemeClr val="tx1">
                              <a:lumMod val="75000"/>
                              <a:lumOff val="25000"/>
                            </a:schemeClr>
                          </a:solidFill>
                          <a:effectLst/>
                          <a:latin typeface="+mj-lt"/>
                        </a:rPr>
                        <a:t>19,2 €</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05000"/>
                        </a:lnSpc>
                        <a:spcAft>
                          <a:spcPts val="0"/>
                        </a:spcAft>
                      </a:pPr>
                      <a:r>
                        <a:rPr lang="fr-FR" sz="1200" b="1" dirty="0">
                          <a:solidFill>
                            <a:schemeClr val="tx1">
                              <a:lumMod val="75000"/>
                              <a:lumOff val="25000"/>
                            </a:schemeClr>
                          </a:solidFill>
                          <a:effectLst/>
                          <a:latin typeface="+mj-lt"/>
                        </a:rPr>
                        <a:t>22,0 €</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05000"/>
                        </a:lnSpc>
                        <a:spcAft>
                          <a:spcPts val="0"/>
                        </a:spcAft>
                      </a:pPr>
                      <a:r>
                        <a:rPr lang="fr-FR" sz="1200" b="1">
                          <a:solidFill>
                            <a:schemeClr val="tx1">
                              <a:lumMod val="75000"/>
                              <a:lumOff val="25000"/>
                            </a:schemeClr>
                          </a:solidFill>
                          <a:effectLst/>
                          <a:latin typeface="+mj-lt"/>
                        </a:rPr>
                        <a:t>22,0 €</a:t>
                      </a:r>
                      <a:endParaRPr lang="fr-FR" sz="1200" b="1">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05000"/>
                        </a:lnSpc>
                        <a:spcAft>
                          <a:spcPts val="0"/>
                        </a:spcAft>
                      </a:pPr>
                      <a:r>
                        <a:rPr lang="fr-FR" sz="1200" b="1" dirty="0">
                          <a:solidFill>
                            <a:schemeClr val="tx1">
                              <a:lumMod val="75000"/>
                              <a:lumOff val="25000"/>
                            </a:schemeClr>
                          </a:solidFill>
                          <a:effectLst/>
                          <a:latin typeface="+mj-lt"/>
                        </a:rPr>
                        <a:t>24,2 €</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05000"/>
                        </a:lnSpc>
                        <a:spcAft>
                          <a:spcPts val="0"/>
                        </a:spcAft>
                      </a:pPr>
                      <a:r>
                        <a:rPr lang="fr-FR" sz="1200" b="1" dirty="0">
                          <a:solidFill>
                            <a:schemeClr val="tx1">
                              <a:lumMod val="75000"/>
                              <a:lumOff val="25000"/>
                            </a:schemeClr>
                          </a:solidFill>
                          <a:effectLst/>
                          <a:latin typeface="+mj-lt"/>
                        </a:rPr>
                        <a:t>25,1 €</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E5E9DF"/>
                    </a:solidFill>
                  </a:tcPr>
                </a:tc>
                <a:extLst>
                  <a:ext uri="{0D108BD9-81ED-4DB2-BD59-A6C34878D82A}">
                    <a16:rowId xmlns:a16="http://schemas.microsoft.com/office/drawing/2014/main" val="1798610341"/>
                  </a:ext>
                </a:extLst>
              </a:tr>
              <a:tr h="276767">
                <a:tc>
                  <a:txBody>
                    <a:bodyPr/>
                    <a:lstStyle/>
                    <a:p>
                      <a:pPr algn="l">
                        <a:lnSpc>
                          <a:spcPct val="105000"/>
                        </a:lnSpc>
                        <a:spcAft>
                          <a:spcPts val="0"/>
                        </a:spcAft>
                      </a:pPr>
                      <a:r>
                        <a:rPr lang="fr-FR" sz="1200" b="1">
                          <a:solidFill>
                            <a:schemeClr val="tx1">
                              <a:lumMod val="75000"/>
                              <a:lumOff val="25000"/>
                            </a:schemeClr>
                          </a:solidFill>
                          <a:effectLst/>
                          <a:latin typeface="+mj-lt"/>
                        </a:rPr>
                        <a:t>Administration</a:t>
                      </a:r>
                      <a:endParaRPr lang="fr-FR" sz="1200" b="1">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12700" cmpd="sng">
                      <a:noFill/>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5000"/>
                        </a:lnSpc>
                        <a:spcAft>
                          <a:spcPts val="0"/>
                        </a:spcAft>
                      </a:pPr>
                      <a:r>
                        <a:rPr lang="fr-FR" sz="1200" b="1">
                          <a:solidFill>
                            <a:schemeClr val="tx1">
                              <a:lumMod val="75000"/>
                              <a:lumOff val="25000"/>
                            </a:schemeClr>
                          </a:solidFill>
                          <a:effectLst/>
                          <a:latin typeface="+mj-lt"/>
                        </a:rPr>
                        <a:t>11,4 €</a:t>
                      </a:r>
                      <a:endParaRPr lang="fr-FR" sz="1200" b="1">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5000"/>
                        </a:lnSpc>
                        <a:spcAft>
                          <a:spcPts val="0"/>
                        </a:spcAft>
                      </a:pPr>
                      <a:r>
                        <a:rPr lang="fr-FR" sz="1200" b="1">
                          <a:solidFill>
                            <a:schemeClr val="tx1">
                              <a:lumMod val="75000"/>
                              <a:lumOff val="25000"/>
                            </a:schemeClr>
                          </a:solidFill>
                          <a:effectLst/>
                          <a:latin typeface="+mj-lt"/>
                        </a:rPr>
                        <a:t>13,3 €</a:t>
                      </a:r>
                      <a:endParaRPr lang="fr-FR" sz="1200" b="1">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5000"/>
                        </a:lnSpc>
                        <a:spcAft>
                          <a:spcPts val="0"/>
                        </a:spcAft>
                      </a:pPr>
                      <a:r>
                        <a:rPr lang="fr-FR" sz="1200" b="1">
                          <a:solidFill>
                            <a:schemeClr val="tx1">
                              <a:lumMod val="75000"/>
                              <a:lumOff val="25000"/>
                            </a:schemeClr>
                          </a:solidFill>
                          <a:effectLst/>
                          <a:latin typeface="+mj-lt"/>
                        </a:rPr>
                        <a:t>13,7 €</a:t>
                      </a:r>
                      <a:endParaRPr lang="fr-FR" sz="1200" b="1">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5000"/>
                        </a:lnSpc>
                        <a:spcAft>
                          <a:spcPts val="0"/>
                        </a:spcAft>
                      </a:pPr>
                      <a:r>
                        <a:rPr lang="fr-FR" sz="1200" b="1">
                          <a:solidFill>
                            <a:schemeClr val="tx1">
                              <a:lumMod val="75000"/>
                              <a:lumOff val="25000"/>
                            </a:schemeClr>
                          </a:solidFill>
                          <a:effectLst/>
                          <a:latin typeface="+mj-lt"/>
                        </a:rPr>
                        <a:t>14,2 €</a:t>
                      </a:r>
                      <a:endParaRPr lang="fr-FR" sz="1200" b="1">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5000"/>
                        </a:lnSpc>
                        <a:spcAft>
                          <a:spcPts val="0"/>
                        </a:spcAft>
                      </a:pPr>
                      <a:r>
                        <a:rPr lang="fr-FR" sz="1200" b="1" dirty="0">
                          <a:solidFill>
                            <a:schemeClr val="tx1">
                              <a:lumMod val="75000"/>
                              <a:lumOff val="25000"/>
                            </a:schemeClr>
                          </a:solidFill>
                          <a:effectLst/>
                          <a:latin typeface="+mj-lt"/>
                        </a:rPr>
                        <a:t>14,9 €</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5000"/>
                        </a:lnSpc>
                        <a:spcAft>
                          <a:spcPts val="0"/>
                        </a:spcAft>
                      </a:pPr>
                      <a:r>
                        <a:rPr lang="fr-FR" sz="1200" b="1" dirty="0">
                          <a:solidFill>
                            <a:schemeClr val="tx1">
                              <a:lumMod val="75000"/>
                              <a:lumOff val="25000"/>
                            </a:schemeClr>
                          </a:solidFill>
                          <a:effectLst/>
                          <a:latin typeface="+mj-lt"/>
                        </a:rPr>
                        <a:t>13,7 €</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021879531"/>
                  </a:ext>
                </a:extLst>
              </a:tr>
              <a:tr h="276767">
                <a:tc>
                  <a:txBody>
                    <a:bodyPr/>
                    <a:lstStyle/>
                    <a:p>
                      <a:pPr algn="l">
                        <a:lnSpc>
                          <a:spcPct val="105000"/>
                        </a:lnSpc>
                        <a:spcAft>
                          <a:spcPts val="0"/>
                        </a:spcAft>
                      </a:pPr>
                      <a:r>
                        <a:rPr lang="fr-FR" sz="1200" b="1" dirty="0">
                          <a:solidFill>
                            <a:schemeClr val="tx1">
                              <a:lumMod val="75000"/>
                              <a:lumOff val="25000"/>
                            </a:schemeClr>
                          </a:solidFill>
                          <a:effectLst/>
                          <a:latin typeface="+mj-lt"/>
                        </a:rPr>
                        <a:t>Communication</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12700" cmpd="sng">
                      <a:noFill/>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05000"/>
                        </a:lnSpc>
                        <a:spcAft>
                          <a:spcPts val="0"/>
                        </a:spcAft>
                      </a:pPr>
                      <a:r>
                        <a:rPr lang="fr-FR" sz="1200" b="1" dirty="0">
                          <a:solidFill>
                            <a:schemeClr val="tx1">
                              <a:lumMod val="75000"/>
                              <a:lumOff val="25000"/>
                            </a:schemeClr>
                          </a:solidFill>
                          <a:effectLst/>
                          <a:latin typeface="+mj-lt"/>
                        </a:rPr>
                        <a:t>12,8 €</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05000"/>
                        </a:lnSpc>
                        <a:spcAft>
                          <a:spcPts val="0"/>
                        </a:spcAft>
                      </a:pPr>
                      <a:r>
                        <a:rPr lang="fr-FR" sz="1200" b="1" dirty="0">
                          <a:solidFill>
                            <a:schemeClr val="tx1">
                              <a:lumMod val="75000"/>
                              <a:lumOff val="25000"/>
                            </a:schemeClr>
                          </a:solidFill>
                          <a:effectLst/>
                          <a:latin typeface="+mj-lt"/>
                        </a:rPr>
                        <a:t>11,8 €</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05000"/>
                        </a:lnSpc>
                        <a:spcAft>
                          <a:spcPts val="0"/>
                        </a:spcAft>
                      </a:pPr>
                      <a:r>
                        <a:rPr lang="fr-FR" sz="1200" b="1" dirty="0">
                          <a:solidFill>
                            <a:schemeClr val="tx1">
                              <a:lumMod val="75000"/>
                              <a:lumOff val="25000"/>
                            </a:schemeClr>
                          </a:solidFill>
                          <a:effectLst/>
                          <a:latin typeface="+mj-lt"/>
                        </a:rPr>
                        <a:t>13,2 €</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05000"/>
                        </a:lnSpc>
                        <a:spcAft>
                          <a:spcPts val="0"/>
                        </a:spcAft>
                      </a:pPr>
                      <a:r>
                        <a:rPr lang="fr-FR" sz="1200" b="1" dirty="0">
                          <a:solidFill>
                            <a:schemeClr val="tx1">
                              <a:lumMod val="75000"/>
                              <a:lumOff val="25000"/>
                            </a:schemeClr>
                          </a:solidFill>
                          <a:effectLst/>
                          <a:latin typeface="+mj-lt"/>
                        </a:rPr>
                        <a:t>12,6 €</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05000"/>
                        </a:lnSpc>
                        <a:spcAft>
                          <a:spcPts val="0"/>
                        </a:spcAft>
                      </a:pPr>
                      <a:r>
                        <a:rPr lang="fr-FR" sz="1200" b="1" dirty="0">
                          <a:solidFill>
                            <a:schemeClr val="tx1">
                              <a:lumMod val="75000"/>
                              <a:lumOff val="25000"/>
                            </a:schemeClr>
                          </a:solidFill>
                          <a:effectLst/>
                          <a:latin typeface="+mj-lt"/>
                        </a:rPr>
                        <a:t>12,1 €</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05000"/>
                        </a:lnSpc>
                        <a:spcAft>
                          <a:spcPts val="0"/>
                        </a:spcAft>
                      </a:pPr>
                      <a:r>
                        <a:rPr lang="fr-FR" sz="1200" b="1" dirty="0">
                          <a:solidFill>
                            <a:schemeClr val="tx1">
                              <a:lumMod val="75000"/>
                              <a:lumOff val="25000"/>
                            </a:schemeClr>
                          </a:solidFill>
                          <a:effectLst/>
                          <a:latin typeface="+mj-lt"/>
                        </a:rPr>
                        <a:t>14,0 €</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E5E9DF"/>
                    </a:solidFill>
                  </a:tcPr>
                </a:tc>
                <a:extLst>
                  <a:ext uri="{0D108BD9-81ED-4DB2-BD59-A6C34878D82A}">
                    <a16:rowId xmlns:a16="http://schemas.microsoft.com/office/drawing/2014/main" val="1540517239"/>
                  </a:ext>
                </a:extLst>
              </a:tr>
              <a:tr h="276767">
                <a:tc>
                  <a:txBody>
                    <a:bodyPr/>
                    <a:lstStyle/>
                    <a:p>
                      <a:pPr algn="l">
                        <a:lnSpc>
                          <a:spcPct val="105000"/>
                        </a:lnSpc>
                        <a:spcAft>
                          <a:spcPts val="0"/>
                        </a:spcAft>
                      </a:pPr>
                      <a:r>
                        <a:rPr lang="fr-FR" sz="1200" b="1" dirty="0">
                          <a:solidFill>
                            <a:schemeClr val="tx1">
                              <a:lumMod val="75000"/>
                              <a:lumOff val="25000"/>
                            </a:schemeClr>
                          </a:solidFill>
                          <a:effectLst/>
                          <a:latin typeface="+mj-lt"/>
                        </a:rPr>
                        <a:t>Production</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12700" cmpd="sng">
                      <a:noFill/>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5000"/>
                        </a:lnSpc>
                        <a:spcAft>
                          <a:spcPts val="0"/>
                        </a:spcAft>
                      </a:pPr>
                      <a:r>
                        <a:rPr lang="fr-FR" sz="1200" b="1">
                          <a:solidFill>
                            <a:schemeClr val="tx1">
                              <a:lumMod val="75000"/>
                              <a:lumOff val="25000"/>
                            </a:schemeClr>
                          </a:solidFill>
                          <a:effectLst/>
                          <a:latin typeface="+mj-lt"/>
                        </a:rPr>
                        <a:t>11,4 €</a:t>
                      </a:r>
                      <a:endParaRPr lang="fr-FR" sz="1200" b="1">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5000"/>
                        </a:lnSpc>
                        <a:spcAft>
                          <a:spcPts val="0"/>
                        </a:spcAft>
                      </a:pPr>
                      <a:r>
                        <a:rPr lang="fr-FR" sz="1200" b="1">
                          <a:solidFill>
                            <a:schemeClr val="tx1">
                              <a:lumMod val="75000"/>
                              <a:lumOff val="25000"/>
                            </a:schemeClr>
                          </a:solidFill>
                          <a:effectLst/>
                          <a:latin typeface="+mj-lt"/>
                        </a:rPr>
                        <a:t>11,0 €</a:t>
                      </a:r>
                      <a:endParaRPr lang="fr-FR" sz="1200" b="1">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5000"/>
                        </a:lnSpc>
                        <a:spcAft>
                          <a:spcPts val="0"/>
                        </a:spcAft>
                      </a:pPr>
                      <a:r>
                        <a:rPr lang="fr-FR" sz="1200" b="1">
                          <a:solidFill>
                            <a:schemeClr val="tx1">
                              <a:lumMod val="75000"/>
                              <a:lumOff val="25000"/>
                            </a:schemeClr>
                          </a:solidFill>
                          <a:effectLst/>
                          <a:latin typeface="+mj-lt"/>
                        </a:rPr>
                        <a:t>12,8 €</a:t>
                      </a:r>
                      <a:endParaRPr lang="fr-FR" sz="1200" b="1">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5000"/>
                        </a:lnSpc>
                        <a:spcAft>
                          <a:spcPts val="0"/>
                        </a:spcAft>
                      </a:pPr>
                      <a:r>
                        <a:rPr lang="fr-FR" sz="1200" b="1">
                          <a:solidFill>
                            <a:schemeClr val="tx1">
                              <a:lumMod val="75000"/>
                              <a:lumOff val="25000"/>
                            </a:schemeClr>
                          </a:solidFill>
                          <a:effectLst/>
                          <a:latin typeface="+mj-lt"/>
                        </a:rPr>
                        <a:t>12,1 €</a:t>
                      </a:r>
                      <a:endParaRPr lang="fr-FR" sz="1200" b="1">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5000"/>
                        </a:lnSpc>
                        <a:spcAft>
                          <a:spcPts val="0"/>
                        </a:spcAft>
                      </a:pPr>
                      <a:r>
                        <a:rPr lang="fr-FR" sz="1200" b="1" dirty="0">
                          <a:solidFill>
                            <a:schemeClr val="tx1">
                              <a:lumMod val="75000"/>
                              <a:lumOff val="25000"/>
                            </a:schemeClr>
                          </a:solidFill>
                          <a:effectLst/>
                          <a:latin typeface="+mj-lt"/>
                        </a:rPr>
                        <a:t>13,0 €</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5000"/>
                        </a:lnSpc>
                        <a:spcAft>
                          <a:spcPts val="0"/>
                        </a:spcAft>
                      </a:pPr>
                      <a:r>
                        <a:rPr lang="fr-FR" sz="1200" b="1" dirty="0">
                          <a:solidFill>
                            <a:schemeClr val="tx1">
                              <a:lumMod val="75000"/>
                              <a:lumOff val="25000"/>
                            </a:schemeClr>
                          </a:solidFill>
                          <a:effectLst/>
                          <a:latin typeface="+mj-lt"/>
                        </a:rPr>
                        <a:t>12,8 €</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536984277"/>
                  </a:ext>
                </a:extLst>
              </a:tr>
              <a:tr h="276767">
                <a:tc>
                  <a:txBody>
                    <a:bodyPr/>
                    <a:lstStyle/>
                    <a:p>
                      <a:pPr algn="l">
                        <a:lnSpc>
                          <a:spcPct val="105000"/>
                        </a:lnSpc>
                        <a:spcAft>
                          <a:spcPts val="0"/>
                        </a:spcAft>
                      </a:pPr>
                      <a:r>
                        <a:rPr lang="fr-FR" sz="1200" b="1" dirty="0">
                          <a:solidFill>
                            <a:schemeClr val="tx1">
                              <a:lumMod val="75000"/>
                              <a:lumOff val="25000"/>
                            </a:schemeClr>
                          </a:solidFill>
                          <a:effectLst/>
                          <a:latin typeface="+mj-lt"/>
                        </a:rPr>
                        <a:t>Accueil des publics</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12700" cmpd="sng">
                      <a:noFill/>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05000"/>
                        </a:lnSpc>
                        <a:spcAft>
                          <a:spcPts val="0"/>
                        </a:spcAft>
                      </a:pPr>
                      <a:r>
                        <a:rPr lang="fr-FR" sz="1200" b="1" dirty="0">
                          <a:solidFill>
                            <a:schemeClr val="tx1">
                              <a:lumMod val="75000"/>
                              <a:lumOff val="25000"/>
                            </a:schemeClr>
                          </a:solidFill>
                          <a:effectLst/>
                          <a:latin typeface="+mj-lt"/>
                        </a:rPr>
                        <a:t>13,2 €</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05000"/>
                        </a:lnSpc>
                        <a:spcAft>
                          <a:spcPts val="0"/>
                        </a:spcAft>
                      </a:pPr>
                      <a:r>
                        <a:rPr lang="fr-FR" sz="1200" b="1" dirty="0">
                          <a:solidFill>
                            <a:schemeClr val="tx1">
                              <a:lumMod val="75000"/>
                              <a:lumOff val="25000"/>
                            </a:schemeClr>
                          </a:solidFill>
                          <a:effectLst/>
                          <a:latin typeface="+mj-lt"/>
                        </a:rPr>
                        <a:t>10,6 €</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05000"/>
                        </a:lnSpc>
                        <a:spcAft>
                          <a:spcPts val="0"/>
                        </a:spcAft>
                      </a:pPr>
                      <a:r>
                        <a:rPr lang="fr-FR" sz="1200" b="1" dirty="0">
                          <a:solidFill>
                            <a:schemeClr val="tx1">
                              <a:lumMod val="75000"/>
                              <a:lumOff val="25000"/>
                            </a:schemeClr>
                          </a:solidFill>
                          <a:effectLst/>
                          <a:latin typeface="+mj-lt"/>
                        </a:rPr>
                        <a:t>11,0 €</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05000"/>
                        </a:lnSpc>
                        <a:spcAft>
                          <a:spcPts val="0"/>
                        </a:spcAft>
                      </a:pPr>
                      <a:r>
                        <a:rPr lang="fr-FR" sz="1200" b="1" dirty="0">
                          <a:solidFill>
                            <a:schemeClr val="tx1">
                              <a:lumMod val="75000"/>
                              <a:lumOff val="25000"/>
                            </a:schemeClr>
                          </a:solidFill>
                          <a:effectLst/>
                          <a:latin typeface="+mj-lt"/>
                        </a:rPr>
                        <a:t>11,9 €</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05000"/>
                        </a:lnSpc>
                        <a:spcAft>
                          <a:spcPts val="0"/>
                        </a:spcAft>
                      </a:pPr>
                      <a:r>
                        <a:rPr lang="fr-FR" sz="1200" b="1" dirty="0">
                          <a:solidFill>
                            <a:schemeClr val="tx1">
                              <a:lumMod val="75000"/>
                              <a:lumOff val="25000"/>
                            </a:schemeClr>
                          </a:solidFill>
                          <a:effectLst/>
                          <a:latin typeface="+mj-lt"/>
                        </a:rPr>
                        <a:t>12,3 €</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05000"/>
                        </a:lnSpc>
                        <a:spcAft>
                          <a:spcPts val="0"/>
                        </a:spcAft>
                      </a:pPr>
                      <a:r>
                        <a:rPr lang="fr-FR" sz="1200" b="1" dirty="0">
                          <a:solidFill>
                            <a:schemeClr val="tx1">
                              <a:lumMod val="75000"/>
                              <a:lumOff val="25000"/>
                            </a:schemeClr>
                          </a:solidFill>
                          <a:effectLst/>
                          <a:latin typeface="+mj-lt"/>
                        </a:rPr>
                        <a:t>13,5 €</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E5E9DF"/>
                    </a:solidFill>
                  </a:tcPr>
                </a:tc>
                <a:extLst>
                  <a:ext uri="{0D108BD9-81ED-4DB2-BD59-A6C34878D82A}">
                    <a16:rowId xmlns:a16="http://schemas.microsoft.com/office/drawing/2014/main" val="1130554376"/>
                  </a:ext>
                </a:extLst>
              </a:tr>
              <a:tr h="276767">
                <a:tc>
                  <a:txBody>
                    <a:bodyPr/>
                    <a:lstStyle/>
                    <a:p>
                      <a:pPr algn="l">
                        <a:lnSpc>
                          <a:spcPct val="105000"/>
                        </a:lnSpc>
                        <a:spcAft>
                          <a:spcPts val="0"/>
                        </a:spcAft>
                      </a:pPr>
                      <a:r>
                        <a:rPr lang="fr-FR" sz="1200" b="1">
                          <a:solidFill>
                            <a:schemeClr val="tx1">
                              <a:lumMod val="75000"/>
                              <a:lumOff val="25000"/>
                            </a:schemeClr>
                          </a:solidFill>
                          <a:effectLst/>
                          <a:latin typeface="+mj-lt"/>
                        </a:rPr>
                        <a:t>Action culturelle et médiation</a:t>
                      </a:r>
                      <a:endParaRPr lang="fr-FR" sz="1200" b="1">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12700" cmpd="sng">
                      <a:noFill/>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5000"/>
                        </a:lnSpc>
                        <a:spcAft>
                          <a:spcPts val="0"/>
                        </a:spcAft>
                      </a:pPr>
                      <a:r>
                        <a:rPr lang="fr-FR" sz="1200" b="1">
                          <a:solidFill>
                            <a:schemeClr val="tx1">
                              <a:lumMod val="75000"/>
                              <a:lumOff val="25000"/>
                            </a:schemeClr>
                          </a:solidFill>
                          <a:effectLst/>
                          <a:latin typeface="+mj-lt"/>
                        </a:rPr>
                        <a:t>13,5 €</a:t>
                      </a:r>
                      <a:endParaRPr lang="fr-FR" sz="1200" b="1">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5000"/>
                        </a:lnSpc>
                        <a:spcAft>
                          <a:spcPts val="0"/>
                        </a:spcAft>
                      </a:pPr>
                      <a:r>
                        <a:rPr lang="fr-FR" sz="1200" b="1">
                          <a:solidFill>
                            <a:schemeClr val="tx1">
                              <a:lumMod val="75000"/>
                              <a:lumOff val="25000"/>
                            </a:schemeClr>
                          </a:solidFill>
                          <a:effectLst/>
                          <a:latin typeface="+mj-lt"/>
                        </a:rPr>
                        <a:t>12,6 €</a:t>
                      </a:r>
                      <a:endParaRPr lang="fr-FR" sz="1200" b="1">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5000"/>
                        </a:lnSpc>
                        <a:spcAft>
                          <a:spcPts val="0"/>
                        </a:spcAft>
                      </a:pPr>
                      <a:r>
                        <a:rPr lang="fr-FR" sz="1200" b="1">
                          <a:solidFill>
                            <a:schemeClr val="tx1">
                              <a:lumMod val="75000"/>
                              <a:lumOff val="25000"/>
                            </a:schemeClr>
                          </a:solidFill>
                          <a:effectLst/>
                          <a:latin typeface="+mj-lt"/>
                        </a:rPr>
                        <a:t>12,2 €</a:t>
                      </a:r>
                      <a:endParaRPr lang="fr-FR" sz="1200" b="1">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5000"/>
                        </a:lnSpc>
                        <a:spcAft>
                          <a:spcPts val="0"/>
                        </a:spcAft>
                      </a:pPr>
                      <a:r>
                        <a:rPr lang="fr-FR" sz="1200" b="1">
                          <a:solidFill>
                            <a:schemeClr val="tx1">
                              <a:lumMod val="75000"/>
                              <a:lumOff val="25000"/>
                            </a:schemeClr>
                          </a:solidFill>
                          <a:effectLst/>
                          <a:latin typeface="+mj-lt"/>
                        </a:rPr>
                        <a:t>12,8 €</a:t>
                      </a:r>
                      <a:endParaRPr lang="fr-FR" sz="1200" b="1">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5000"/>
                        </a:lnSpc>
                        <a:spcAft>
                          <a:spcPts val="0"/>
                        </a:spcAft>
                      </a:pPr>
                      <a:r>
                        <a:rPr lang="fr-FR" sz="1200" b="1">
                          <a:solidFill>
                            <a:schemeClr val="tx1">
                              <a:lumMod val="75000"/>
                              <a:lumOff val="25000"/>
                            </a:schemeClr>
                          </a:solidFill>
                          <a:effectLst/>
                          <a:latin typeface="+mj-lt"/>
                        </a:rPr>
                        <a:t>13,9 €</a:t>
                      </a:r>
                      <a:endParaRPr lang="fr-FR" sz="1200" b="1">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5000"/>
                        </a:lnSpc>
                        <a:spcAft>
                          <a:spcPts val="0"/>
                        </a:spcAft>
                      </a:pPr>
                      <a:r>
                        <a:rPr lang="fr-FR" sz="1200" b="1" dirty="0">
                          <a:solidFill>
                            <a:schemeClr val="tx1">
                              <a:lumMod val="75000"/>
                              <a:lumOff val="25000"/>
                            </a:schemeClr>
                          </a:solidFill>
                          <a:effectLst/>
                          <a:latin typeface="+mj-lt"/>
                        </a:rPr>
                        <a:t>13,9 €</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76652438"/>
                  </a:ext>
                </a:extLst>
              </a:tr>
              <a:tr h="276767">
                <a:tc>
                  <a:txBody>
                    <a:bodyPr/>
                    <a:lstStyle/>
                    <a:p>
                      <a:pPr algn="l">
                        <a:lnSpc>
                          <a:spcPct val="105000"/>
                        </a:lnSpc>
                        <a:spcAft>
                          <a:spcPts val="0"/>
                        </a:spcAft>
                      </a:pPr>
                      <a:r>
                        <a:rPr lang="fr-FR" sz="1200" b="1" dirty="0">
                          <a:solidFill>
                            <a:schemeClr val="tx1">
                              <a:lumMod val="75000"/>
                              <a:lumOff val="25000"/>
                            </a:schemeClr>
                          </a:solidFill>
                          <a:effectLst/>
                          <a:latin typeface="+mj-lt"/>
                        </a:rPr>
                        <a:t>Intendance et entretien</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12700" cmpd="sng">
                      <a:noFill/>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05000"/>
                        </a:lnSpc>
                        <a:spcAft>
                          <a:spcPts val="0"/>
                        </a:spcAft>
                      </a:pPr>
                      <a:r>
                        <a:rPr lang="fr-FR" sz="1200" b="1" dirty="0">
                          <a:solidFill>
                            <a:schemeClr val="tx1">
                              <a:lumMod val="75000"/>
                              <a:lumOff val="25000"/>
                            </a:schemeClr>
                          </a:solidFill>
                          <a:effectLst/>
                          <a:latin typeface="+mj-lt"/>
                        </a:rPr>
                        <a:t>12,2 €</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05000"/>
                        </a:lnSpc>
                        <a:spcAft>
                          <a:spcPts val="0"/>
                        </a:spcAft>
                      </a:pPr>
                      <a:r>
                        <a:rPr lang="fr-FR" sz="1200" b="1" dirty="0">
                          <a:solidFill>
                            <a:schemeClr val="tx1">
                              <a:lumMod val="75000"/>
                              <a:lumOff val="25000"/>
                            </a:schemeClr>
                          </a:solidFill>
                          <a:effectLst/>
                          <a:latin typeface="+mj-lt"/>
                        </a:rPr>
                        <a:t>9,5 €</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05000"/>
                        </a:lnSpc>
                        <a:spcAft>
                          <a:spcPts val="0"/>
                        </a:spcAft>
                      </a:pPr>
                      <a:r>
                        <a:rPr lang="fr-FR" sz="1200" b="1" dirty="0">
                          <a:solidFill>
                            <a:schemeClr val="tx1">
                              <a:lumMod val="75000"/>
                              <a:lumOff val="25000"/>
                            </a:schemeClr>
                          </a:solidFill>
                          <a:effectLst/>
                          <a:latin typeface="+mj-lt"/>
                        </a:rPr>
                        <a:t>11,0 €</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05000"/>
                        </a:lnSpc>
                        <a:spcAft>
                          <a:spcPts val="0"/>
                        </a:spcAft>
                      </a:pPr>
                      <a:r>
                        <a:rPr lang="fr-FR" sz="1200" b="1" dirty="0">
                          <a:solidFill>
                            <a:schemeClr val="tx1">
                              <a:lumMod val="75000"/>
                              <a:lumOff val="25000"/>
                            </a:schemeClr>
                          </a:solidFill>
                          <a:effectLst/>
                          <a:latin typeface="+mj-lt"/>
                        </a:rPr>
                        <a:t>10,9 €</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05000"/>
                        </a:lnSpc>
                        <a:spcAft>
                          <a:spcPts val="0"/>
                        </a:spcAft>
                      </a:pPr>
                      <a:r>
                        <a:rPr lang="fr-FR" sz="1200" b="1" dirty="0">
                          <a:solidFill>
                            <a:schemeClr val="tx1">
                              <a:lumMod val="75000"/>
                              <a:lumOff val="25000"/>
                            </a:schemeClr>
                          </a:solidFill>
                          <a:effectLst/>
                          <a:latin typeface="+mj-lt"/>
                        </a:rPr>
                        <a:t>10,6 €</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E5E9DF"/>
                    </a:solidFill>
                  </a:tcPr>
                </a:tc>
                <a:tc>
                  <a:txBody>
                    <a:bodyPr/>
                    <a:lstStyle/>
                    <a:p>
                      <a:pPr algn="r">
                        <a:lnSpc>
                          <a:spcPct val="105000"/>
                        </a:lnSpc>
                        <a:spcAft>
                          <a:spcPts val="0"/>
                        </a:spcAft>
                      </a:pPr>
                      <a:r>
                        <a:rPr lang="fr-FR" sz="1200" b="1" dirty="0">
                          <a:solidFill>
                            <a:schemeClr val="tx1">
                              <a:lumMod val="75000"/>
                              <a:lumOff val="25000"/>
                            </a:schemeClr>
                          </a:solidFill>
                          <a:effectLst/>
                          <a:latin typeface="+mj-lt"/>
                        </a:rPr>
                        <a:t>10,8 €</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E5E9DF"/>
                    </a:solidFill>
                  </a:tcPr>
                </a:tc>
                <a:extLst>
                  <a:ext uri="{0D108BD9-81ED-4DB2-BD59-A6C34878D82A}">
                    <a16:rowId xmlns:a16="http://schemas.microsoft.com/office/drawing/2014/main" val="580239620"/>
                  </a:ext>
                </a:extLst>
              </a:tr>
              <a:tr h="281020">
                <a:tc>
                  <a:txBody>
                    <a:bodyPr/>
                    <a:lstStyle/>
                    <a:p>
                      <a:pPr algn="l">
                        <a:lnSpc>
                          <a:spcPct val="105000"/>
                        </a:lnSpc>
                        <a:spcAft>
                          <a:spcPts val="0"/>
                        </a:spcAft>
                      </a:pPr>
                      <a:r>
                        <a:rPr lang="fr-FR" sz="1200" b="1">
                          <a:solidFill>
                            <a:schemeClr val="tx1">
                              <a:lumMod val="75000"/>
                              <a:lumOff val="25000"/>
                            </a:schemeClr>
                          </a:solidFill>
                          <a:effectLst/>
                          <a:latin typeface="+mj-lt"/>
                        </a:rPr>
                        <a:t>Autre</a:t>
                      </a:r>
                      <a:endParaRPr lang="fr-FR" sz="1200" b="1">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12700" cmpd="sng">
                      <a:noFill/>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nSpc>
                          <a:spcPct val="107000"/>
                        </a:lnSpc>
                      </a:pPr>
                      <a:endParaRPr lang="fr-FR" sz="1200" b="1">
                        <a:solidFill>
                          <a:schemeClr val="tx1">
                            <a:lumMod val="75000"/>
                            <a:lumOff val="25000"/>
                          </a:schemeClr>
                        </a:solidFill>
                        <a:effectLst/>
                        <a:latin typeface="+mj-lt"/>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nSpc>
                          <a:spcPct val="107000"/>
                        </a:lnSpc>
                      </a:pPr>
                      <a:endParaRPr lang="fr-FR" sz="1200" b="1">
                        <a:solidFill>
                          <a:schemeClr val="tx1">
                            <a:lumMod val="75000"/>
                            <a:lumOff val="25000"/>
                          </a:schemeClr>
                        </a:solidFill>
                        <a:effectLst/>
                        <a:latin typeface="+mj-lt"/>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5000"/>
                        </a:lnSpc>
                        <a:spcAft>
                          <a:spcPts val="0"/>
                        </a:spcAft>
                      </a:pPr>
                      <a:r>
                        <a:rPr lang="fr-FR" sz="1200" b="1">
                          <a:solidFill>
                            <a:schemeClr val="tx1">
                              <a:lumMod val="75000"/>
                              <a:lumOff val="25000"/>
                            </a:schemeClr>
                          </a:solidFill>
                          <a:effectLst/>
                          <a:latin typeface="+mj-lt"/>
                        </a:rPr>
                        <a:t>12,1 €</a:t>
                      </a:r>
                      <a:endParaRPr lang="fr-FR" sz="1200" b="1">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lnSpc>
                          <a:spcPct val="105000"/>
                        </a:lnSpc>
                        <a:spcAft>
                          <a:spcPts val="0"/>
                        </a:spcAft>
                      </a:pPr>
                      <a:r>
                        <a:rPr lang="fr-FR" sz="1200" b="1">
                          <a:solidFill>
                            <a:schemeClr val="tx1">
                              <a:lumMod val="75000"/>
                              <a:lumOff val="25000"/>
                            </a:schemeClr>
                          </a:solidFill>
                          <a:effectLst/>
                          <a:latin typeface="+mj-lt"/>
                        </a:rPr>
                        <a:t>11,7 €</a:t>
                      </a:r>
                      <a:endParaRPr lang="fr-FR" sz="1200" b="1">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nSpc>
                          <a:spcPct val="107000"/>
                        </a:lnSpc>
                      </a:pPr>
                      <a:endParaRPr lang="fr-FR" sz="1200" b="1">
                        <a:solidFill>
                          <a:schemeClr val="tx1">
                            <a:lumMod val="75000"/>
                            <a:lumOff val="25000"/>
                          </a:schemeClr>
                        </a:solidFill>
                        <a:effectLst/>
                        <a:latin typeface="+mj-lt"/>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nSpc>
                          <a:spcPct val="107000"/>
                        </a:lnSpc>
                      </a:pPr>
                      <a:endParaRPr lang="fr-FR" sz="1200" b="1" dirty="0">
                        <a:solidFill>
                          <a:schemeClr val="tx1">
                            <a:lumMod val="75000"/>
                            <a:lumOff val="25000"/>
                          </a:schemeClr>
                        </a:solidFill>
                        <a:effectLst/>
                        <a:latin typeface="+mj-lt"/>
                      </a:endParaRPr>
                    </a:p>
                  </a:txBody>
                  <a:tcPr marL="19050" marR="19050" marT="19050" marB="28575" anchor="ctr">
                    <a:lnL w="6350" cap="flat" cmpd="sng" algn="ctr">
                      <a:solidFill>
                        <a:srgbClr val="E5E9DF"/>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198123846"/>
                  </a:ext>
                </a:extLst>
              </a:tr>
              <a:tr h="276767">
                <a:tc>
                  <a:txBody>
                    <a:bodyPr/>
                    <a:lstStyle/>
                    <a:p>
                      <a:pPr algn="l">
                        <a:lnSpc>
                          <a:spcPct val="105000"/>
                        </a:lnSpc>
                        <a:spcAft>
                          <a:spcPts val="0"/>
                        </a:spcAft>
                      </a:pPr>
                      <a:r>
                        <a:rPr lang="fr-FR" sz="1200" b="1" dirty="0">
                          <a:solidFill>
                            <a:schemeClr val="tx1">
                              <a:lumMod val="75000"/>
                              <a:lumOff val="25000"/>
                            </a:schemeClr>
                          </a:solidFill>
                          <a:effectLst/>
                          <a:latin typeface="+mj-lt"/>
                        </a:rPr>
                        <a:t>Ensemble</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12700" cmpd="sng">
                      <a:noFill/>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A5B592"/>
                    </a:solidFill>
                  </a:tcPr>
                </a:tc>
                <a:tc>
                  <a:txBody>
                    <a:bodyPr/>
                    <a:lstStyle/>
                    <a:p>
                      <a:pPr algn="r">
                        <a:lnSpc>
                          <a:spcPct val="105000"/>
                        </a:lnSpc>
                        <a:spcAft>
                          <a:spcPts val="0"/>
                        </a:spcAft>
                      </a:pPr>
                      <a:r>
                        <a:rPr lang="fr-FR" sz="1200" b="1" dirty="0">
                          <a:solidFill>
                            <a:schemeClr val="tx1">
                              <a:lumMod val="75000"/>
                              <a:lumOff val="25000"/>
                            </a:schemeClr>
                          </a:solidFill>
                          <a:effectLst/>
                          <a:latin typeface="+mj-lt"/>
                        </a:rPr>
                        <a:t>12,5 €</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A5B592"/>
                    </a:solidFill>
                  </a:tcPr>
                </a:tc>
                <a:tc>
                  <a:txBody>
                    <a:bodyPr/>
                    <a:lstStyle/>
                    <a:p>
                      <a:pPr algn="r">
                        <a:lnSpc>
                          <a:spcPct val="105000"/>
                        </a:lnSpc>
                        <a:spcAft>
                          <a:spcPts val="0"/>
                        </a:spcAft>
                      </a:pPr>
                      <a:r>
                        <a:rPr lang="fr-FR" sz="1200" b="1" dirty="0">
                          <a:solidFill>
                            <a:schemeClr val="tx1">
                              <a:lumMod val="75000"/>
                              <a:lumOff val="25000"/>
                            </a:schemeClr>
                          </a:solidFill>
                          <a:effectLst/>
                          <a:latin typeface="+mj-lt"/>
                        </a:rPr>
                        <a:t>12,7 €</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A5B592"/>
                    </a:solidFill>
                  </a:tcPr>
                </a:tc>
                <a:tc>
                  <a:txBody>
                    <a:bodyPr/>
                    <a:lstStyle/>
                    <a:p>
                      <a:pPr algn="r">
                        <a:lnSpc>
                          <a:spcPct val="105000"/>
                        </a:lnSpc>
                        <a:spcAft>
                          <a:spcPts val="0"/>
                        </a:spcAft>
                      </a:pPr>
                      <a:r>
                        <a:rPr lang="fr-FR" sz="1200" b="1" dirty="0">
                          <a:solidFill>
                            <a:schemeClr val="tx1">
                              <a:lumMod val="75000"/>
                              <a:lumOff val="25000"/>
                            </a:schemeClr>
                          </a:solidFill>
                          <a:effectLst/>
                          <a:latin typeface="+mj-lt"/>
                        </a:rPr>
                        <a:t>13,1 €</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A5B592"/>
                    </a:solidFill>
                  </a:tcPr>
                </a:tc>
                <a:tc>
                  <a:txBody>
                    <a:bodyPr/>
                    <a:lstStyle/>
                    <a:p>
                      <a:pPr algn="r">
                        <a:lnSpc>
                          <a:spcPct val="105000"/>
                        </a:lnSpc>
                        <a:spcAft>
                          <a:spcPts val="0"/>
                        </a:spcAft>
                      </a:pPr>
                      <a:r>
                        <a:rPr lang="fr-FR" sz="1200" b="1" dirty="0">
                          <a:solidFill>
                            <a:schemeClr val="tx1">
                              <a:lumMod val="75000"/>
                              <a:lumOff val="25000"/>
                            </a:schemeClr>
                          </a:solidFill>
                          <a:effectLst/>
                          <a:latin typeface="+mj-lt"/>
                        </a:rPr>
                        <a:t>13,6 €</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A5B592"/>
                    </a:solidFill>
                  </a:tcPr>
                </a:tc>
                <a:tc>
                  <a:txBody>
                    <a:bodyPr/>
                    <a:lstStyle/>
                    <a:p>
                      <a:pPr algn="r">
                        <a:lnSpc>
                          <a:spcPct val="105000"/>
                        </a:lnSpc>
                        <a:spcAft>
                          <a:spcPts val="0"/>
                        </a:spcAft>
                      </a:pPr>
                      <a:r>
                        <a:rPr lang="fr-FR" sz="1200" b="1" dirty="0">
                          <a:solidFill>
                            <a:schemeClr val="tx1">
                              <a:lumMod val="75000"/>
                              <a:lumOff val="25000"/>
                            </a:schemeClr>
                          </a:solidFill>
                          <a:effectLst/>
                          <a:latin typeface="+mj-lt"/>
                        </a:rPr>
                        <a:t>13,7 €</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6350" cap="flat" cmpd="sng" algn="ctr">
                      <a:solidFill>
                        <a:srgbClr val="E5E9D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A5B592"/>
                    </a:solidFill>
                  </a:tcPr>
                </a:tc>
                <a:tc>
                  <a:txBody>
                    <a:bodyPr/>
                    <a:lstStyle/>
                    <a:p>
                      <a:pPr algn="r">
                        <a:lnSpc>
                          <a:spcPct val="105000"/>
                        </a:lnSpc>
                        <a:spcAft>
                          <a:spcPts val="0"/>
                        </a:spcAft>
                      </a:pPr>
                      <a:r>
                        <a:rPr lang="fr-FR" sz="1200" b="1" dirty="0">
                          <a:solidFill>
                            <a:schemeClr val="tx1">
                              <a:lumMod val="75000"/>
                              <a:lumOff val="25000"/>
                            </a:schemeClr>
                          </a:solidFill>
                          <a:effectLst/>
                          <a:latin typeface="+mj-lt"/>
                        </a:rPr>
                        <a:t>14,2 €</a:t>
                      </a:r>
                      <a:endParaRPr lang="fr-FR" sz="1200" b="1" dirty="0">
                        <a:solidFill>
                          <a:schemeClr val="tx1">
                            <a:lumMod val="75000"/>
                            <a:lumOff val="25000"/>
                          </a:schemeClr>
                        </a:solidFill>
                        <a:effectLst/>
                        <a:latin typeface="+mj-lt"/>
                        <a:ea typeface="Calibri" panose="020F0502020204030204" pitchFamily="34" charset="0"/>
                        <a:cs typeface="Times New Roman" panose="02020603050405020304" pitchFamily="18" charset="0"/>
                      </a:endParaRPr>
                    </a:p>
                  </a:txBody>
                  <a:tcPr marL="19050" marR="19050" marT="19050" marB="28575" anchor="ctr">
                    <a:lnL w="6350" cap="flat" cmpd="sng" algn="ctr">
                      <a:solidFill>
                        <a:srgbClr val="E5E9DF"/>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A5B592"/>
                    </a:solidFill>
                  </a:tcPr>
                </a:tc>
                <a:extLst>
                  <a:ext uri="{0D108BD9-81ED-4DB2-BD59-A6C34878D82A}">
                    <a16:rowId xmlns:a16="http://schemas.microsoft.com/office/drawing/2014/main" val="3420185022"/>
                  </a:ext>
                </a:extLst>
              </a:tr>
            </a:tbl>
          </a:graphicData>
        </a:graphic>
      </p:graphicFrame>
      <p:sp>
        <p:nvSpPr>
          <p:cNvPr id="18" name="ZoneTexte 17"/>
          <p:cNvSpPr txBox="1"/>
          <p:nvPr/>
        </p:nvSpPr>
        <p:spPr>
          <a:xfrm>
            <a:off x="0" y="6608235"/>
            <a:ext cx="9144000" cy="246221"/>
          </a:xfrm>
          <a:prstGeom prst="rect">
            <a:avLst/>
          </a:prstGeom>
          <a:noFill/>
        </p:spPr>
        <p:txBody>
          <a:bodyPr wrap="square" rtlCol="0">
            <a:spAutoFit/>
          </a:bodyPr>
          <a:lstStyle/>
          <a:p>
            <a:pPr algn="ctr"/>
            <a:r>
              <a:rPr lang="fr-FR" sz="1000" i="1" dirty="0"/>
              <a:t>« L'emploi permanent et les salaires dans les musiques actuelles et l'Économie Sociale et Solidaire (</a:t>
            </a:r>
            <a:r>
              <a:rPr lang="fr-FR" sz="1000" i="1" dirty="0" err="1"/>
              <a:t>ESS</a:t>
            </a:r>
            <a:r>
              <a:rPr lang="fr-FR" sz="1000" i="1" dirty="0"/>
              <a:t>) » - RAFFUT! - jeudi 5 juillet 2018 - 10h00/12h30</a:t>
            </a:r>
          </a:p>
        </p:txBody>
      </p:sp>
    </p:spTree>
    <p:extLst>
      <p:ext uri="{BB962C8B-B14F-4D97-AF65-F5344CB8AC3E}">
        <p14:creationId xmlns:p14="http://schemas.microsoft.com/office/powerpoint/2010/main" val="37839254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12626</TotalTime>
  <Words>2380</Words>
  <Application>Microsoft Office PowerPoint</Application>
  <PresentationFormat>Affichage à l'écran (4:3)</PresentationFormat>
  <Paragraphs>700</Paragraphs>
  <Slides>12</Slides>
  <Notes>12</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12</vt:i4>
      </vt:variant>
    </vt:vector>
  </HeadingPairs>
  <TitlesOfParts>
    <vt:vector size="16" baseType="lpstr">
      <vt:lpstr>Arial</vt:lpstr>
      <vt:lpstr>Calibri</vt:lpstr>
      <vt:lpstr>Times New Roman</vt:lpstr>
      <vt:lpstr>Office Theme</vt:lpstr>
      <vt:lpstr>Présentation PowerPoint</vt:lpstr>
      <vt:lpstr>ORDRE DU JOUR ASSEMBLEE GENERALE</vt:lpstr>
      <vt:lpstr>ORDRE DU JOUR ASSEMBLEE GENERALE</vt:lpstr>
      <vt:lpstr>ORDRE DU JOUR ASSEMBLEE GENERALE</vt:lpstr>
      <vt:lpstr>ORDRE DU JOUR ASSEMBLEE GENERALE</vt:lpstr>
      <vt:lpstr>ORDRE DU JOUR ASSEMBLEE GENERALE</vt:lpstr>
      <vt:lpstr>ORDRE DU JOUR ASSEMBLEE GENERALE</vt:lpstr>
      <vt:lpstr>ORDRE DU JOUR ASSEMBLEE GENERALE</vt:lpstr>
      <vt:lpstr>ORDRE DU JOUR ASSEMBLEE GENERALE</vt:lpstr>
      <vt:lpstr>ORDRE DU JOUR ASSEMBLEE GENERALE</vt:lpstr>
      <vt:lpstr>ORDRE DU JOUR ASSEMBLEE GENERALE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ASSEMBLEE GENERALE DE LA FEDELIMA</dc:title>
  <dc:creator>stéphanie gembarski</dc:creator>
  <cp:lastModifiedBy>Hyacinthe Chataigné</cp:lastModifiedBy>
  <cp:revision>874</cp:revision>
  <dcterms:created xsi:type="dcterms:W3CDTF">2016-07-06T09:08:47Z</dcterms:created>
  <dcterms:modified xsi:type="dcterms:W3CDTF">2018-10-01T10:53:51Z</dcterms:modified>
</cp:coreProperties>
</file>