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57" r:id="rId3"/>
    <p:sldId id="259" r:id="rId4"/>
    <p:sldId id="260" r:id="rId5"/>
    <p:sldId id="262" r:id="rId6"/>
    <p:sldId id="299" r:id="rId7"/>
    <p:sldId id="302" r:id="rId8"/>
    <p:sldId id="263" r:id="rId9"/>
    <p:sldId id="264" r:id="rId10"/>
    <p:sldId id="266" r:id="rId11"/>
    <p:sldId id="298" r:id="rId12"/>
    <p:sldId id="269" r:id="rId13"/>
    <p:sldId id="270" r:id="rId14"/>
    <p:sldId id="271" r:id="rId15"/>
    <p:sldId id="300" r:id="rId16"/>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3511" autoAdjust="0"/>
  </p:normalViewPr>
  <p:slideViewPr>
    <p:cSldViewPr snapToGrid="0">
      <p:cViewPr varScale="1">
        <p:scale>
          <a:sx n="83" d="100"/>
          <a:sy n="83" d="100"/>
        </p:scale>
        <p:origin x="1795" y="9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3" d="100"/>
          <a:sy n="113" d="100"/>
        </p:scale>
        <p:origin x="-1288" y="-10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88D0147-1A28-4107-9145-AB0302C6984E}"/>
              </a:ext>
            </a:extLst>
          </p:cNvPr>
          <p:cNvSpPr>
            <a:spLocks noGrp="1"/>
          </p:cNvSpPr>
          <p:nvPr>
            <p:ph type="hdr" sz="quarter"/>
          </p:nvPr>
        </p:nvSpPr>
        <p:spPr>
          <a:xfrm>
            <a:off x="1" y="0"/>
            <a:ext cx="2946347" cy="498215"/>
          </a:xfrm>
          <a:prstGeom prst="rect">
            <a:avLst/>
          </a:prstGeom>
        </p:spPr>
        <p:txBody>
          <a:bodyPr vert="horz" lIns="91433" tIns="45717" rIns="91433" bIns="45717"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4204742C-C918-4A38-A5FA-F32630ABE395}"/>
              </a:ext>
            </a:extLst>
          </p:cNvPr>
          <p:cNvSpPr>
            <a:spLocks noGrp="1"/>
          </p:cNvSpPr>
          <p:nvPr>
            <p:ph type="dt" sz="quarter" idx="1"/>
          </p:nvPr>
        </p:nvSpPr>
        <p:spPr>
          <a:xfrm>
            <a:off x="3851343" y="0"/>
            <a:ext cx="2946347" cy="498215"/>
          </a:xfrm>
          <a:prstGeom prst="rect">
            <a:avLst/>
          </a:prstGeom>
        </p:spPr>
        <p:txBody>
          <a:bodyPr vert="horz" lIns="91433" tIns="45717" rIns="91433" bIns="45717" rtlCol="0"/>
          <a:lstStyle>
            <a:lvl1pPr algn="r">
              <a:defRPr sz="1200"/>
            </a:lvl1pPr>
          </a:lstStyle>
          <a:p>
            <a:fld id="{9C93B5A8-CBFB-410A-9FDD-48D4DBE21721}" type="datetimeFigureOut">
              <a:rPr lang="fr-FR" smtClean="0"/>
              <a:t>27/06/2018</a:t>
            </a:fld>
            <a:endParaRPr lang="fr-FR" dirty="0"/>
          </a:p>
        </p:txBody>
      </p:sp>
      <p:sp>
        <p:nvSpPr>
          <p:cNvPr id="4" name="Espace réservé du pied de page 3">
            <a:extLst>
              <a:ext uri="{FF2B5EF4-FFF2-40B4-BE49-F238E27FC236}">
                <a16:creationId xmlns:a16="http://schemas.microsoft.com/office/drawing/2014/main" id="{3D446575-7A18-4CF2-BA4D-AE26EF2664C8}"/>
              </a:ext>
            </a:extLst>
          </p:cNvPr>
          <p:cNvSpPr>
            <a:spLocks noGrp="1"/>
          </p:cNvSpPr>
          <p:nvPr>
            <p:ph type="ftr" sz="quarter" idx="2"/>
          </p:nvPr>
        </p:nvSpPr>
        <p:spPr>
          <a:xfrm>
            <a:off x="1" y="9431601"/>
            <a:ext cx="2946347" cy="498214"/>
          </a:xfrm>
          <a:prstGeom prst="rect">
            <a:avLst/>
          </a:prstGeom>
        </p:spPr>
        <p:txBody>
          <a:bodyPr vert="horz" lIns="91433" tIns="45717" rIns="91433" bIns="45717"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06A62F36-51ED-4F74-87D5-DC689AFF2C70}"/>
              </a:ext>
            </a:extLst>
          </p:cNvPr>
          <p:cNvSpPr>
            <a:spLocks noGrp="1"/>
          </p:cNvSpPr>
          <p:nvPr>
            <p:ph type="sldNum" sz="quarter" idx="3"/>
          </p:nvPr>
        </p:nvSpPr>
        <p:spPr>
          <a:xfrm>
            <a:off x="3851343" y="9431601"/>
            <a:ext cx="2946347" cy="498214"/>
          </a:xfrm>
          <a:prstGeom prst="rect">
            <a:avLst/>
          </a:prstGeom>
        </p:spPr>
        <p:txBody>
          <a:bodyPr vert="horz" lIns="91433" tIns="45717" rIns="91433" bIns="45717" rtlCol="0" anchor="b"/>
          <a:lstStyle>
            <a:lvl1pPr algn="r">
              <a:defRPr sz="1200"/>
            </a:lvl1pPr>
          </a:lstStyle>
          <a:p>
            <a:fld id="{77A9331D-B2AB-4074-BF27-C639B1F0F719}" type="slidenum">
              <a:rPr lang="fr-FR" smtClean="0"/>
              <a:t>‹N°›</a:t>
            </a:fld>
            <a:endParaRPr lang="fr-FR" dirty="0"/>
          </a:p>
        </p:txBody>
      </p:sp>
    </p:spTree>
    <p:extLst>
      <p:ext uri="{BB962C8B-B14F-4D97-AF65-F5344CB8AC3E}">
        <p14:creationId xmlns:p14="http://schemas.microsoft.com/office/powerpoint/2010/main" val="3806063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8215"/>
          </a:xfrm>
          <a:prstGeom prst="rect">
            <a:avLst/>
          </a:prstGeom>
        </p:spPr>
        <p:txBody>
          <a:bodyPr vert="horz" lIns="91433" tIns="45717" rIns="91433" bIns="45717" rtlCol="0"/>
          <a:lstStyle>
            <a:lvl1pPr algn="l">
              <a:defRPr sz="1200"/>
            </a:lvl1pPr>
          </a:lstStyle>
          <a:p>
            <a:endParaRPr lang="fr-FR" dirty="0"/>
          </a:p>
        </p:txBody>
      </p:sp>
      <p:sp>
        <p:nvSpPr>
          <p:cNvPr id="3" name="Espace réservé de la date 2"/>
          <p:cNvSpPr>
            <a:spLocks noGrp="1"/>
          </p:cNvSpPr>
          <p:nvPr>
            <p:ph type="dt" idx="1"/>
          </p:nvPr>
        </p:nvSpPr>
        <p:spPr>
          <a:xfrm>
            <a:off x="3851343" y="0"/>
            <a:ext cx="2946347" cy="498215"/>
          </a:xfrm>
          <a:prstGeom prst="rect">
            <a:avLst/>
          </a:prstGeom>
        </p:spPr>
        <p:txBody>
          <a:bodyPr vert="horz" lIns="91433" tIns="45717" rIns="91433" bIns="45717" rtlCol="0"/>
          <a:lstStyle>
            <a:lvl1pPr algn="r">
              <a:defRPr sz="1200"/>
            </a:lvl1pPr>
          </a:lstStyle>
          <a:p>
            <a:fld id="{925207F2-018D-4F37-A823-4ADADDA567E2}" type="datetimeFigureOut">
              <a:rPr lang="fr-FR" smtClean="0"/>
              <a:t>27/06/2018</a:t>
            </a:fld>
            <a:endParaRPr lang="fr-FR" dirty="0"/>
          </a:p>
        </p:txBody>
      </p:sp>
      <p:sp>
        <p:nvSpPr>
          <p:cNvPr id="4" name="Espace réservé de l'image des diapositives 3"/>
          <p:cNvSpPr>
            <a:spLocks noGrp="1" noRot="1" noChangeAspect="1"/>
          </p:cNvSpPr>
          <p:nvPr>
            <p:ph type="sldImg" idx="2"/>
          </p:nvPr>
        </p:nvSpPr>
        <p:spPr>
          <a:xfrm>
            <a:off x="1165225" y="1239838"/>
            <a:ext cx="4468813" cy="3352800"/>
          </a:xfrm>
          <a:prstGeom prst="rect">
            <a:avLst/>
          </a:prstGeom>
          <a:noFill/>
          <a:ln w="12700">
            <a:solidFill>
              <a:prstClr val="black"/>
            </a:solidFill>
          </a:ln>
        </p:spPr>
        <p:txBody>
          <a:bodyPr vert="horz" lIns="91433" tIns="45717" rIns="91433" bIns="45717"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33" tIns="45717" rIns="91433" bIns="4571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1"/>
            <a:ext cx="2946347" cy="498214"/>
          </a:xfrm>
          <a:prstGeom prst="rect">
            <a:avLst/>
          </a:prstGeom>
        </p:spPr>
        <p:txBody>
          <a:bodyPr vert="horz" lIns="91433" tIns="45717" rIns="91433" bIns="45717"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3" y="9431601"/>
            <a:ext cx="2946347" cy="498214"/>
          </a:xfrm>
          <a:prstGeom prst="rect">
            <a:avLst/>
          </a:prstGeom>
        </p:spPr>
        <p:txBody>
          <a:bodyPr vert="horz" lIns="91433" tIns="45717" rIns="91433" bIns="45717" rtlCol="0" anchor="b"/>
          <a:lstStyle>
            <a:lvl1pPr algn="r">
              <a:defRPr sz="1200"/>
            </a:lvl1pPr>
          </a:lstStyle>
          <a:p>
            <a:fld id="{5522B458-F62A-487D-BE9B-8E4543E51509}" type="slidenum">
              <a:rPr lang="fr-FR" smtClean="0"/>
              <a:t>‹N°›</a:t>
            </a:fld>
            <a:endParaRPr lang="fr-FR" dirty="0"/>
          </a:p>
        </p:txBody>
      </p:sp>
    </p:spTree>
    <p:extLst>
      <p:ext uri="{BB962C8B-B14F-4D97-AF65-F5344CB8AC3E}">
        <p14:creationId xmlns:p14="http://schemas.microsoft.com/office/powerpoint/2010/main" val="15032131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a:extLst>
              <a:ext uri="{FF2B5EF4-FFF2-40B4-BE49-F238E27FC236}">
                <a16:creationId xmlns:a16="http://schemas.microsoft.com/office/drawing/2014/main" id="{F438F4C5-838C-42AC-8DD7-6BF974771A7A}"/>
              </a:ext>
            </a:extLst>
          </p:cNvPr>
          <p:cNvSpPr>
            <a:spLocks noGrp="1" noRot="1" noChangeAspect="1" noChangeArrowheads="1" noTextEdit="1"/>
          </p:cNvSpPr>
          <p:nvPr>
            <p:ph type="sldImg"/>
          </p:nvPr>
        </p:nvSpPr>
        <p:spPr>
          <a:ln/>
        </p:spPr>
      </p:sp>
      <p:sp>
        <p:nvSpPr>
          <p:cNvPr id="5123" name="Espace réservé des commentaires 2">
            <a:extLst>
              <a:ext uri="{FF2B5EF4-FFF2-40B4-BE49-F238E27FC236}">
                <a16:creationId xmlns:a16="http://schemas.microsoft.com/office/drawing/2014/main" id="{3127F483-0C9D-4FE0-A70A-0F8726ACA10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dirty="0">
              <a:latin typeface="Arial" panose="020B0604020202020204" pitchFamily="34" charset="0"/>
            </a:endParaRPr>
          </a:p>
        </p:txBody>
      </p:sp>
      <p:sp>
        <p:nvSpPr>
          <p:cNvPr id="5124" name="Espace réservé du numéro de diapositive 3">
            <a:extLst>
              <a:ext uri="{FF2B5EF4-FFF2-40B4-BE49-F238E27FC236}">
                <a16:creationId xmlns:a16="http://schemas.microsoft.com/office/drawing/2014/main" id="{33FEA260-F227-4488-8996-1379147A08C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1127047" indent="-433358">
              <a:defRPr sz="2800">
                <a:solidFill>
                  <a:schemeClr val="tx1"/>
                </a:solidFill>
                <a:latin typeface="Arial" panose="020B0604020202020204" pitchFamily="34" charset="0"/>
                <a:ea typeface="MS PGothic" panose="020B0600070205080204" pitchFamily="34" charset="-128"/>
              </a:defRPr>
            </a:lvl2pPr>
            <a:lvl3pPr marL="1733431" indent="-346051">
              <a:defRPr sz="2800">
                <a:solidFill>
                  <a:schemeClr val="tx1"/>
                </a:solidFill>
                <a:latin typeface="Arial" panose="020B0604020202020204" pitchFamily="34" charset="0"/>
                <a:ea typeface="MS PGothic" panose="020B0600070205080204" pitchFamily="34" charset="-128"/>
              </a:defRPr>
            </a:lvl3pPr>
            <a:lvl4pPr marL="2427120" indent="-346051">
              <a:defRPr sz="2800">
                <a:solidFill>
                  <a:schemeClr val="tx1"/>
                </a:solidFill>
                <a:latin typeface="Arial" panose="020B0604020202020204" pitchFamily="34" charset="0"/>
                <a:ea typeface="MS PGothic" panose="020B0600070205080204" pitchFamily="34" charset="-128"/>
              </a:defRPr>
            </a:lvl4pPr>
            <a:lvl5pPr marL="3120810" indent="-346051">
              <a:defRPr sz="2800">
                <a:solidFill>
                  <a:schemeClr val="tx1"/>
                </a:solidFill>
                <a:latin typeface="Arial" panose="020B0604020202020204" pitchFamily="34" charset="0"/>
                <a:ea typeface="MS PGothic" panose="020B0600070205080204" pitchFamily="34" charset="-128"/>
              </a:defRPr>
            </a:lvl5pPr>
            <a:lvl6pPr marL="3577978"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4035146"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4492315"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4949483"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FA1023A5-D329-4E3E-94CE-8DB6E31245B0}" type="slidenum">
              <a:rPr lang="fr-FR" altLang="fr-FR" sz="1800"/>
              <a:pPr/>
              <a:t>1</a:t>
            </a:fld>
            <a:endParaRPr lang="fr-FR" altLang="fr-FR" sz="1800" dirty="0"/>
          </a:p>
        </p:txBody>
      </p:sp>
    </p:spTree>
    <p:extLst>
      <p:ext uri="{BB962C8B-B14F-4D97-AF65-F5344CB8AC3E}">
        <p14:creationId xmlns:p14="http://schemas.microsoft.com/office/powerpoint/2010/main" val="371305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fr-FR" sz="1200"/>
              <a:t>Opale / CRDLA Culture</a:t>
            </a:r>
          </a:p>
        </p:txBody>
      </p:sp>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Arial" charset="0"/>
              <a:ea typeface="ＭＳ Ｐゴシック" charset="0"/>
              <a:cs typeface="ＭＳ Ｐゴシック" charset="0"/>
            </a:endParaRPr>
          </a:p>
        </p:txBody>
      </p:sp>
      <p:sp>
        <p:nvSpPr>
          <p:cNvPr id="11268" name="Espace réservé du numéro de diapositive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9C8FC5D-AE01-7A45-AF3A-72E18E5A4418}" type="slidenum">
              <a:rPr lang="fr-FR" sz="1200"/>
              <a:pPr/>
              <a:t>10</a:t>
            </a:fld>
            <a:endParaRPr 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4B8994E-B2DE-4FB0-A35C-E811F1D2467E}"/>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1DA9628D-001F-45C2-AD1C-05837225508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dirty="0">
              <a:latin typeface="Arial" panose="020B0604020202020204" pitchFamily="34" charset="0"/>
            </a:endParaRPr>
          </a:p>
          <a:p>
            <a:pPr>
              <a:spcBef>
                <a:spcPts val="688"/>
              </a:spcBef>
            </a:pPr>
            <a:endParaRPr lang="fr-FR" altLang="fr-FR" dirty="0">
              <a:latin typeface="Arial" panose="020B0604020202020204" pitchFamily="34" charset="0"/>
            </a:endParaRPr>
          </a:p>
          <a:p>
            <a:pPr>
              <a:spcBef>
                <a:spcPts val="688"/>
              </a:spcBef>
            </a:pPr>
            <a:endParaRPr lang="fr-FR" altLang="fr-FR" dirty="0">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94991BC2-ACDB-47A8-AAB7-0F8CC650D3C9}"/>
              </a:ext>
            </a:extLst>
          </p:cNvPr>
          <p:cNvSpPr>
            <a:spLocks noGrp="1"/>
          </p:cNvSpPr>
          <p:nvPr>
            <p:ph type="sldNum" sz="quarter" idx="10"/>
          </p:nvPr>
        </p:nvSpPr>
        <p:spPr/>
        <p:txBody>
          <a:bodyPr/>
          <a:lstStyle/>
          <a:p>
            <a:fld id="{5522B458-F62A-487D-BE9B-8E4543E51509}" type="slidenum">
              <a:rPr lang="fr-FR" smtClean="0"/>
              <a:t>11</a:t>
            </a:fld>
            <a:endParaRPr lang="fr-FR"/>
          </a:p>
        </p:txBody>
      </p:sp>
    </p:spTree>
    <p:extLst>
      <p:ext uri="{BB962C8B-B14F-4D97-AF65-F5344CB8AC3E}">
        <p14:creationId xmlns:p14="http://schemas.microsoft.com/office/powerpoint/2010/main" val="73337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046799-068D-4864-9345-1D9CEFB43EA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2B5F5BE-D261-4D35-8B7E-097879FD2FA0}"/>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114B40FC-6915-4634-BD09-6BB1671D2F1F}"/>
              </a:ext>
            </a:extLst>
          </p:cNvPr>
          <p:cNvSpPr>
            <a:spLocks noGrp="1"/>
          </p:cNvSpPr>
          <p:nvPr>
            <p:ph type="sldNum" sz="quarter" idx="10"/>
          </p:nvPr>
        </p:nvSpPr>
        <p:spPr/>
        <p:txBody>
          <a:bodyPr/>
          <a:lstStyle/>
          <a:p>
            <a:fld id="{5522B458-F62A-487D-BE9B-8E4543E51509}" type="slidenum">
              <a:rPr lang="fr-FR" smtClean="0"/>
              <a:t>12</a:t>
            </a:fld>
            <a:endParaRPr lang="fr-FR"/>
          </a:p>
        </p:txBody>
      </p:sp>
    </p:spTree>
    <p:extLst>
      <p:ext uri="{BB962C8B-B14F-4D97-AF65-F5344CB8AC3E}">
        <p14:creationId xmlns:p14="http://schemas.microsoft.com/office/powerpoint/2010/main" val="428482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54E6266-F7EB-4FE0-9543-48D3A84BE0A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F886D0A-45F5-4F98-86C9-7F064CD2AA9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88"/>
              </a:spcBef>
            </a:pPr>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B0C3ACF9-0E61-4E4E-ABD3-4F1F7379309E}"/>
              </a:ext>
            </a:extLst>
          </p:cNvPr>
          <p:cNvSpPr>
            <a:spLocks noGrp="1"/>
          </p:cNvSpPr>
          <p:nvPr>
            <p:ph type="sldNum" sz="quarter" idx="10"/>
          </p:nvPr>
        </p:nvSpPr>
        <p:spPr/>
        <p:txBody>
          <a:bodyPr/>
          <a:lstStyle/>
          <a:p>
            <a:fld id="{5522B458-F62A-487D-BE9B-8E4543E51509}" type="slidenum">
              <a:rPr lang="fr-FR" smtClean="0"/>
              <a:t>13</a:t>
            </a:fld>
            <a:endParaRPr lang="fr-FR"/>
          </a:p>
        </p:txBody>
      </p:sp>
    </p:spTree>
    <p:extLst>
      <p:ext uri="{BB962C8B-B14F-4D97-AF65-F5344CB8AC3E}">
        <p14:creationId xmlns:p14="http://schemas.microsoft.com/office/powerpoint/2010/main" val="379543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54E6266-F7EB-4FE0-9543-48D3A84BE0A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F886D0A-45F5-4F98-86C9-7F064CD2AA9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88"/>
              </a:spcBef>
            </a:pPr>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a:p>
            <a:pPr eaLnBrk="1" hangingPunct="1"/>
            <a:endParaRPr lang="fr-FR" altLang="fr-FR" dirty="0">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B0C3ACF9-0E61-4E4E-ABD3-4F1F7379309E}"/>
              </a:ext>
            </a:extLst>
          </p:cNvPr>
          <p:cNvSpPr>
            <a:spLocks noGrp="1"/>
          </p:cNvSpPr>
          <p:nvPr>
            <p:ph type="sldNum" sz="quarter" idx="10"/>
          </p:nvPr>
        </p:nvSpPr>
        <p:spPr/>
        <p:txBody>
          <a:bodyPr/>
          <a:lstStyle/>
          <a:p>
            <a:fld id="{5522B458-F62A-487D-BE9B-8E4543E51509}" type="slidenum">
              <a:rPr lang="fr-FR" smtClean="0"/>
              <a:t>14</a:t>
            </a:fld>
            <a:endParaRPr lang="fr-FR" dirty="0"/>
          </a:p>
        </p:txBody>
      </p:sp>
    </p:spTree>
    <p:extLst>
      <p:ext uri="{BB962C8B-B14F-4D97-AF65-F5344CB8AC3E}">
        <p14:creationId xmlns:p14="http://schemas.microsoft.com/office/powerpoint/2010/main" val="379543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BE7F26E-81F0-4C6E-8DCB-0A0E55763257}"/>
              </a:ext>
            </a:extLst>
          </p:cNvPr>
          <p:cNvSpPr>
            <a:spLocks noGrp="1" noRot="1" noChangeAspect="1" noChangeArrowheads="1" noTextEdit="1"/>
          </p:cNvSpPr>
          <p:nvPr>
            <p:ph type="sldImg"/>
          </p:nvPr>
        </p:nvSpPr>
        <p:spPr>
          <a:solidFill>
            <a:srgbClr val="FFFFFF"/>
          </a:solidFill>
          <a:ln/>
        </p:spPr>
      </p:sp>
      <p:sp>
        <p:nvSpPr>
          <p:cNvPr id="9219" name="Rectangle 3">
            <a:extLst>
              <a:ext uri="{FF2B5EF4-FFF2-40B4-BE49-F238E27FC236}">
                <a16:creationId xmlns:a16="http://schemas.microsoft.com/office/drawing/2014/main" id="{23C00C3C-AF6C-4423-B19F-D7D8CE34438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dirty="0">
              <a:latin typeface="Arial" panose="020B0604020202020204" pitchFamily="34" charset="0"/>
            </a:endParaRPr>
          </a:p>
        </p:txBody>
      </p:sp>
      <p:sp>
        <p:nvSpPr>
          <p:cNvPr id="9220" name="Espace réservé du numéro de diapositive 4">
            <a:extLst>
              <a:ext uri="{FF2B5EF4-FFF2-40B4-BE49-F238E27FC236}">
                <a16:creationId xmlns:a16="http://schemas.microsoft.com/office/drawing/2014/main" id="{ED853213-164F-45B8-92B8-5A974290B55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1127047" indent="-433358">
              <a:defRPr sz="2800">
                <a:solidFill>
                  <a:schemeClr val="tx1"/>
                </a:solidFill>
                <a:latin typeface="Arial" panose="020B0604020202020204" pitchFamily="34" charset="0"/>
                <a:ea typeface="MS PGothic" panose="020B0600070205080204" pitchFamily="34" charset="-128"/>
              </a:defRPr>
            </a:lvl2pPr>
            <a:lvl3pPr marL="1733431" indent="-346051">
              <a:defRPr sz="2800">
                <a:solidFill>
                  <a:schemeClr val="tx1"/>
                </a:solidFill>
                <a:latin typeface="Arial" panose="020B0604020202020204" pitchFamily="34" charset="0"/>
                <a:ea typeface="MS PGothic" panose="020B0600070205080204" pitchFamily="34" charset="-128"/>
              </a:defRPr>
            </a:lvl3pPr>
            <a:lvl4pPr marL="2427120" indent="-346051">
              <a:defRPr sz="2800">
                <a:solidFill>
                  <a:schemeClr val="tx1"/>
                </a:solidFill>
                <a:latin typeface="Arial" panose="020B0604020202020204" pitchFamily="34" charset="0"/>
                <a:ea typeface="MS PGothic" panose="020B0600070205080204" pitchFamily="34" charset="-128"/>
              </a:defRPr>
            </a:lvl4pPr>
            <a:lvl5pPr marL="3120810" indent="-346051">
              <a:defRPr sz="2800">
                <a:solidFill>
                  <a:schemeClr val="tx1"/>
                </a:solidFill>
                <a:latin typeface="Arial" panose="020B0604020202020204" pitchFamily="34" charset="0"/>
                <a:ea typeface="MS PGothic" panose="020B0600070205080204" pitchFamily="34" charset="-128"/>
              </a:defRPr>
            </a:lvl5pPr>
            <a:lvl6pPr marL="3577978"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4035146"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4492315"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4949483"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A74DF8BF-0531-441F-A84F-F56596662218}" type="slidenum">
              <a:rPr lang="fr-FR" altLang="fr-FR" sz="1800"/>
              <a:pPr/>
              <a:t>2</a:t>
            </a:fld>
            <a:endParaRPr lang="fr-FR" altLang="fr-FR" sz="1800" dirty="0"/>
          </a:p>
        </p:txBody>
      </p:sp>
    </p:spTree>
    <p:extLst>
      <p:ext uri="{BB962C8B-B14F-4D97-AF65-F5344CB8AC3E}">
        <p14:creationId xmlns:p14="http://schemas.microsoft.com/office/powerpoint/2010/main" val="75390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8A7A2E4-2FC2-4085-A8F3-A3A32439CCBE}"/>
              </a:ext>
            </a:extLst>
          </p:cNvPr>
          <p:cNvSpPr>
            <a:spLocks noGrp="1" noRot="1" noChangeAspect="1" noChangeArrowheads="1" noTextEdit="1"/>
          </p:cNvSpPr>
          <p:nvPr>
            <p:ph type="sldImg"/>
          </p:nvPr>
        </p:nvSpPr>
        <p:spPr>
          <a:solidFill>
            <a:srgbClr val="FFFFFF"/>
          </a:solidFill>
          <a:ln/>
        </p:spPr>
      </p:sp>
      <p:sp>
        <p:nvSpPr>
          <p:cNvPr id="11267" name="Rectangle 3">
            <a:extLst>
              <a:ext uri="{FF2B5EF4-FFF2-40B4-BE49-F238E27FC236}">
                <a16:creationId xmlns:a16="http://schemas.microsoft.com/office/drawing/2014/main" id="{08FE8424-9C45-4C4F-AE75-E5C863592CD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latin typeface="Arial" panose="020B0604020202020204" pitchFamily="34" charset="0"/>
            </a:endParaRPr>
          </a:p>
        </p:txBody>
      </p:sp>
      <p:sp>
        <p:nvSpPr>
          <p:cNvPr id="11268" name="Espace réservé du numéro de diapositive 4">
            <a:extLst>
              <a:ext uri="{FF2B5EF4-FFF2-40B4-BE49-F238E27FC236}">
                <a16:creationId xmlns:a16="http://schemas.microsoft.com/office/drawing/2014/main" id="{490EAA39-D558-4952-867F-DC106A8DCA8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1127047" indent="-433358">
              <a:defRPr sz="2800">
                <a:solidFill>
                  <a:schemeClr val="tx1"/>
                </a:solidFill>
                <a:latin typeface="Arial" panose="020B0604020202020204" pitchFamily="34" charset="0"/>
                <a:ea typeface="MS PGothic" panose="020B0600070205080204" pitchFamily="34" charset="-128"/>
              </a:defRPr>
            </a:lvl2pPr>
            <a:lvl3pPr marL="1733431" indent="-346051">
              <a:defRPr sz="2800">
                <a:solidFill>
                  <a:schemeClr val="tx1"/>
                </a:solidFill>
                <a:latin typeface="Arial" panose="020B0604020202020204" pitchFamily="34" charset="0"/>
                <a:ea typeface="MS PGothic" panose="020B0600070205080204" pitchFamily="34" charset="-128"/>
              </a:defRPr>
            </a:lvl3pPr>
            <a:lvl4pPr marL="2427120" indent="-346051">
              <a:defRPr sz="2800">
                <a:solidFill>
                  <a:schemeClr val="tx1"/>
                </a:solidFill>
                <a:latin typeface="Arial" panose="020B0604020202020204" pitchFamily="34" charset="0"/>
                <a:ea typeface="MS PGothic" panose="020B0600070205080204" pitchFamily="34" charset="-128"/>
              </a:defRPr>
            </a:lvl4pPr>
            <a:lvl5pPr marL="3120810" indent="-346051">
              <a:defRPr sz="2800">
                <a:solidFill>
                  <a:schemeClr val="tx1"/>
                </a:solidFill>
                <a:latin typeface="Arial" panose="020B0604020202020204" pitchFamily="34" charset="0"/>
                <a:ea typeface="MS PGothic" panose="020B0600070205080204" pitchFamily="34" charset="-128"/>
              </a:defRPr>
            </a:lvl5pPr>
            <a:lvl6pPr marL="3577978"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4035146"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4492315"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4949483"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3F2C417E-358E-4986-B299-1BEEF63D0BB1}" type="slidenum">
              <a:rPr lang="fr-FR" altLang="fr-FR" sz="1800"/>
              <a:pPr/>
              <a:t>3</a:t>
            </a:fld>
            <a:endParaRPr lang="fr-FR" altLang="fr-FR" sz="1800"/>
          </a:p>
        </p:txBody>
      </p:sp>
    </p:spTree>
    <p:extLst>
      <p:ext uri="{BB962C8B-B14F-4D97-AF65-F5344CB8AC3E}">
        <p14:creationId xmlns:p14="http://schemas.microsoft.com/office/powerpoint/2010/main" val="34327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163">
            <a:extLst>
              <a:ext uri="{FF2B5EF4-FFF2-40B4-BE49-F238E27FC236}">
                <a16:creationId xmlns:a16="http://schemas.microsoft.com/office/drawing/2014/main" id="{55CA5CA7-C9BA-4C7F-B452-143D43B43A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5363" name="Shape 164">
            <a:extLst>
              <a:ext uri="{FF2B5EF4-FFF2-40B4-BE49-F238E27FC236}">
                <a16:creationId xmlns:a16="http://schemas.microsoft.com/office/drawing/2014/main" id="{3D3ED7FA-9D18-4079-9B94-B108BAA46048}"/>
              </a:ext>
            </a:extLst>
          </p:cNvPr>
          <p:cNvSpPr>
            <a:spLocks noGrp="1"/>
          </p:cNvSpPr>
          <p:nvPr>
            <p:ph type="body" idx="1"/>
          </p:nvPr>
        </p:nvSpPr>
        <p:spPr>
          <a:xfrm>
            <a:off x="1422810" y="5121785"/>
            <a:ext cx="11388766" cy="4852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8746" tIns="138746" rIns="138746" bIns="138746"/>
          <a:lstStyle/>
          <a:p>
            <a:pPr>
              <a:spcBef>
                <a:spcPct val="0"/>
              </a:spcBef>
            </a:pPr>
            <a:endParaRPr lang="fr-FR" altLang="fr-FR">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86CFE499-9E5A-44FD-96B2-8B54709771E3}"/>
              </a:ext>
            </a:extLst>
          </p:cNvPr>
          <p:cNvSpPr>
            <a:spLocks noGrp="1"/>
          </p:cNvSpPr>
          <p:nvPr>
            <p:ph type="sldNum" sz="quarter" idx="10"/>
          </p:nvPr>
        </p:nvSpPr>
        <p:spPr/>
        <p:txBody>
          <a:bodyPr/>
          <a:lstStyle/>
          <a:p>
            <a:fld id="{5522B458-F62A-487D-BE9B-8E4543E51509}" type="slidenum">
              <a:rPr lang="fr-FR" smtClean="0"/>
              <a:t>4</a:t>
            </a:fld>
            <a:endParaRPr lang="fr-FR"/>
          </a:p>
        </p:txBody>
      </p:sp>
    </p:spTree>
    <p:extLst>
      <p:ext uri="{BB962C8B-B14F-4D97-AF65-F5344CB8AC3E}">
        <p14:creationId xmlns:p14="http://schemas.microsoft.com/office/powerpoint/2010/main" val="218714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163">
            <a:extLst>
              <a:ext uri="{FF2B5EF4-FFF2-40B4-BE49-F238E27FC236}">
                <a16:creationId xmlns:a16="http://schemas.microsoft.com/office/drawing/2014/main" id="{55CA5CA7-C9BA-4C7F-B452-143D43B43A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5363" name="Shape 164">
            <a:extLst>
              <a:ext uri="{FF2B5EF4-FFF2-40B4-BE49-F238E27FC236}">
                <a16:creationId xmlns:a16="http://schemas.microsoft.com/office/drawing/2014/main" id="{3D3ED7FA-9D18-4079-9B94-B108BAA46048}"/>
              </a:ext>
            </a:extLst>
          </p:cNvPr>
          <p:cNvSpPr>
            <a:spLocks noGrp="1"/>
          </p:cNvSpPr>
          <p:nvPr>
            <p:ph type="body" idx="1"/>
          </p:nvPr>
        </p:nvSpPr>
        <p:spPr>
          <a:xfrm>
            <a:off x="1422810" y="5121785"/>
            <a:ext cx="11388766" cy="4852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8746" tIns="138746" rIns="138746" bIns="138746"/>
          <a:lstStyle/>
          <a:p>
            <a:pPr>
              <a:spcBef>
                <a:spcPct val="0"/>
              </a:spcBef>
            </a:pPr>
            <a:endParaRPr lang="fr-FR" altLang="fr-FR">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86CFE499-9E5A-44FD-96B2-8B54709771E3}"/>
              </a:ext>
            </a:extLst>
          </p:cNvPr>
          <p:cNvSpPr>
            <a:spLocks noGrp="1"/>
          </p:cNvSpPr>
          <p:nvPr>
            <p:ph type="sldNum" sz="quarter" idx="10"/>
          </p:nvPr>
        </p:nvSpPr>
        <p:spPr/>
        <p:txBody>
          <a:bodyPr/>
          <a:lstStyle/>
          <a:p>
            <a:fld id="{5522B458-F62A-487D-BE9B-8E4543E51509}" type="slidenum">
              <a:rPr lang="fr-FR" smtClean="0"/>
              <a:t>5</a:t>
            </a:fld>
            <a:endParaRPr lang="fr-FR"/>
          </a:p>
        </p:txBody>
      </p:sp>
    </p:spTree>
    <p:extLst>
      <p:ext uri="{BB962C8B-B14F-4D97-AF65-F5344CB8AC3E}">
        <p14:creationId xmlns:p14="http://schemas.microsoft.com/office/powerpoint/2010/main" val="218714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cap="small" dirty="0" smtClean="0">
                <a:solidFill>
                  <a:schemeClr val="tx1"/>
                </a:solidFill>
                <a:effectLst/>
                <a:latin typeface="+mn-lt"/>
                <a:ea typeface="+mn-ea"/>
                <a:cs typeface="+mn-cs"/>
              </a:rPr>
              <a:t>Temps d’échange sur le projet d’enquête sur les permanents des structures de Musiques Actuelles</a:t>
            </a:r>
            <a:r>
              <a:rPr lang="fr-FR" sz="1200" b="0" kern="1200" cap="none"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Vendredi 5 décembre 2014 de 10h30 à 12h30 </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Village Pro des TransMusicales </a:t>
            </a:r>
          </a:p>
          <a:p>
            <a:r>
              <a:rPr lang="fr-FR" sz="1200" kern="1200" dirty="0" smtClean="0">
                <a:solidFill>
                  <a:schemeClr val="tx1"/>
                </a:solidFill>
                <a:effectLst/>
                <a:latin typeface="+mn-lt"/>
                <a:ea typeface="+mn-ea"/>
                <a:cs typeface="+mn-cs"/>
              </a:rPr>
              <a:t> </a:t>
            </a:r>
          </a:p>
          <a:p>
            <a:r>
              <a:rPr lang="fr-FR" sz="1200" b="1" kern="1200" cap="small" dirty="0" smtClean="0">
                <a:solidFill>
                  <a:schemeClr val="tx1"/>
                </a:solidFill>
                <a:effectLst/>
                <a:latin typeface="+mn-lt"/>
                <a:ea typeface="+mn-ea"/>
                <a:cs typeface="+mn-cs"/>
              </a:rPr>
              <a:t>Présents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Claire Hannecart - Le Pôle des acteurs de musiques actuelles Pays de la Loire</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Marion Blanchard-Lagoeyte  - RIF</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Franck  Michaut - RIF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Aurélie Hannedouche - SMA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Dorothée Anton – SMA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Bruno </a:t>
            </a:r>
            <a:r>
              <a:rPr lang="fr-FR" sz="1200" kern="1200" dirty="0" err="1" smtClean="0">
                <a:solidFill>
                  <a:schemeClr val="tx1"/>
                </a:solidFill>
                <a:effectLst/>
                <a:latin typeface="+mn-lt"/>
                <a:ea typeface="+mn-ea"/>
                <a:cs typeface="+mn-cs"/>
              </a:rPr>
              <a:t>Alvergnat</a:t>
            </a:r>
            <a:r>
              <a:rPr lang="fr-FR" sz="1200" kern="1200" dirty="0" smtClean="0">
                <a:solidFill>
                  <a:schemeClr val="tx1"/>
                </a:solidFill>
                <a:effectLst/>
                <a:latin typeface="+mn-lt"/>
                <a:ea typeface="+mn-ea"/>
                <a:cs typeface="+mn-cs"/>
              </a:rPr>
              <a:t> - La Péniche/ SMA/ FEDELIMA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Véra Bezsonoff - FEDELIMA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Hyacinthe Chataigné – FEDELIMA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Frédérique Francis - FEDELIMA</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Excusés</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Rachel Cordier - AGEC</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Vincent Rulot - La Clef</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r>
              <a:rPr lang="fr-FR" sz="1200" b="1" kern="1200" cap="small" dirty="0" smtClean="0">
                <a:solidFill>
                  <a:schemeClr val="tx1"/>
                </a:solidFill>
                <a:effectLst/>
                <a:latin typeface="+mn-lt"/>
                <a:ea typeface="+mn-ea"/>
                <a:cs typeface="+mn-cs"/>
              </a:rPr>
              <a:t>Objet de la réunion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 temps de rencontre a pour objet d’échanger autour d’un projet d’enquête mené en direction des salariés/permanents travaillant au sein des structures membres de réseaux musiques actuelles présents ayant marqué, dans les mois passés son intérêt pour lancer un travail de connaissance des permanents/salariés de ses structures/membres.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L’objectif de cette première réunion est d’échanger tout en croisant les attentes, objectifs et calendrier de mise en œuvre de chacun, afin de pouvoir évaluer les coopérations envisageables, les méthodologies adaptées et les possibles mutualisations de moyens sur un tel projet entre les différents réseaux présents.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Un tour de table des principaux enjeux et attentes pour les réseaux présents, a permis de débuter ce temps d’échange.</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FEDELIMA &gt;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Un travail d’observation en direction des structures de la FEDELIMA depuis 15 ans, mais peu d’informations sur les salariés permanents et intermittents. Les seules informations disponibles sont celles récoltées pendant le tour de France en 2000/2001. Nous manquons cruellement d’informations actualisées sur les salariés qui travaillent au  sein de nos lieux (1 000 à 1 200 individus).</a:t>
            </a:r>
          </a:p>
          <a:p>
            <a:pPr lvl="0"/>
            <a:r>
              <a:rPr lang="fr-FR" sz="1200" kern="1200" dirty="0" smtClean="0">
                <a:solidFill>
                  <a:schemeClr val="tx1"/>
                </a:solidFill>
                <a:effectLst/>
                <a:latin typeface="+mn-lt"/>
                <a:ea typeface="+mn-ea"/>
                <a:cs typeface="+mn-cs"/>
              </a:rPr>
              <a:t>Ce travail de connaissance est en projet depuis 3 années maintenant et la FEDELIMA souhaite mettre en œuvre une enquête en 2015. Il s’agirait à la fois de recueillir des informations sociodémographiques sur les individus et sur leur emploi.</a:t>
            </a:r>
          </a:p>
          <a:p>
            <a:pPr lvl="0"/>
            <a:r>
              <a:rPr lang="fr-FR" sz="1200" kern="1200" dirty="0" smtClean="0">
                <a:solidFill>
                  <a:schemeClr val="tx1"/>
                </a:solidFill>
                <a:effectLst/>
                <a:latin typeface="+mn-lt"/>
                <a:ea typeface="+mn-ea"/>
                <a:cs typeface="+mn-cs"/>
              </a:rPr>
              <a:t>Un premier questionnaire léger a déjà été bâti à cet effet (cf. grille en fin de CR). En effet au regard de la population concernée par une telle enquête, il semble difficile d’envisager un questionnaire lourd. </a:t>
            </a:r>
          </a:p>
          <a:p>
            <a:pPr lvl="0"/>
            <a:r>
              <a:rPr lang="fr-FR" sz="1200" kern="1200" dirty="0" smtClean="0">
                <a:solidFill>
                  <a:schemeClr val="tx1"/>
                </a:solidFill>
                <a:effectLst/>
                <a:latin typeface="+mn-lt"/>
                <a:ea typeface="+mn-ea"/>
                <a:cs typeface="+mn-cs"/>
              </a:rPr>
              <a:t>Les informations recueillies permettraient d’avoir une base de données sur les adhérents (sexe, âge, salaire, formation initiale,…). On pourrait envisager ensuite d’affiner ces connaissances avec des questionnaires ou des entretiens en fonction des sujets recherchés. </a:t>
            </a:r>
          </a:p>
          <a:p>
            <a:pPr lvl="0"/>
            <a:r>
              <a:rPr lang="fr-FR" sz="1200" kern="1200" dirty="0" smtClean="0">
                <a:solidFill>
                  <a:schemeClr val="tx1"/>
                </a:solidFill>
                <a:effectLst/>
                <a:latin typeface="+mn-lt"/>
                <a:ea typeface="+mn-ea"/>
                <a:cs typeface="+mn-cs"/>
              </a:rPr>
              <a:t>A ce jour, plusieurs questions se pose : celle de l’adéquation entre nombre d’ETP et activités d’une structure se pose ; celle de l’emploi partagé ; celle des parcours des salariés : formation initiale, formation continue, reconversion,… ; celle de la parité.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Les membres de la FEDELIMA sont au nombre de 145. Plus de 1 200 salariés permanents travaillent dans ces structures.</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RIF &gt;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Partage l’ensemble des enjeux exprimés par la FEDELIMA</a:t>
            </a:r>
          </a:p>
          <a:p>
            <a:pPr lvl="0"/>
            <a:r>
              <a:rPr lang="fr-FR" sz="1200" kern="1200" dirty="0" smtClean="0">
                <a:solidFill>
                  <a:schemeClr val="tx1"/>
                </a:solidFill>
                <a:effectLst/>
                <a:latin typeface="+mn-lt"/>
                <a:ea typeface="+mn-ea"/>
                <a:cs typeface="+mn-cs"/>
              </a:rPr>
              <a:t>Cependant la perspective des Régionales de fin 2015 (décembre ?) engendre un enjeu politique plus urgent avec des données chiffrées qu’il serait bon de pouvoir apporter. On agite souvent le « chiffon » de l’emploi comme « en danger » or cela permettrait de vraiment pointer les problèmes et de proposer des préconisations certainement dans le domaine des mutualisations d’emploi. Pour cela, il serait nécessaire même si cela ralentit la démarche, d’associer des partenaires dès le début de la conception de l’enquête. (Je n’ai pas noté lesquels à rajouter. FF)</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RIF signale que le total des salariés dans les équipes de la confédération (8 réseaux franciliens) représente 23 personnes. Quant aux adhérents ils dépassent les 200 membres (Je n’ai pas noté le chiffre exact, à changer. FF) et rassemble une grande diversité d’acteurs (</a:t>
            </a:r>
            <a:r>
              <a:rPr lang="fr-FR" sz="1200" b="0" kern="1200" dirty="0" smtClean="0">
                <a:solidFill>
                  <a:schemeClr val="tx1"/>
                </a:solidFill>
                <a:effectLst/>
                <a:latin typeface="+mn-lt"/>
                <a:ea typeface="+mn-ea"/>
                <a:cs typeface="+mn-cs"/>
              </a:rPr>
              <a:t>salles de concerts, festivals, studios de répétition, studios d’enregistrement, écoles de musique, producteurs, tourneurs, structures de management d’artistes, collectifs d’artistes, médias spécialisés).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SMA &gt;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Partage l’ensemble des enjeux exprimés par la FEDELIMA et le RIF</a:t>
            </a:r>
          </a:p>
          <a:p>
            <a:pPr lvl="0"/>
            <a:r>
              <a:rPr lang="fr-FR" sz="1200" kern="1200" dirty="0" smtClean="0">
                <a:solidFill>
                  <a:schemeClr val="tx1"/>
                </a:solidFill>
                <a:effectLst/>
                <a:latin typeface="+mn-lt"/>
                <a:ea typeface="+mn-ea"/>
                <a:cs typeface="+mn-cs"/>
              </a:rPr>
              <a:t>Et rajoute qu’il s’agit surtout à des fins politiques de savoir le volume d’emploi qu’il représente notamment à l’échéance de septembre et de la Loi de finance culture 2016. Ces données précises aideront le lobbying en vue de renforcer les dotations.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SMA avec 200 adhérents (Je n’ai pas noté le chiffre exact, à changer. FF), rappelle qu’il a trois grosses typologies d’adhérents (Les salles – les festivals – les producteurs). Les radios et les associations régionales ou nationales seraient exclues de l’enquête.</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LE POLE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&gt;</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Partage l’ensemble des enjeux exprimés par la FEDELIMA, le RIF et le SMA</a:t>
            </a:r>
          </a:p>
          <a:p>
            <a:pPr lvl="0"/>
            <a:r>
              <a:rPr lang="fr-FR" sz="1200" kern="1200" dirty="0" smtClean="0">
                <a:solidFill>
                  <a:schemeClr val="tx1"/>
                </a:solidFill>
                <a:effectLst/>
                <a:latin typeface="+mn-lt"/>
                <a:ea typeface="+mn-ea"/>
                <a:cs typeface="+mn-cs"/>
              </a:rPr>
              <a:t>Mais pour l’heure cette enquête n’est pas une priorité avant 2016 (Compte tenu des échéances de l'élargissement de l'observation musiques actuelles à toutes les structures régionales y compris les non adhérents et à la relance de l'observation du spectacle vivant, les deux en 2015).</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à l'instar du RIF, les types de structures adhérentes au Pôle sont très variées - au nombre de 115 en 2014 - (</a:t>
            </a:r>
            <a:r>
              <a:rPr lang="fr-FR" sz="1200" kern="1200" dirty="0" err="1" smtClean="0">
                <a:solidFill>
                  <a:schemeClr val="tx1"/>
                </a:solidFill>
                <a:effectLst/>
                <a:latin typeface="+mn-lt"/>
                <a:ea typeface="+mn-ea"/>
                <a:cs typeface="+mn-cs"/>
              </a:rPr>
              <a:t>smac</a:t>
            </a:r>
            <a:r>
              <a:rPr lang="fr-FR" sz="1200" kern="1200" dirty="0" smtClean="0">
                <a:solidFill>
                  <a:schemeClr val="tx1"/>
                </a:solidFill>
                <a:effectLst/>
                <a:latin typeface="+mn-lt"/>
                <a:ea typeface="+mn-ea"/>
                <a:cs typeface="+mn-cs"/>
              </a:rPr>
              <a:t>, salles spécialisées, cafés concert, salles pluridisciplinaires, festivals, studios de répétition et d’enregistrement, écoles de musique, développeurs d'artistes -producteurs, tourneurs, managers-, collectifs d’artistes, radios, éditions, structures de formation), plus de 600 salariés (hors intermittents) équivalant à près de 300 temps plein. Actuellement pas de données sur les répartitions homme-femme, dans une optique d'économie sociale et solidaire dans laquelle le Pôle s'inscrit de plus en plus, la parité est évidemment un des thèmes prégnants et une volonté à atteindre. si les métiers relatifs aux musiques actuelles sont accessibles aux femmes, cela tient souvent en des emplois moins qualifiés ou moins payés (pour les mêmes qualifications !) et moins valorisés que pour les hommes (très peu de directrices par ex.). Le fameux "plafond de verre" semble toujours présent... à creuser et analyser à partir de données actualisées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METHODOLOGIE ENVISAGEE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Bien que les temporalités ne soient pas les mêmes pour chaque organisation, il semblerait intéressant tout de même de s’arrêter sur une partie de trame commune de questionnement. Cela permettrait par la suite de pouvoir réaliser un travail d’analyse plus large en agrégeant les données recueilles par chacun sur cette base de questionnements partagés.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question des modalités de recueil des informations est évoquée. Sont-ce les structures qui renseignent un questionnaire par individu ? Sont-ce les organisations qui s’occupent de renseigner les informations sur la base d’éléments envoyés par les structures ? La seconde solution est pour l’instant pressentie comme la plus adaptée.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Il est donc envisagé, en s’appuyant sur l’expérience de réalisation du rapport de branche (réalisé par </a:t>
            </a:r>
            <a:r>
              <a:rPr lang="fr-FR" sz="1200" kern="1200" dirty="0" err="1" smtClean="0">
                <a:solidFill>
                  <a:schemeClr val="tx1"/>
                </a:solidFill>
                <a:effectLst/>
                <a:latin typeface="+mn-lt"/>
                <a:ea typeface="+mn-ea"/>
                <a:cs typeface="+mn-cs"/>
              </a:rPr>
              <a:t>Audiens</a:t>
            </a:r>
            <a:r>
              <a:rPr lang="fr-FR" sz="1200" kern="1200" dirty="0" smtClean="0">
                <a:solidFill>
                  <a:schemeClr val="tx1"/>
                </a:solidFill>
                <a:effectLst/>
                <a:latin typeface="+mn-lt"/>
                <a:ea typeface="+mn-ea"/>
                <a:cs typeface="+mn-cs"/>
              </a:rPr>
              <a:t> et auparavant par Opale) que chaque réseau demande début 2015 à ses adhérents la DADS 2014. Si un adhérent est membre des 3 regroupements, une seule DADS sera récoltée.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 partir de la DADS peuvent nominativement être étudiés :</a:t>
            </a:r>
          </a:p>
          <a:p>
            <a:r>
              <a:rPr lang="fr-FR" sz="1200" kern="1200" dirty="0" smtClean="0">
                <a:solidFill>
                  <a:schemeClr val="tx1"/>
                </a:solidFill>
                <a:effectLst/>
                <a:latin typeface="+mn-lt"/>
                <a:ea typeface="+mn-ea"/>
                <a:cs typeface="+mn-cs"/>
              </a:rPr>
              <a:t>Salarié                         N° Sécurité Sociale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Nom de naissance      Adresse (CP - Ville)</a:t>
            </a:r>
          </a:p>
          <a:p>
            <a:r>
              <a:rPr lang="fr-FR" sz="1200" kern="1200" dirty="0" smtClean="0">
                <a:solidFill>
                  <a:schemeClr val="tx1"/>
                </a:solidFill>
                <a:effectLst/>
                <a:latin typeface="+mn-lt"/>
                <a:ea typeface="+mn-ea"/>
                <a:cs typeface="+mn-cs"/>
              </a:rPr>
              <a:t>Emploi</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Période      Heures</a:t>
            </a:r>
          </a:p>
          <a:p>
            <a:r>
              <a:rPr lang="fr-FR" sz="1200" kern="1200" dirty="0" smtClean="0">
                <a:solidFill>
                  <a:schemeClr val="tx1"/>
                </a:solidFill>
                <a:effectLst/>
                <a:latin typeface="+mn-lt"/>
                <a:ea typeface="+mn-ea"/>
                <a:cs typeface="+mn-cs"/>
              </a:rPr>
              <a:t>C/NC</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I/P/D</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Salaire brut *</a:t>
            </a:r>
            <a:br>
              <a:rPr lang="fr-FR" sz="1200" b="1"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Dont HS exo</a:t>
            </a:r>
          </a:p>
          <a:p>
            <a:r>
              <a:rPr lang="fr-FR" sz="1200" b="1" kern="1200" dirty="0" smtClean="0">
                <a:solidFill>
                  <a:schemeClr val="tx1"/>
                </a:solidFill>
                <a:effectLst/>
                <a:latin typeface="+mn-lt"/>
                <a:ea typeface="+mn-ea"/>
                <a:cs typeface="+mn-cs"/>
              </a:rPr>
              <a:t>Bases TDS</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Bases retraite</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Totalité</a:t>
            </a:r>
            <a:br>
              <a:rPr lang="fr-FR" sz="1200" b="1" kern="1200" dirty="0" smtClean="0">
                <a:solidFill>
                  <a:schemeClr val="tx1"/>
                </a:solidFill>
                <a:effectLst/>
                <a:latin typeface="+mn-lt"/>
                <a:ea typeface="+mn-ea"/>
                <a:cs typeface="+mn-cs"/>
              </a:rPr>
            </a:br>
            <a:r>
              <a:rPr lang="fr-FR" sz="1200" kern="1200" dirty="0" err="1" smtClean="0">
                <a:solidFill>
                  <a:schemeClr val="tx1"/>
                </a:solidFill>
                <a:effectLst/>
                <a:latin typeface="+mn-lt"/>
                <a:ea typeface="+mn-ea"/>
                <a:cs typeface="+mn-cs"/>
              </a:rPr>
              <a:t>Tx</a:t>
            </a:r>
            <a:r>
              <a:rPr lang="fr-FR" sz="1200" kern="1200" dirty="0" smtClean="0">
                <a:solidFill>
                  <a:schemeClr val="tx1"/>
                </a:solidFill>
                <a:effectLst/>
                <a:latin typeface="+mn-lt"/>
                <a:ea typeface="+mn-ea"/>
                <a:cs typeface="+mn-cs"/>
              </a:rPr>
              <a:t> abat.</a:t>
            </a:r>
          </a:p>
          <a:p>
            <a:r>
              <a:rPr lang="fr-FR" sz="1200" b="1" kern="1200" dirty="0" smtClean="0">
                <a:solidFill>
                  <a:schemeClr val="tx1"/>
                </a:solidFill>
                <a:effectLst/>
                <a:latin typeface="+mn-lt"/>
                <a:ea typeface="+mn-ea"/>
                <a:cs typeface="+mn-cs"/>
              </a:rPr>
              <a:t>Tr. A</a:t>
            </a:r>
            <a:br>
              <a:rPr lang="fr-FR" sz="1200" b="1"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Cas part.</a:t>
            </a:r>
          </a:p>
          <a:p>
            <a:r>
              <a:rPr lang="fr-FR" sz="1200" kern="1200" dirty="0" smtClean="0">
                <a:solidFill>
                  <a:schemeClr val="tx1"/>
                </a:solidFill>
                <a:effectLst/>
                <a:latin typeface="+mn-lt"/>
                <a:ea typeface="+mn-ea"/>
                <a:cs typeface="+mn-cs"/>
              </a:rPr>
              <a:t>CSG CRDS</a:t>
            </a:r>
            <a:br>
              <a:rPr lang="fr-FR" sz="1200" kern="1200" dirty="0" smtClean="0">
                <a:solidFill>
                  <a:schemeClr val="tx1"/>
                </a:solidFill>
                <a:effectLst/>
                <a:latin typeface="+mn-lt"/>
                <a:ea typeface="+mn-ea"/>
                <a:cs typeface="+mn-cs"/>
              </a:rPr>
            </a:br>
            <a:r>
              <a:rPr lang="fr-FR" sz="1200" kern="1200" dirty="0" err="1" smtClean="0">
                <a:solidFill>
                  <a:schemeClr val="tx1"/>
                </a:solidFill>
                <a:effectLst/>
                <a:latin typeface="+mn-lt"/>
                <a:ea typeface="+mn-ea"/>
                <a:cs typeface="+mn-cs"/>
              </a:rPr>
              <a:t>Ret</a:t>
            </a:r>
            <a:r>
              <a:rPr lang="fr-FR" sz="1200" kern="1200" dirty="0" smtClean="0">
                <a:solidFill>
                  <a:schemeClr val="tx1"/>
                </a:solidFill>
                <a:effectLst/>
                <a:latin typeface="+mn-lt"/>
                <a:ea typeface="+mn-ea"/>
                <a:cs typeface="+mn-cs"/>
              </a:rPr>
              <a:t>. source</a:t>
            </a:r>
          </a:p>
          <a:p>
            <a:r>
              <a:rPr lang="fr-FR" sz="1200" b="1" kern="1200" dirty="0" smtClean="0">
                <a:solidFill>
                  <a:schemeClr val="tx1"/>
                </a:solidFill>
                <a:effectLst/>
                <a:latin typeface="+mn-lt"/>
                <a:ea typeface="+mn-ea"/>
                <a:cs typeface="+mn-cs"/>
              </a:rPr>
              <a:t>Net </a:t>
            </a:r>
            <a:r>
              <a:rPr lang="fr-FR" sz="1200" b="1" kern="1200" dirty="0" err="1" smtClean="0">
                <a:solidFill>
                  <a:schemeClr val="tx1"/>
                </a:solidFill>
                <a:effectLst/>
                <a:latin typeface="+mn-lt"/>
                <a:ea typeface="+mn-ea"/>
                <a:cs typeface="+mn-cs"/>
              </a:rPr>
              <a:t>impo-sable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Avant. nature</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Frais pro.</a:t>
            </a:r>
          </a:p>
          <a:p>
            <a:r>
              <a:rPr lang="fr-FR" sz="1200" b="1" kern="1200" dirty="0" smtClean="0">
                <a:solidFill>
                  <a:schemeClr val="tx1"/>
                </a:solidFill>
                <a:effectLst/>
                <a:latin typeface="+mn-lt"/>
                <a:ea typeface="+mn-ea"/>
                <a:cs typeface="+mn-cs"/>
              </a:rPr>
              <a:t>Totalité</a:t>
            </a:r>
            <a:br>
              <a:rPr lang="fr-FR" sz="1200" b="1"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Jours Int.</a:t>
            </a:r>
          </a:p>
          <a:p>
            <a:r>
              <a:rPr lang="fr-FR" sz="1200" b="1" kern="1200" dirty="0" smtClean="0">
                <a:solidFill>
                  <a:schemeClr val="tx1"/>
                </a:solidFill>
                <a:effectLst/>
                <a:latin typeface="+mn-lt"/>
                <a:ea typeface="+mn-ea"/>
                <a:cs typeface="+mn-cs"/>
              </a:rPr>
              <a:t>Base plafonnée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question de la mutualisation d’un emploi est entrevue en la personne de Bruno Colin que Franck Michaud doit approcher. Sachant que Bruno a déjà travaillé sur deux rapports de branche au travers des DADS et qu’il a des outils adéquats (File Maker).</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SMA se charge de voir auprès d’</a:t>
            </a:r>
            <a:r>
              <a:rPr lang="fr-FR" sz="1200" kern="1200" dirty="0" err="1" smtClean="0">
                <a:solidFill>
                  <a:schemeClr val="tx1"/>
                </a:solidFill>
                <a:effectLst/>
                <a:latin typeface="+mn-lt"/>
                <a:ea typeface="+mn-ea"/>
                <a:cs typeface="+mn-cs"/>
              </a:rPr>
              <a:t>Audiens</a:t>
            </a:r>
            <a:r>
              <a:rPr lang="fr-FR" sz="1200" kern="1200" dirty="0" smtClean="0">
                <a:solidFill>
                  <a:schemeClr val="tx1"/>
                </a:solidFill>
                <a:effectLst/>
                <a:latin typeface="+mn-lt"/>
                <a:ea typeface="+mn-ea"/>
                <a:cs typeface="+mn-cs"/>
              </a:rPr>
              <a:t> si l’on peut récupérer les données des adhérents en tableurs Excel.</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Parmi les autres organisations/structures, non présentes lors de cette réunion, qui pourraient être intéressées par un tel travail d’enquête en dehors de l’AGEC, ont été signalé Opale et le RAMA.</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F0361BB-469D-0349-98DA-920F0F18AFC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421405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125E58-8355-4A31-9025-4F2DAA9D74F2}"/>
              </a:ext>
            </a:extLst>
          </p:cNvPr>
          <p:cNvSpPr>
            <a:spLocks noGrp="1" noRot="1" noChangeAspect="1"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3AF74BE1-563A-45B2-B578-01F2E4514FE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latin typeface="Arial" panose="020B0604020202020204" pitchFamily="34" charset="0"/>
            </a:endParaRPr>
          </a:p>
        </p:txBody>
      </p:sp>
      <p:sp>
        <p:nvSpPr>
          <p:cNvPr id="17412" name="Espace réservé du numéro de diapositive 4">
            <a:extLst>
              <a:ext uri="{FF2B5EF4-FFF2-40B4-BE49-F238E27FC236}">
                <a16:creationId xmlns:a16="http://schemas.microsoft.com/office/drawing/2014/main" id="{ABC8D39B-EE55-438C-8800-E94BC7AC14E5}"/>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1127047" indent="-433358">
              <a:defRPr sz="2800">
                <a:solidFill>
                  <a:schemeClr val="tx1"/>
                </a:solidFill>
                <a:latin typeface="Arial" panose="020B0604020202020204" pitchFamily="34" charset="0"/>
                <a:ea typeface="MS PGothic" panose="020B0600070205080204" pitchFamily="34" charset="-128"/>
              </a:defRPr>
            </a:lvl2pPr>
            <a:lvl3pPr marL="1733431" indent="-346051">
              <a:defRPr sz="2800">
                <a:solidFill>
                  <a:schemeClr val="tx1"/>
                </a:solidFill>
                <a:latin typeface="Arial" panose="020B0604020202020204" pitchFamily="34" charset="0"/>
                <a:ea typeface="MS PGothic" panose="020B0600070205080204" pitchFamily="34" charset="-128"/>
              </a:defRPr>
            </a:lvl3pPr>
            <a:lvl4pPr marL="2427120" indent="-346051">
              <a:defRPr sz="2800">
                <a:solidFill>
                  <a:schemeClr val="tx1"/>
                </a:solidFill>
                <a:latin typeface="Arial" panose="020B0604020202020204" pitchFamily="34" charset="0"/>
                <a:ea typeface="MS PGothic" panose="020B0600070205080204" pitchFamily="34" charset="-128"/>
              </a:defRPr>
            </a:lvl4pPr>
            <a:lvl5pPr marL="3120810" indent="-346051">
              <a:defRPr sz="2800">
                <a:solidFill>
                  <a:schemeClr val="tx1"/>
                </a:solidFill>
                <a:latin typeface="Arial" panose="020B0604020202020204" pitchFamily="34" charset="0"/>
                <a:ea typeface="MS PGothic" panose="020B0600070205080204" pitchFamily="34" charset="-128"/>
              </a:defRPr>
            </a:lvl5pPr>
            <a:lvl6pPr marL="3577978"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4035146"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4492315"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4949483"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97809CFA-CDF4-4ADE-992D-B856EF799142}" type="slidenum">
              <a:rPr lang="fr-FR" altLang="fr-FR" sz="1800"/>
              <a:pPr/>
              <a:t>7</a:t>
            </a:fld>
            <a:endParaRPr lang="fr-FR" altLang="fr-FR" sz="1800"/>
          </a:p>
        </p:txBody>
      </p:sp>
    </p:spTree>
    <p:extLst>
      <p:ext uri="{BB962C8B-B14F-4D97-AF65-F5344CB8AC3E}">
        <p14:creationId xmlns:p14="http://schemas.microsoft.com/office/powerpoint/2010/main" val="294622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157">
            <a:extLst>
              <a:ext uri="{FF2B5EF4-FFF2-40B4-BE49-F238E27FC236}">
                <a16:creationId xmlns:a16="http://schemas.microsoft.com/office/drawing/2014/main" id="{88650B64-1E70-4E22-9B40-60300F31A72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9459" name="Shape 158">
            <a:extLst>
              <a:ext uri="{FF2B5EF4-FFF2-40B4-BE49-F238E27FC236}">
                <a16:creationId xmlns:a16="http://schemas.microsoft.com/office/drawing/2014/main" id="{5254093D-6862-402C-AB1E-761199A8FCC4}"/>
              </a:ext>
            </a:extLst>
          </p:cNvPr>
          <p:cNvSpPr>
            <a:spLocks noGrp="1"/>
          </p:cNvSpPr>
          <p:nvPr>
            <p:ph type="body" idx="1"/>
          </p:nvPr>
        </p:nvSpPr>
        <p:spPr>
          <a:xfrm>
            <a:off x="1422810" y="5121785"/>
            <a:ext cx="11388766" cy="4852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38746" tIns="138746" rIns="138746" bIns="138746"/>
          <a:lstStyle/>
          <a:p>
            <a:pPr marL="285750" indent="-285750" algn="just">
              <a:spcBef>
                <a:spcPct val="20000"/>
              </a:spcBef>
              <a:buFont typeface="Arial" charset="0"/>
              <a:buChar char="•"/>
            </a:pPr>
            <a:r>
              <a:rPr lang="fr-FR" dirty="0" smtClean="0">
                <a:latin typeface="Arial Narrow" charset="0"/>
              </a:rPr>
              <a:t>En 2011, on recense 1,3 million d</a:t>
            </a:r>
            <a:r>
              <a:rPr lang="ja-JP" altLang="fr-FR" dirty="0" smtClean="0">
                <a:latin typeface="Arial Narrow" charset="0"/>
              </a:rPr>
              <a:t>’</a:t>
            </a:r>
            <a:r>
              <a:rPr lang="fr-FR" dirty="0" smtClean="0">
                <a:latin typeface="Arial Narrow" charset="0"/>
              </a:rPr>
              <a:t>associations en activité en France, dont  266500 associations culturelles (21% des associations françaises). </a:t>
            </a:r>
          </a:p>
          <a:p>
            <a:pPr eaLnBrk="1" hangingPunct="1">
              <a:lnSpc>
                <a:spcPct val="90000"/>
              </a:lnSpc>
            </a:pPr>
            <a:endParaRPr lang="fr-FR" sz="1200" dirty="0" smtClean="0">
              <a:latin typeface="Calibri" charset="0"/>
              <a:ea typeface="ＭＳ Ｐゴシック" charset="0"/>
              <a:cs typeface="Calibri" charset="0"/>
            </a:endParaRPr>
          </a:p>
          <a:p>
            <a:pPr eaLnBrk="1" hangingPunct="1">
              <a:lnSpc>
                <a:spcPct val="90000"/>
              </a:lnSpc>
            </a:pPr>
            <a:r>
              <a:rPr lang="fr-FR" sz="1200" dirty="0" smtClean="0">
                <a:latin typeface="Calibri" charset="0"/>
                <a:ea typeface="ＭＳ Ｐゴシック" charset="0"/>
                <a:cs typeface="Calibri" charset="0"/>
              </a:rPr>
              <a:t>16% des associations culturelles comptent un emploi aidé ou plus – 20% pour l</a:t>
            </a:r>
            <a:r>
              <a:rPr lang="ja-JP" altLang="fr-FR" sz="1200" dirty="0" smtClean="0">
                <a:latin typeface="Calibri" charset="0"/>
                <a:ea typeface="ＭＳ Ｐゴシック" charset="0"/>
                <a:cs typeface="Calibri" charset="0"/>
              </a:rPr>
              <a:t>’</a:t>
            </a:r>
            <a:r>
              <a:rPr lang="fr-FR" altLang="ja-JP" sz="1200" dirty="0" smtClean="0">
                <a:latin typeface="Calibri" charset="0"/>
                <a:ea typeface="ＭＳ Ｐゴシック" charset="0"/>
                <a:cs typeface="Calibri" charset="0"/>
              </a:rPr>
              <a:t>ensemble des associations</a:t>
            </a:r>
          </a:p>
          <a:p>
            <a:pPr eaLnBrk="1" hangingPunct="1">
              <a:lnSpc>
                <a:spcPct val="90000"/>
              </a:lnSpc>
            </a:pPr>
            <a:endParaRPr lang="fr-FR" sz="1200" dirty="0" smtClean="0">
              <a:latin typeface="Calibri" charset="0"/>
              <a:ea typeface="ＭＳ Ｐゴシック" charset="0"/>
              <a:cs typeface="Calibri" charset="0"/>
            </a:endParaRPr>
          </a:p>
          <a:p>
            <a:r>
              <a:rPr lang="fr-FR" sz="1050" b="1" dirty="0" smtClean="0">
                <a:solidFill>
                  <a:srgbClr val="000000"/>
                </a:solidFill>
                <a:latin typeface="Calibri" charset="0"/>
                <a:ea typeface="ＭＳ Ｐゴシック" charset="0"/>
                <a:cs typeface="Calibri" charset="0"/>
              </a:rPr>
              <a:t>Comparaison avec les associations employeuses des autres secteurs </a:t>
            </a:r>
            <a:endParaRPr lang="fr-FR" sz="1050" dirty="0" smtClean="0">
              <a:solidFill>
                <a:srgbClr val="000000"/>
              </a:solidFill>
              <a:latin typeface="Calibri" charset="0"/>
              <a:ea typeface="ＭＳ Ｐゴシック" charset="0"/>
              <a:cs typeface="Calibri" charset="0"/>
            </a:endParaRPr>
          </a:p>
          <a:p>
            <a:pPr>
              <a:buFontTx/>
              <a:buNone/>
            </a:pPr>
            <a:r>
              <a:rPr lang="fr-FR" sz="1050" dirty="0" smtClean="0">
                <a:solidFill>
                  <a:srgbClr val="000000"/>
                </a:solidFill>
                <a:latin typeface="Calibri" charset="0"/>
                <a:ea typeface="ＭＳ Ｐゴシック" charset="0"/>
                <a:cs typeface="Calibri" charset="0"/>
              </a:rPr>
              <a:t>- Plus souvent en contrat court </a:t>
            </a:r>
          </a:p>
          <a:p>
            <a:pPr>
              <a:buFontTx/>
              <a:buNone/>
            </a:pPr>
            <a:r>
              <a:rPr lang="fr-FR" sz="1050" dirty="0" smtClean="0">
                <a:solidFill>
                  <a:srgbClr val="000000"/>
                </a:solidFill>
                <a:latin typeface="Calibri" charset="0"/>
                <a:ea typeface="ＭＳ Ｐゴシック" charset="0"/>
                <a:cs typeface="Calibri" charset="0"/>
              </a:rPr>
              <a:t>- Niveau de formation plus élevé </a:t>
            </a:r>
          </a:p>
          <a:p>
            <a:pPr>
              <a:buFontTx/>
              <a:buChar char="-"/>
            </a:pPr>
            <a:r>
              <a:rPr lang="fr-FR" sz="1050" dirty="0" smtClean="0">
                <a:solidFill>
                  <a:srgbClr val="000000"/>
                </a:solidFill>
                <a:latin typeface="Calibri" charset="0"/>
                <a:ea typeface="ＭＳ Ｐゴシック" charset="0"/>
                <a:cs typeface="Calibri" charset="0"/>
              </a:rPr>
              <a:t>Féminisation plus faible que dans l'ensemble des autres secteurs</a:t>
            </a:r>
            <a:endParaRPr lang="fr-FR" sz="1200" dirty="0" smtClean="0">
              <a:latin typeface="Calibri" charset="0"/>
              <a:ea typeface="ＭＳ Ｐゴシック" charset="0"/>
              <a:cs typeface="Calibri" charset="0"/>
            </a:endParaRPr>
          </a:p>
          <a:p>
            <a:pPr>
              <a:spcBef>
                <a:spcPct val="0"/>
              </a:spcBef>
            </a:pPr>
            <a:endParaRPr lang="fr-FR" altLang="fr-FR" dirty="0">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301505F5-6928-4A70-BE4A-E1D8C78DFCCE}"/>
              </a:ext>
            </a:extLst>
          </p:cNvPr>
          <p:cNvSpPr>
            <a:spLocks noGrp="1"/>
          </p:cNvSpPr>
          <p:nvPr>
            <p:ph type="sldNum" sz="quarter" idx="10"/>
          </p:nvPr>
        </p:nvSpPr>
        <p:spPr/>
        <p:txBody>
          <a:bodyPr/>
          <a:lstStyle/>
          <a:p>
            <a:fld id="{5522B458-F62A-487D-BE9B-8E4543E51509}" type="slidenum">
              <a:rPr lang="fr-FR" smtClean="0"/>
              <a:t>8</a:t>
            </a:fld>
            <a:endParaRPr lang="fr-FR"/>
          </a:p>
        </p:txBody>
      </p:sp>
    </p:spTree>
    <p:extLst>
      <p:ext uri="{BB962C8B-B14F-4D97-AF65-F5344CB8AC3E}">
        <p14:creationId xmlns:p14="http://schemas.microsoft.com/office/powerpoint/2010/main" val="376208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48F950F8-1519-4BDD-9768-5E32DCFB8B8B}"/>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B129503F-16B9-4C3E-A741-92DFA17556E6}"/>
              </a:ext>
            </a:extLst>
          </p:cNvPr>
          <p:cNvSpPr>
            <a:spLocks noGrp="1" noChangeArrowheads="1"/>
          </p:cNvSpPr>
          <p:nvPr>
            <p:ph type="body" idx="1"/>
          </p:nvPr>
        </p:nvSpPr>
        <p:spPr>
          <a:solidFill>
            <a:srgbClr val="FFFFFF"/>
          </a:solidFill>
          <a:ln>
            <a:solidFill>
              <a:srgbClr val="000000"/>
            </a:solidFill>
          </a:ln>
        </p:spPr>
        <p:txBody>
          <a:bodyPr/>
          <a:lstStyle/>
          <a:p>
            <a:endParaRPr lang="fr-FR" altLang="fr-FR" dirty="0">
              <a:latin typeface="Arial" panose="020B0604020202020204" pitchFamily="34" charset="0"/>
            </a:endParaRPr>
          </a:p>
        </p:txBody>
      </p:sp>
      <p:sp>
        <p:nvSpPr>
          <p:cNvPr id="23557" name="Espace réservé du numéro de diapositive 5">
            <a:extLst>
              <a:ext uri="{FF2B5EF4-FFF2-40B4-BE49-F238E27FC236}">
                <a16:creationId xmlns:a16="http://schemas.microsoft.com/office/drawing/2014/main" id="{397346D6-DFA1-44FB-9D8E-200C5ADC599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MS PGothic" panose="020B0600070205080204" pitchFamily="34" charset="-128"/>
              </a:defRPr>
            </a:lvl1pPr>
            <a:lvl2pPr marL="1127047" indent="-433358">
              <a:defRPr sz="2800">
                <a:solidFill>
                  <a:schemeClr val="tx1"/>
                </a:solidFill>
                <a:latin typeface="Arial" panose="020B0604020202020204" pitchFamily="34" charset="0"/>
                <a:ea typeface="MS PGothic" panose="020B0600070205080204" pitchFamily="34" charset="-128"/>
              </a:defRPr>
            </a:lvl2pPr>
            <a:lvl3pPr marL="1733431" indent="-346051">
              <a:defRPr sz="2800">
                <a:solidFill>
                  <a:schemeClr val="tx1"/>
                </a:solidFill>
                <a:latin typeface="Arial" panose="020B0604020202020204" pitchFamily="34" charset="0"/>
                <a:ea typeface="MS PGothic" panose="020B0600070205080204" pitchFamily="34" charset="-128"/>
              </a:defRPr>
            </a:lvl3pPr>
            <a:lvl4pPr marL="2427120" indent="-346051">
              <a:defRPr sz="2800">
                <a:solidFill>
                  <a:schemeClr val="tx1"/>
                </a:solidFill>
                <a:latin typeface="Arial" panose="020B0604020202020204" pitchFamily="34" charset="0"/>
                <a:ea typeface="MS PGothic" panose="020B0600070205080204" pitchFamily="34" charset="-128"/>
              </a:defRPr>
            </a:lvl4pPr>
            <a:lvl5pPr marL="3120810" indent="-346051">
              <a:defRPr sz="2800">
                <a:solidFill>
                  <a:schemeClr val="tx1"/>
                </a:solidFill>
                <a:latin typeface="Arial" panose="020B0604020202020204" pitchFamily="34" charset="0"/>
                <a:ea typeface="MS PGothic" panose="020B0600070205080204" pitchFamily="34" charset="-128"/>
              </a:defRPr>
            </a:lvl5pPr>
            <a:lvl6pPr marL="3577978"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4035146"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4492315"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4949483" indent="-346051"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5CAB2E99-5277-4117-999E-9842D90218DE}" type="slidenum">
              <a:rPr lang="fr-FR" altLang="fr-FR" sz="1800"/>
              <a:pPr/>
              <a:t>9</a:t>
            </a:fld>
            <a:endParaRPr lang="fr-FR" altLang="fr-FR" sz="1800"/>
          </a:p>
        </p:txBody>
      </p:sp>
    </p:spTree>
    <p:extLst>
      <p:ext uri="{BB962C8B-B14F-4D97-AF65-F5344CB8AC3E}">
        <p14:creationId xmlns:p14="http://schemas.microsoft.com/office/powerpoint/2010/main" val="186733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328290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357195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300983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CDE64F2A-661D-4E8C-BAC4-6F698329FA7F}"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C592886-E571-45D5-8B56-343DC94F8FA6}" type="slidenum">
              <a:rPr lang="en-US" smtClean="0">
                <a:solidFill>
                  <a:prstClr val="black">
                    <a:tint val="75000"/>
                  </a:prstClr>
                </a:solidFill>
                <a:latin typeface="Calibri"/>
              </a:rPr>
              <a:pPr/>
              <a:t>‹N°›</a:t>
            </a:fld>
            <a:endParaRPr lang="en-US" dirty="0">
              <a:solidFill>
                <a:srgbClr val="1F497D">
                  <a:shade val="90000"/>
                </a:srgbClr>
              </a:solidFill>
              <a:latin typeface="Calibri"/>
            </a:endParaRPr>
          </a:p>
        </p:txBody>
      </p:sp>
    </p:spTree>
    <p:extLst>
      <p:ext uri="{BB962C8B-B14F-4D97-AF65-F5344CB8AC3E}">
        <p14:creationId xmlns:p14="http://schemas.microsoft.com/office/powerpoint/2010/main" val="1251821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B291D678-0609-49FD-B416-D8EAD2626529}"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75101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18A0ECF8-5B90-4328-BD67-7995C7430E74}"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902212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23254315-8782-41C7-95D1-3F44AA08F20B}"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65582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3B6FC2C4-F3BE-40F7-A0A2-3FBA3D3BFDEC}"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301642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035CC2F7-226E-4E0D-8017-FDCAACB26A2D}"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32604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7720F-EC42-4614-83B7-FE2A4905565E}"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53291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411909E5-11CF-4640-9F8B-5F0DC5AF7516}"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‹N°›</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2697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169608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CE28D7E-8A46-4D9A-B226-5B48C6EC22CF}"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420833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D64FBE32-B9B4-4691-A5CD-E428904C1649}"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543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1B85DB4C-6767-4E15-884F-2F8A9E0E852E}"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839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51905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410127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236372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27857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312251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277465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1EA9B2B-9C1D-4B01-A578-FD5657180E3A}" type="datetimeFigureOut">
              <a:rPr lang="fr-FR" smtClean="0"/>
              <a:t>27/06/2018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CCD96A58-7E37-4C1E-827C-D76AD91F9D06}" type="slidenum">
              <a:rPr lang="fr-FR" smtClean="0"/>
              <a:t>‹N°›</a:t>
            </a:fld>
            <a:endParaRPr lang="fr-FR" dirty="0"/>
          </a:p>
        </p:txBody>
      </p:sp>
    </p:spTree>
    <p:extLst>
      <p:ext uri="{BB962C8B-B14F-4D97-AF65-F5344CB8AC3E}">
        <p14:creationId xmlns:p14="http://schemas.microsoft.com/office/powerpoint/2010/main" val="144438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9B2B-9C1D-4B01-A578-FD5657180E3A}" type="datetimeFigureOut">
              <a:rPr lang="fr-FR" smtClean="0"/>
              <a:t>27/06/2018</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96A58-7E37-4C1E-827C-D76AD91F9D06}" type="slidenum">
              <a:rPr lang="fr-FR" smtClean="0"/>
              <a:t>‹N°›</a:t>
            </a:fld>
            <a:endParaRPr lang="fr-FR" dirty="0"/>
          </a:p>
        </p:txBody>
      </p:sp>
    </p:spTree>
    <p:extLst>
      <p:ext uri="{BB962C8B-B14F-4D97-AF65-F5344CB8AC3E}">
        <p14:creationId xmlns:p14="http://schemas.microsoft.com/office/powerpoint/2010/main" val="357717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F1C4D-52D1-48B6-BB61-958F717FF7E1}" type="datetime1">
              <a:rPr lang="en-US" smtClean="0">
                <a:solidFill>
                  <a:prstClr val="black">
                    <a:tint val="75000"/>
                  </a:prstClr>
                </a:solidFill>
                <a:latin typeface="Calibri"/>
              </a:rPr>
              <a:pPr/>
              <a:t>6/27/2018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C9FA6-33EA-B347-891E-7587466E2D5A}"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762786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7" descr="Grand-triangle-orange.psd">
            <a:extLst>
              <a:ext uri="{FF2B5EF4-FFF2-40B4-BE49-F238E27FC236}">
                <a16:creationId xmlns:a16="http://schemas.microsoft.com/office/drawing/2014/main" id="{BA15CF62-1CDC-4614-975B-ACD8DA985B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447" y="1"/>
            <a:ext cx="2972027" cy="5866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ZoneTexte 6">
            <a:extLst>
              <a:ext uri="{FF2B5EF4-FFF2-40B4-BE49-F238E27FC236}">
                <a16:creationId xmlns:a16="http://schemas.microsoft.com/office/drawing/2014/main" id="{708CE4F0-5E04-46B8-9DD3-30CB06D1197C}"/>
              </a:ext>
            </a:extLst>
          </p:cNvPr>
          <p:cNvSpPr txBox="1">
            <a:spLocks noChangeArrowheads="1"/>
          </p:cNvSpPr>
          <p:nvPr/>
        </p:nvSpPr>
        <p:spPr bwMode="auto">
          <a:xfrm>
            <a:off x="486037" y="1688984"/>
            <a:ext cx="7560128" cy="3295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ctr">
              <a:lnSpc>
                <a:spcPct val="115000"/>
              </a:lnSpc>
            </a:pPr>
            <a:endParaRPr lang="fr-FR" altLang="fr-FR" sz="3000" dirty="0">
              <a:latin typeface="Lucida Grande" charset="0"/>
              <a:cs typeface="Calibri" panose="020F0502020204030204" pitchFamily="34" charset="0"/>
            </a:endParaRPr>
          </a:p>
          <a:p>
            <a:pPr algn="ctr">
              <a:lnSpc>
                <a:spcPct val="115000"/>
              </a:lnSpc>
            </a:pPr>
            <a:r>
              <a:rPr lang="fr-FR" altLang="fr-FR" sz="3000" dirty="0" smtClean="0">
                <a:latin typeface="Lucida Grande" charset="0"/>
                <a:cs typeface="Calibri" panose="020F0502020204030204" pitchFamily="34" charset="0"/>
              </a:rPr>
              <a:t>Quelques éléments de comparaison avec les autres associations culturelles et artistiques</a:t>
            </a:r>
            <a:endParaRPr lang="fr-FR" altLang="fr-FR" sz="2000" dirty="0">
              <a:latin typeface="Lucida Grande" charset="0"/>
              <a:cs typeface="Calibri" panose="020F0502020204030204" pitchFamily="34" charset="0"/>
            </a:endParaRPr>
          </a:p>
          <a:p>
            <a:pPr algn="ctr">
              <a:lnSpc>
                <a:spcPct val="115000"/>
              </a:lnSpc>
            </a:pPr>
            <a:r>
              <a:rPr lang="fr-FR" altLang="fr-FR" sz="2286" dirty="0" smtClean="0">
                <a:solidFill>
                  <a:srgbClr val="7F7F7F"/>
                </a:solidFill>
                <a:latin typeface="Lucida Grande" charset="0"/>
                <a:cs typeface="Calibri" panose="020F0502020204030204" pitchFamily="34" charset="0"/>
              </a:rPr>
              <a:t>Juillet 2018 - Raffut</a:t>
            </a:r>
            <a:endParaRPr lang="fr-FR" altLang="fr-FR" sz="3000" dirty="0">
              <a:latin typeface="Lucida Grande" charset="0"/>
              <a:cs typeface="Calibri" panose="020F0502020204030204" pitchFamily="34" charset="0"/>
            </a:endParaRPr>
          </a:p>
          <a:p>
            <a:pPr algn="ctr">
              <a:lnSpc>
                <a:spcPct val="115000"/>
              </a:lnSpc>
            </a:pPr>
            <a:r>
              <a:rPr lang="fr-FR" altLang="fr-FR" sz="1929" dirty="0">
                <a:latin typeface="Lucida Grande" charset="0"/>
                <a:cs typeface="Calibri" panose="020F0502020204030204" pitchFamily="34" charset="0"/>
              </a:rPr>
              <a:t> </a:t>
            </a:r>
          </a:p>
          <a:p>
            <a:pPr algn="ctr">
              <a:lnSpc>
                <a:spcPct val="115000"/>
              </a:lnSpc>
            </a:pPr>
            <a:r>
              <a:rPr lang="fr-FR" altLang="fr-FR" sz="1929" dirty="0">
                <a:latin typeface="Lucida Grande" charset="0"/>
                <a:cs typeface="Calibri" panose="020F0502020204030204" pitchFamily="34" charset="0"/>
              </a:rPr>
              <a:t>Association </a:t>
            </a:r>
            <a:r>
              <a:rPr lang="fr-FR" altLang="fr-FR" sz="1929" dirty="0" smtClean="0">
                <a:latin typeface="Lucida Grande" charset="0"/>
                <a:cs typeface="Calibri" panose="020F0502020204030204" pitchFamily="34" charset="0"/>
              </a:rPr>
              <a:t>Opale / CRDLA Culture</a:t>
            </a:r>
            <a:endParaRPr lang="fr-FR" altLang="fr-FR" sz="1929" dirty="0">
              <a:latin typeface="Lucida Grande" charset="0"/>
              <a:cs typeface="Calibri" panose="020F0502020204030204" pitchFamily="34" charset="0"/>
            </a:endParaRPr>
          </a:p>
        </p:txBody>
      </p:sp>
      <p:pic>
        <p:nvPicPr>
          <p:cNvPr id="4100" name="Image 8" descr="vagues droites.jpg">
            <a:extLst>
              <a:ext uri="{FF2B5EF4-FFF2-40B4-BE49-F238E27FC236}">
                <a16:creationId xmlns:a16="http://schemas.microsoft.com/office/drawing/2014/main" id="{5EED8AB5-A873-42E3-B8F5-B54D61715D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436" y="4964460"/>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Image 5">
            <a:extLst>
              <a:ext uri="{FF2B5EF4-FFF2-40B4-BE49-F238E27FC236}">
                <a16:creationId xmlns:a16="http://schemas.microsoft.com/office/drawing/2014/main" id="{9BF72F4E-BF87-4140-84C4-2E0B7DB65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57250" y="1723571"/>
            <a:ext cx="589643"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49378"/>
            <a:ext cx="1643008" cy="1682647"/>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0587" y="5748766"/>
            <a:ext cx="4997149" cy="936621"/>
          </a:xfrm>
          <a:prstGeom prst="rect">
            <a:avLst/>
          </a:prstGeom>
        </p:spPr>
      </p:pic>
    </p:spTree>
    <p:extLst>
      <p:ext uri="{BB962C8B-B14F-4D97-AF65-F5344CB8AC3E}">
        <p14:creationId xmlns:p14="http://schemas.microsoft.com/office/powerpoint/2010/main" val="292955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547832" y="145762"/>
            <a:ext cx="7886700" cy="858693"/>
          </a:xfrm>
          <a:solidFill>
            <a:srgbClr val="FF8000"/>
          </a:solidFill>
        </p:spPr>
        <p:txBody>
          <a:bodyPr>
            <a:normAutofit/>
          </a:bodyPr>
          <a:lstStyle/>
          <a:p>
            <a:pPr algn="l"/>
            <a:r>
              <a:rPr lang="fr-FR" sz="3200" dirty="0">
                <a:solidFill>
                  <a:srgbClr val="FFFFFF"/>
                </a:solidFill>
                <a:ea typeface="ＭＳ Ｐゴシック" charset="0"/>
                <a:cs typeface="Duepuntozero" charset="0"/>
              </a:rPr>
              <a:t>Des disciplines diverses _ données 2007</a:t>
            </a:r>
          </a:p>
        </p:txBody>
      </p:sp>
      <p:sp>
        <p:nvSpPr>
          <p:cNvPr id="10242" name="Rectangle 3"/>
          <p:cNvSpPr>
            <a:spLocks noGrp="1" noChangeArrowheads="1"/>
          </p:cNvSpPr>
          <p:nvPr>
            <p:ph type="body" idx="1"/>
          </p:nvPr>
        </p:nvSpPr>
        <p:spPr>
          <a:xfrm>
            <a:off x="6629400" y="2362200"/>
            <a:ext cx="2286000" cy="2895600"/>
          </a:xfrm>
          <a:ln>
            <a:solidFill>
              <a:schemeClr val="bg2">
                <a:alpha val="70979"/>
              </a:schemeClr>
            </a:solidFill>
            <a:miter lim="800000"/>
            <a:headEnd/>
            <a:tailEnd/>
          </a:ln>
        </p:spPr>
        <p:txBody>
          <a:bodyPr/>
          <a:lstStyle/>
          <a:p>
            <a:pPr marL="0" indent="0">
              <a:buFontTx/>
              <a:buNone/>
            </a:pPr>
            <a:r>
              <a:rPr lang="fr-FR" sz="2500">
                <a:latin typeface="Calibri" charset="0"/>
                <a:ea typeface="ＭＳ Ｐゴシック" charset="0"/>
                <a:cs typeface="Calibri" charset="0"/>
              </a:rPr>
              <a:t>La moitié des associations relèvent du spectacle vivant (musiques, théâtre, danse...)</a:t>
            </a:r>
            <a:endParaRPr lang="fr-FR" sz="2200">
              <a:latin typeface="Calibri" charset="0"/>
              <a:ea typeface="ＭＳ Ｐゴシック" charset="0"/>
              <a:cs typeface="Calibri" charset="0"/>
            </a:endParaRPr>
          </a:p>
          <a:p>
            <a:pPr marL="0" indent="0">
              <a:buFontTx/>
              <a:buNone/>
            </a:pPr>
            <a:endParaRPr lang="fr-FR" sz="2500">
              <a:latin typeface="Calibri" charset="0"/>
              <a:ea typeface="ＭＳ Ｐゴシック" charset="0"/>
              <a:cs typeface="Calibri" charset="0"/>
            </a:endParaRPr>
          </a:p>
        </p:txBody>
      </p:sp>
      <p:pic>
        <p:nvPicPr>
          <p:cNvPr id="10243" name="Image 5" descr="Capture d’écran 2015-03-05 à 15.13.3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7510"/>
            <a:ext cx="65532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5651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3">
            <a:extLst>
              <a:ext uri="{FF2B5EF4-FFF2-40B4-BE49-F238E27FC236}">
                <a16:creationId xmlns:a16="http://schemas.microsoft.com/office/drawing/2014/main" id="{6A1FDEC6-DB8C-446A-A0EC-FDD0F3485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Image 8" descr="vagues droites.jpg">
            <a:extLst>
              <a:ext uri="{FF2B5EF4-FFF2-40B4-BE49-F238E27FC236}">
                <a16:creationId xmlns:a16="http://schemas.microsoft.com/office/drawing/2014/main" id="{1A8A2F09-DB06-4414-8AEE-CF4D4C51A8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a:extLst>
              <a:ext uri="{FF2B5EF4-FFF2-40B4-BE49-F238E27FC236}">
                <a16:creationId xmlns:a16="http://schemas.microsoft.com/office/drawing/2014/main" id="{7472ED8F-0F24-4307-9DB9-07B41DBE3D46}"/>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dirty="0">
                <a:solidFill>
                  <a:schemeClr val="bg1"/>
                </a:solidFill>
              </a:rPr>
              <a:t>2-Les associations culturelles et artistiques</a:t>
            </a:r>
          </a:p>
          <a:p>
            <a:pPr algn="l" eaLnBrk="1" hangingPunct="1">
              <a:defRPr/>
            </a:pPr>
            <a:r>
              <a:rPr lang="fr-FR" altLang="fr-FR" sz="1714" dirty="0">
                <a:solidFill>
                  <a:srgbClr val="FFFFFF"/>
                </a:solidFill>
              </a:rPr>
              <a:t>TYPES DE CONTRATS DES ASSOCIATIONS CULTURELLES EMPLOYEUSES</a:t>
            </a:r>
          </a:p>
          <a:p>
            <a:pPr algn="l" eaLnBrk="1" hangingPunct="1">
              <a:defRPr/>
            </a:pPr>
            <a:endParaRPr lang="fr-FR" altLang="fr-FR" sz="1714" dirty="0">
              <a:solidFill>
                <a:srgbClr val="FFFFFF"/>
              </a:solidFill>
            </a:endParaRPr>
          </a:p>
          <a:p>
            <a:pPr algn="l" eaLnBrk="1" hangingPunct="1">
              <a:defRPr/>
            </a:pPr>
            <a:endParaRPr lang="fr-FR" altLang="fr-FR" sz="3500" kern="0" dirty="0">
              <a:solidFill>
                <a:schemeClr val="bg1"/>
              </a:solidFill>
            </a:endParaRPr>
          </a:p>
        </p:txBody>
      </p:sp>
      <p:grpSp>
        <p:nvGrpSpPr>
          <p:cNvPr id="2" name="Groupe 1">
            <a:extLst>
              <a:ext uri="{FF2B5EF4-FFF2-40B4-BE49-F238E27FC236}">
                <a16:creationId xmlns:a16="http://schemas.microsoft.com/office/drawing/2014/main" id="{8745A3D8-F5C5-4B8D-9763-DC466CD6862C}"/>
              </a:ext>
            </a:extLst>
          </p:cNvPr>
          <p:cNvGrpSpPr/>
          <p:nvPr/>
        </p:nvGrpSpPr>
        <p:grpSpPr>
          <a:xfrm>
            <a:off x="318067" y="1393818"/>
            <a:ext cx="8439831" cy="3634473"/>
            <a:chOff x="417286" y="1783670"/>
            <a:chExt cx="8439831" cy="3634473"/>
          </a:xfrm>
        </p:grpSpPr>
        <p:pic>
          <p:nvPicPr>
            <p:cNvPr id="28676" name="Image 7">
              <a:extLst>
                <a:ext uri="{FF2B5EF4-FFF2-40B4-BE49-F238E27FC236}">
                  <a16:creationId xmlns:a16="http://schemas.microsoft.com/office/drawing/2014/main" id="{C2E24A6E-9DCB-4CF7-BA50-3850AA5E9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86" y="1783670"/>
              <a:ext cx="8439831" cy="3342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8" name="ZoneTexte 5">
              <a:extLst>
                <a:ext uri="{FF2B5EF4-FFF2-40B4-BE49-F238E27FC236}">
                  <a16:creationId xmlns:a16="http://schemas.microsoft.com/office/drawing/2014/main" id="{2E061871-D99F-4B82-8C39-30A49EEA54C8}"/>
                </a:ext>
              </a:extLst>
            </p:cNvPr>
            <p:cNvSpPr txBox="1">
              <a:spLocks noChangeArrowheads="1"/>
            </p:cNvSpPr>
            <p:nvPr/>
          </p:nvSpPr>
          <p:spPr bwMode="auto">
            <a:xfrm>
              <a:off x="424090" y="5138964"/>
              <a:ext cx="1552861" cy="279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r>
                <a:rPr lang="fr-FR" altLang="fr-FR" sz="1214" dirty="0">
                  <a:latin typeface="Calibri" panose="020F0502020204030204" pitchFamily="34" charset="0"/>
                  <a:cs typeface="Calibri" panose="020F0502020204030204" pitchFamily="34" charset="0"/>
                </a:rPr>
                <a:t>Données 2011 – </a:t>
              </a:r>
              <a:r>
                <a:rPr lang="fr-FR" altLang="fr-FR" sz="1214" dirty="0" err="1">
                  <a:latin typeface="Calibri" panose="020F0502020204030204" pitchFamily="34" charset="0"/>
                  <a:cs typeface="Calibri" panose="020F0502020204030204" pitchFamily="34" charset="0"/>
                </a:rPr>
                <a:t>Deps</a:t>
              </a:r>
              <a:endParaRPr lang="fr-FR" altLang="fr-FR" sz="1214" dirty="0">
                <a:latin typeface="Calibri" panose="020F0502020204030204" pitchFamily="34" charset="0"/>
                <a:cs typeface="Calibri" panose="020F0502020204030204" pitchFamily="34" charset="0"/>
              </a:endParaRPr>
            </a:p>
          </p:txBody>
        </p:sp>
      </p:grpSp>
      <p:sp>
        <p:nvSpPr>
          <p:cNvPr id="14" name="Rectangle 3">
            <a:extLst>
              <a:ext uri="{FF2B5EF4-FFF2-40B4-BE49-F238E27FC236}">
                <a16:creationId xmlns:a16="http://schemas.microsoft.com/office/drawing/2014/main" id="{C3476B33-7956-4DD3-91A8-F25481759DD3}"/>
              </a:ext>
            </a:extLst>
          </p:cNvPr>
          <p:cNvSpPr txBox="1">
            <a:spLocks noChangeArrowheads="1"/>
          </p:cNvSpPr>
          <p:nvPr/>
        </p:nvSpPr>
        <p:spPr bwMode="auto">
          <a:xfrm>
            <a:off x="0" y="5139403"/>
            <a:ext cx="8914946" cy="1218973"/>
          </a:xfrm>
          <a:prstGeom prst="rect">
            <a:avLst/>
          </a:prstGeom>
          <a:noFill/>
          <a:ln>
            <a:noFill/>
            <a:miter lim="800000"/>
            <a:headEnd/>
            <a:tailEnd/>
          </a:ln>
          <a:extLst>
            <a:ext uri="{909E8E84-426E-40dd-AFC4-6F175D3DCCD1}">
              <a14:hiddenFill xmlns:a14="http://schemas.microsoft.com/office/drawing/2010/main" xmlns="">
                <a:solidFill>
                  <a:srgbClr val="FFFFFF"/>
                </a:solidFill>
              </a14:hiddenFill>
            </a:ext>
          </a:extLst>
        </p:spPr>
        <p:txBody>
          <a:bodyPr lIns="91440" tIns="45720" rIns="91440" bIns="45720"/>
          <a:lstStyle>
            <a:lvl1pPr marL="479425" indent="-479425" algn="l" rtl="0" eaLnBrk="0" fontAlgn="base" hangingPunct="0">
              <a:spcBef>
                <a:spcPct val="20000"/>
              </a:spcBef>
              <a:spcAft>
                <a:spcPct val="0"/>
              </a:spcAft>
              <a:buChar char="•"/>
              <a:defRPr sz="4500">
                <a:solidFill>
                  <a:schemeClr val="tx1"/>
                </a:solidFill>
                <a:latin typeface="+mn-lt"/>
                <a:ea typeface="MS PGothic" panose="020B0600070205080204" pitchFamily="34" charset="-128"/>
                <a:cs typeface="+mn-cs"/>
              </a:defRPr>
            </a:lvl1pPr>
            <a:lvl2pPr marL="1039813" indent="-400050" algn="l" rtl="0" eaLnBrk="0" fontAlgn="base" hangingPunct="0">
              <a:spcBef>
                <a:spcPct val="20000"/>
              </a:spcBef>
              <a:spcAft>
                <a:spcPct val="0"/>
              </a:spcAft>
              <a:buChar char="–"/>
              <a:defRPr sz="3900">
                <a:solidFill>
                  <a:schemeClr val="tx1"/>
                </a:solidFill>
                <a:latin typeface="+mn-lt"/>
                <a:ea typeface="MS PGothic" panose="020B0600070205080204" pitchFamily="34" charset="-128"/>
              </a:defRPr>
            </a:lvl2pPr>
            <a:lvl3pPr marL="1600200" indent="-319088" algn="l" rtl="0" eaLnBrk="0" fontAlgn="base" hangingPunct="0">
              <a:spcBef>
                <a:spcPct val="20000"/>
              </a:spcBef>
              <a:spcAft>
                <a:spcPct val="0"/>
              </a:spcAft>
              <a:buChar char="•"/>
              <a:defRPr sz="3400">
                <a:solidFill>
                  <a:schemeClr val="tx1"/>
                </a:solidFill>
                <a:latin typeface="+mn-lt"/>
                <a:ea typeface="MS PGothic" panose="020B0600070205080204" pitchFamily="34" charset="-128"/>
              </a:defRPr>
            </a:lvl3pPr>
            <a:lvl4pPr marL="2239963" indent="-319088"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4pPr>
            <a:lvl5pPr marL="2879725" indent="-319088"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5pPr>
            <a:lvl6pPr marL="3520440" indent="-320040" algn="l" rtl="0" fontAlgn="base">
              <a:spcBef>
                <a:spcPct val="20000"/>
              </a:spcBef>
              <a:spcAft>
                <a:spcPct val="0"/>
              </a:spcAft>
              <a:buChar char="»"/>
              <a:defRPr sz="2800">
                <a:solidFill>
                  <a:schemeClr val="tx1"/>
                </a:solidFill>
                <a:latin typeface="+mn-lt"/>
                <a:ea typeface="+mn-ea"/>
              </a:defRPr>
            </a:lvl6pPr>
            <a:lvl7pPr marL="4160520" indent="-320040" algn="l" rtl="0" fontAlgn="base">
              <a:spcBef>
                <a:spcPct val="20000"/>
              </a:spcBef>
              <a:spcAft>
                <a:spcPct val="0"/>
              </a:spcAft>
              <a:buChar char="»"/>
              <a:defRPr sz="2800">
                <a:solidFill>
                  <a:schemeClr val="tx1"/>
                </a:solidFill>
                <a:latin typeface="+mn-lt"/>
                <a:ea typeface="+mn-ea"/>
              </a:defRPr>
            </a:lvl7pPr>
            <a:lvl8pPr marL="4800600" indent="-320040" algn="l" rtl="0" fontAlgn="base">
              <a:spcBef>
                <a:spcPct val="20000"/>
              </a:spcBef>
              <a:spcAft>
                <a:spcPct val="0"/>
              </a:spcAft>
              <a:buChar char="»"/>
              <a:defRPr sz="2800">
                <a:solidFill>
                  <a:schemeClr val="tx1"/>
                </a:solidFill>
                <a:latin typeface="+mn-lt"/>
                <a:ea typeface="+mn-ea"/>
              </a:defRPr>
            </a:lvl8pPr>
            <a:lvl9pPr marL="5440680" indent="-320040" algn="l" rtl="0" fontAlgn="base">
              <a:spcBef>
                <a:spcPct val="20000"/>
              </a:spcBef>
              <a:spcAft>
                <a:spcPct val="0"/>
              </a:spcAft>
              <a:buChar char="»"/>
              <a:defRPr sz="2800">
                <a:solidFill>
                  <a:schemeClr val="tx1"/>
                </a:solidFill>
                <a:latin typeface="+mn-lt"/>
                <a:ea typeface="+mn-ea"/>
              </a:defRPr>
            </a:lvl9pPr>
          </a:lstStyle>
          <a:p>
            <a:pPr marL="0" indent="0" algn="ctr">
              <a:buNone/>
              <a:defRPr/>
            </a:pPr>
            <a:r>
              <a:rPr lang="fr-FR" altLang="fr-FR" sz="2000" kern="0" dirty="0">
                <a:latin typeface="Calibri" panose="020F0502020204030204" pitchFamily="34" charset="0"/>
                <a:cs typeface="Calibri" panose="020F0502020204030204" pitchFamily="34" charset="0"/>
              </a:rPr>
              <a:t>Si les </a:t>
            </a:r>
            <a:r>
              <a:rPr lang="fr-FR" altLang="fr-FR" sz="2000" b="1" kern="0" dirty="0">
                <a:latin typeface="Calibri" panose="020F0502020204030204" pitchFamily="34" charset="0"/>
                <a:cs typeface="Calibri" panose="020F0502020204030204" pitchFamily="34" charset="0"/>
              </a:rPr>
              <a:t>associations culturelles employeuses ont autant de CDD </a:t>
            </a:r>
            <a:r>
              <a:rPr lang="fr-FR" altLang="fr-FR" sz="2000" kern="0" dirty="0">
                <a:latin typeface="Calibri" panose="020F0502020204030204" pitchFamily="34" charset="0"/>
                <a:cs typeface="Calibri" panose="020F0502020204030204" pitchFamily="34" charset="0"/>
              </a:rPr>
              <a:t>que pour l’ensemble des secteurs, elles ont tout de même </a:t>
            </a:r>
            <a:r>
              <a:rPr lang="fr-FR" altLang="fr-FR" sz="2000" b="1" kern="0" dirty="0">
                <a:latin typeface="Calibri" panose="020F0502020204030204" pitchFamily="34" charset="0"/>
                <a:cs typeface="Calibri" panose="020F0502020204030204" pitchFamily="34" charset="0"/>
              </a:rPr>
              <a:t>moins de CDI </a:t>
            </a:r>
            <a:r>
              <a:rPr lang="fr-FR" altLang="fr-FR" sz="2000" kern="0" dirty="0">
                <a:latin typeface="Calibri" panose="020F0502020204030204" pitchFamily="34" charset="0"/>
                <a:cs typeface="Calibri" panose="020F0502020204030204" pitchFamily="34" charset="0"/>
              </a:rPr>
              <a:t>(30% au lieu de 47% pour l’ensemble des associations employeuses) mais beaucoup </a:t>
            </a:r>
            <a:r>
              <a:rPr lang="fr-FR" altLang="fr-FR" sz="2000" b="1" kern="0" dirty="0">
                <a:latin typeface="Calibri" panose="020F0502020204030204" pitchFamily="34" charset="0"/>
                <a:cs typeface="Calibri" panose="020F0502020204030204" pitchFamily="34" charset="0"/>
              </a:rPr>
              <a:t>plus d’autres contrats</a:t>
            </a:r>
            <a:r>
              <a:rPr lang="fr-FR" altLang="fr-FR" sz="2000" kern="0" dirty="0">
                <a:latin typeface="Calibri" panose="020F0502020204030204" pitchFamily="34" charset="0"/>
                <a:cs typeface="Calibri" panose="020F0502020204030204" pitchFamily="34" charset="0"/>
              </a:rPr>
              <a:t>, en particulier des CDDU (intermittents du spectacle).</a:t>
            </a:r>
            <a:endParaRPr lang="fr-FR" altLang="ja-JP" sz="2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4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2407343A-0C8F-42CF-8986-4F714B811567}"/>
              </a:ext>
            </a:extLst>
          </p:cNvPr>
          <p:cNvSpPr>
            <a:spLocks noGrp="1" noChangeArrowheads="1"/>
          </p:cNvSpPr>
          <p:nvPr>
            <p:ph type="body" idx="1"/>
          </p:nvPr>
        </p:nvSpPr>
        <p:spPr>
          <a:xfrm>
            <a:off x="305027" y="1423081"/>
            <a:ext cx="8457973" cy="5434919"/>
          </a:xfrm>
        </p:spPr>
        <p:txBody>
          <a:bodyPr>
            <a:normAutofit lnSpcReduction="10000"/>
          </a:bodyPr>
          <a:lstStyle/>
          <a:p>
            <a:pPr marL="439973" indent="-326578">
              <a:buFont typeface="Courier New" panose="02070309020205020404" pitchFamily="49" charset="0"/>
              <a:buChar char="o"/>
              <a:defRPr/>
            </a:pPr>
            <a:r>
              <a:rPr lang="fr-FR" altLang="fr-FR" sz="2000" dirty="0">
                <a:latin typeface="Calibri" panose="020F0502020204030204" pitchFamily="34" charset="0"/>
                <a:cs typeface="Calibri" panose="020F0502020204030204" pitchFamily="34" charset="0"/>
              </a:rPr>
              <a:t>Conventions </a:t>
            </a:r>
            <a:r>
              <a:rPr lang="fr-FR" altLang="ja-JP" sz="2000" b="1" dirty="0">
                <a:latin typeface="Calibri" panose="020F0502020204030204" pitchFamily="34" charset="0"/>
                <a:cs typeface="Calibri" panose="020F0502020204030204" pitchFamily="34" charset="0"/>
              </a:rPr>
              <a:t>collective : choix et application complexe </a:t>
            </a:r>
            <a:r>
              <a:rPr lang="fr-FR" altLang="ja-JP" sz="2000" dirty="0">
                <a:latin typeface="Calibri" panose="020F0502020204030204" pitchFamily="34" charset="0"/>
                <a:cs typeface="Calibri" panose="020F0502020204030204" pitchFamily="34" charset="0"/>
              </a:rPr>
              <a:t>(pluriactivité des structures, diversité des métiers, précarité économique) </a:t>
            </a:r>
            <a:r>
              <a:rPr lang="fr-FR" altLang="ja-JP" sz="2000" dirty="0">
                <a:latin typeface="Calibri" panose="020F0502020204030204" pitchFamily="34" charset="0"/>
                <a:cs typeface="Calibri" panose="020F0502020204030204" pitchFamily="34" charset="0"/>
                <a:sym typeface="Wingdings" panose="05000000000000000000" pitchFamily="2" charset="2"/>
              </a:rPr>
              <a:t> </a:t>
            </a:r>
            <a:r>
              <a:rPr lang="fr-FR" altLang="ja-JP" sz="2000" dirty="0">
                <a:latin typeface="Calibri" panose="020F0502020204030204" pitchFamily="34" charset="0"/>
                <a:cs typeface="Calibri" panose="020F0502020204030204" pitchFamily="34" charset="0"/>
              </a:rPr>
              <a:t>étude à mener éventuellement dans le cadre d’un observatoire de la protection sociale.</a:t>
            </a:r>
          </a:p>
          <a:p>
            <a:pPr marL="113395" indent="0">
              <a:buNone/>
              <a:defRPr/>
            </a:pPr>
            <a:endParaRPr lang="fr-FR" altLang="ja-JP" sz="357" b="1" dirty="0">
              <a:latin typeface="Calibri" panose="020F0502020204030204" pitchFamily="34" charset="0"/>
              <a:cs typeface="Calibri" panose="020F0502020204030204" pitchFamily="34" charset="0"/>
            </a:endParaRPr>
          </a:p>
          <a:p>
            <a:pPr marL="439973" indent="-326578">
              <a:buFont typeface="Courier New" panose="02070309020205020404" pitchFamily="49" charset="0"/>
              <a:buChar char="o"/>
              <a:defRPr/>
            </a:pPr>
            <a:r>
              <a:rPr lang="fr-FR" altLang="fr-FR" sz="2000" b="1" dirty="0">
                <a:latin typeface="Calibri" panose="020F0502020204030204" pitchFamily="34" charset="0"/>
                <a:cs typeface="Calibri" panose="020F0502020204030204" pitchFamily="34" charset="0"/>
              </a:rPr>
              <a:t>Peu de suivi RH </a:t>
            </a:r>
            <a:r>
              <a:rPr lang="fr-FR" altLang="fr-FR" sz="2000" dirty="0">
                <a:latin typeface="Calibri" panose="020F0502020204030204" pitchFamily="34" charset="0"/>
                <a:cs typeface="Calibri" panose="020F0502020204030204" pitchFamily="34" charset="0"/>
              </a:rPr>
              <a:t>(plan de formation, entretiens individuels...) </a:t>
            </a:r>
            <a:r>
              <a:rPr lang="fr-FR" altLang="fr-FR" sz="2000" b="1" dirty="0">
                <a:latin typeface="Calibri" panose="020F0502020204030204" pitchFamily="34" charset="0"/>
                <a:cs typeface="Calibri" panose="020F0502020204030204" pitchFamily="34" charset="0"/>
              </a:rPr>
              <a:t>et manque de formalisation </a:t>
            </a:r>
            <a:r>
              <a:rPr lang="fr-FR" altLang="fr-FR" sz="2000" dirty="0">
                <a:latin typeface="Calibri" panose="020F0502020204030204" pitchFamily="34" charset="0"/>
                <a:cs typeface="Calibri" panose="020F0502020204030204" pitchFamily="34" charset="0"/>
              </a:rPr>
              <a:t>: tensions potentielles employeurs/salariés</a:t>
            </a:r>
          </a:p>
          <a:p>
            <a:pPr marL="113395" indent="0">
              <a:buNone/>
              <a:defRPr/>
            </a:pPr>
            <a:endParaRPr lang="fr-FR" altLang="fr-FR" sz="357" dirty="0">
              <a:latin typeface="Calibri" panose="020F0502020204030204" pitchFamily="34" charset="0"/>
              <a:cs typeface="Calibri" panose="020F0502020204030204" pitchFamily="34" charset="0"/>
            </a:endParaRPr>
          </a:p>
          <a:p>
            <a:pPr marL="439973" indent="-326578">
              <a:buFont typeface="Courier New" panose="02070309020205020404" pitchFamily="49" charset="0"/>
              <a:buChar char="o"/>
              <a:defRPr/>
            </a:pPr>
            <a:r>
              <a:rPr lang="fr-FR" altLang="fr-FR" sz="2000" b="1" dirty="0">
                <a:latin typeface="Calibri" panose="020F0502020204030204" pitchFamily="34" charset="0"/>
                <a:cs typeface="Calibri" panose="020F0502020204030204" pitchFamily="34" charset="0"/>
              </a:rPr>
              <a:t>Individualisation </a:t>
            </a:r>
            <a:r>
              <a:rPr lang="fr-FR" altLang="fr-FR" sz="2000" dirty="0">
                <a:latin typeface="Calibri" panose="020F0502020204030204" pitchFamily="34" charset="0"/>
                <a:cs typeface="Calibri" panose="020F0502020204030204" pitchFamily="34" charset="0"/>
              </a:rPr>
              <a:t>excessive des postes, management trop participatif ou trop axé sur les valeurs, part importante de l</a:t>
            </a:r>
            <a:r>
              <a:rPr lang="ja-JP" altLang="fr-FR" sz="2000" dirty="0">
                <a:latin typeface="Calibri" panose="020F0502020204030204" pitchFamily="34" charset="0"/>
                <a:cs typeface="Calibri" panose="020F0502020204030204" pitchFamily="34" charset="0"/>
              </a:rPr>
              <a:t>’</a:t>
            </a:r>
            <a:r>
              <a:rPr lang="fr-FR" altLang="ja-JP" sz="2000" dirty="0">
                <a:latin typeface="Calibri" panose="020F0502020204030204" pitchFamily="34" charset="0"/>
                <a:cs typeface="Calibri" panose="020F0502020204030204" pitchFamily="34" charset="0"/>
              </a:rPr>
              <a:t>affectif : surinvestissement, risques psychosociaux</a:t>
            </a:r>
          </a:p>
          <a:p>
            <a:pPr marL="113395" indent="0">
              <a:buNone/>
              <a:defRPr/>
            </a:pPr>
            <a:endParaRPr lang="fr-FR" altLang="ja-JP" sz="357" dirty="0">
              <a:latin typeface="Calibri" panose="020F0502020204030204" pitchFamily="34" charset="0"/>
              <a:cs typeface="Calibri" panose="020F0502020204030204" pitchFamily="34" charset="0"/>
            </a:endParaRPr>
          </a:p>
          <a:p>
            <a:pPr marL="439973" indent="-326578">
              <a:buFont typeface="Courier New" panose="02070309020205020404" pitchFamily="49" charset="0"/>
              <a:buChar char="o"/>
              <a:defRPr/>
            </a:pPr>
            <a:r>
              <a:rPr lang="fr-FR" altLang="fr-FR" sz="2000" b="1" dirty="0">
                <a:latin typeface="Calibri" panose="020F0502020204030204" pitchFamily="34" charset="0"/>
                <a:cs typeface="Calibri" panose="020F0502020204030204" pitchFamily="34" charset="0"/>
              </a:rPr>
              <a:t>Coût réel de l’</a:t>
            </a:r>
            <a:r>
              <a:rPr lang="fr-FR" altLang="ja-JP" sz="2000" b="1" dirty="0">
                <a:latin typeface="Calibri" panose="020F0502020204030204" pitchFamily="34" charset="0"/>
                <a:cs typeface="Calibri" panose="020F0502020204030204" pitchFamily="34" charset="0"/>
              </a:rPr>
              <a:t>emploi souvent sous-évalué</a:t>
            </a:r>
            <a:r>
              <a:rPr lang="fr-FR" altLang="ja-JP" sz="2000" dirty="0">
                <a:latin typeface="Calibri" panose="020F0502020204030204" pitchFamily="34" charset="0"/>
                <a:cs typeface="Calibri" panose="020F0502020204030204" pitchFamily="34" charset="0"/>
              </a:rPr>
              <a:t>, certaines structures le limitant au coût du poste sans intégrer les charges de fonctionnement</a:t>
            </a:r>
          </a:p>
          <a:p>
            <a:pPr marL="113395" indent="0">
              <a:buNone/>
              <a:defRPr/>
            </a:pPr>
            <a:endParaRPr lang="fr-FR" altLang="ja-JP" sz="357" dirty="0">
              <a:latin typeface="Calibri" panose="020F0502020204030204" pitchFamily="34" charset="0"/>
              <a:cs typeface="Calibri" panose="020F0502020204030204" pitchFamily="34" charset="0"/>
            </a:endParaRPr>
          </a:p>
          <a:p>
            <a:pPr marL="439973" indent="-326578">
              <a:buFont typeface="Courier New" panose="02070309020205020404" pitchFamily="49" charset="0"/>
              <a:buChar char="o"/>
              <a:defRPr/>
            </a:pPr>
            <a:r>
              <a:rPr lang="fr-FR" altLang="fr-FR" sz="2000" dirty="0">
                <a:latin typeface="Calibri" panose="020F0502020204030204" pitchFamily="34" charset="0"/>
                <a:cs typeface="Calibri" panose="020F0502020204030204" pitchFamily="34" charset="0"/>
              </a:rPr>
              <a:t>Décalage entre les niveaux de qualification et les niveaux de rémunération: des risques de </a:t>
            </a:r>
            <a:r>
              <a:rPr lang="fr-FR" altLang="fr-FR" sz="2000" b="1" dirty="0">
                <a:latin typeface="Calibri" panose="020F0502020204030204" pitchFamily="34" charset="0"/>
                <a:cs typeface="Calibri" panose="020F0502020204030204" pitchFamily="34" charset="0"/>
              </a:rPr>
              <a:t>démotivation voire du </a:t>
            </a:r>
            <a:r>
              <a:rPr lang="fr-FR" altLang="fr-FR" sz="2000" b="1" i="1" dirty="0" err="1">
                <a:latin typeface="Calibri" panose="020F0502020204030204" pitchFamily="34" charset="0"/>
                <a:cs typeface="Calibri" panose="020F0502020204030204" pitchFamily="34" charset="0"/>
              </a:rPr>
              <a:t>turn</a:t>
            </a:r>
            <a:r>
              <a:rPr lang="fr-FR" altLang="fr-FR" sz="2000" b="1" i="1" dirty="0">
                <a:latin typeface="Calibri" panose="020F0502020204030204" pitchFamily="34" charset="0"/>
                <a:cs typeface="Calibri" panose="020F0502020204030204" pitchFamily="34" charset="0"/>
              </a:rPr>
              <a:t> over</a:t>
            </a:r>
            <a:r>
              <a:rPr lang="fr-FR" altLang="fr-FR" sz="2000" b="1" dirty="0">
                <a:latin typeface="Calibri" panose="020F0502020204030204" pitchFamily="34" charset="0"/>
                <a:cs typeface="Calibri" panose="020F0502020204030204" pitchFamily="34" charset="0"/>
              </a:rPr>
              <a:t> </a:t>
            </a:r>
            <a:r>
              <a:rPr lang="fr-FR" altLang="fr-FR" sz="2000" dirty="0">
                <a:latin typeface="Calibri" panose="020F0502020204030204" pitchFamily="34" charset="0"/>
                <a:cs typeface="Calibri" panose="020F0502020204030204" pitchFamily="34" charset="0"/>
              </a:rPr>
              <a:t>(reconnaissance symbolique insuffisante sur le long terme)</a:t>
            </a:r>
          </a:p>
          <a:p>
            <a:pPr marL="113395" indent="0">
              <a:buNone/>
              <a:defRPr/>
            </a:pPr>
            <a:endParaRPr lang="fr-FR" altLang="fr-FR" sz="357" dirty="0">
              <a:latin typeface="Calibri" panose="020F0502020204030204" pitchFamily="34" charset="0"/>
              <a:cs typeface="Calibri" panose="020F0502020204030204" pitchFamily="34" charset="0"/>
            </a:endParaRPr>
          </a:p>
          <a:p>
            <a:pPr marL="439973" indent="-326578">
              <a:buFont typeface="Courier New" panose="02070309020205020404" pitchFamily="49" charset="0"/>
              <a:buChar char="o"/>
              <a:defRPr/>
            </a:pPr>
            <a:r>
              <a:rPr lang="fr-FR" altLang="fr-FR" sz="2000" b="1" dirty="0">
                <a:solidFill>
                  <a:srgbClr val="000000"/>
                </a:solidFill>
                <a:latin typeface="Calibri" panose="020F0502020204030204" pitchFamily="34" charset="0"/>
              </a:rPr>
              <a:t>Pluralité des formes d’</a:t>
            </a:r>
            <a:r>
              <a:rPr lang="fr-FR" altLang="ja-JP" sz="2000" b="1" dirty="0">
                <a:solidFill>
                  <a:srgbClr val="000000"/>
                </a:solidFill>
                <a:latin typeface="Calibri" panose="020F0502020204030204" pitchFamily="34" charset="0"/>
              </a:rPr>
              <a:t>emploi et de contractualisation </a:t>
            </a:r>
            <a:r>
              <a:rPr lang="fr-FR" altLang="ja-JP" sz="2000" dirty="0">
                <a:solidFill>
                  <a:srgbClr val="000000"/>
                </a:solidFill>
                <a:latin typeface="Calibri" panose="020F0502020204030204" pitchFamily="34" charset="0"/>
              </a:rPr>
              <a:t>(micro entreprises, salariat permanent, CDDU, rémunération en droits d</a:t>
            </a:r>
            <a:r>
              <a:rPr lang="ja-JP" altLang="fr-FR" sz="2000" dirty="0">
                <a:solidFill>
                  <a:srgbClr val="000000"/>
                </a:solidFill>
                <a:latin typeface="Calibri" panose="020F0502020204030204" pitchFamily="34" charset="0"/>
              </a:rPr>
              <a:t>’</a:t>
            </a:r>
            <a:r>
              <a:rPr lang="fr-FR" altLang="ja-JP" sz="2000" dirty="0">
                <a:solidFill>
                  <a:srgbClr val="000000"/>
                </a:solidFill>
                <a:latin typeface="Calibri" panose="020F0502020204030204" pitchFamily="34" charset="0"/>
              </a:rPr>
              <a:t>auteur etc.)</a:t>
            </a:r>
            <a:endParaRPr lang="fr-FR" altLang="fr-FR" sz="2000" dirty="0">
              <a:solidFill>
                <a:srgbClr val="000000"/>
              </a:solidFill>
              <a:latin typeface="Calibri" panose="020F0502020204030204" pitchFamily="34" charset="0"/>
            </a:endParaRPr>
          </a:p>
        </p:txBody>
      </p:sp>
      <p:pic>
        <p:nvPicPr>
          <p:cNvPr id="30723" name="Image 4">
            <a:extLst>
              <a:ext uri="{FF2B5EF4-FFF2-40B4-BE49-F238E27FC236}">
                <a16:creationId xmlns:a16="http://schemas.microsoft.com/office/drawing/2014/main" id="{BB8B369D-93B1-4C93-AC47-087B4D5D3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Image 8" descr="vagues droites.jpg">
            <a:extLst>
              <a:ext uri="{FF2B5EF4-FFF2-40B4-BE49-F238E27FC236}">
                <a16:creationId xmlns:a16="http://schemas.microsoft.com/office/drawing/2014/main" id="{F2CDE4A0-F09A-49AF-99D3-79059FC73B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Rectangle 2">
            <a:extLst>
              <a:ext uri="{FF2B5EF4-FFF2-40B4-BE49-F238E27FC236}">
                <a16:creationId xmlns:a16="http://schemas.microsoft.com/office/drawing/2014/main" id="{BDE335F5-7285-4462-AAF3-FE45E154CF84}"/>
              </a:ext>
            </a:extLst>
          </p:cNvPr>
          <p:cNvSpPr>
            <a:spLocks noGrp="1" noChangeArrowheads="1"/>
          </p:cNvSpPr>
          <p:nvPr>
            <p:ph type="title"/>
          </p:nvPr>
        </p:nvSpPr>
        <p:spPr>
          <a:xfrm>
            <a:off x="0" y="0"/>
            <a:ext cx="9144000" cy="977447"/>
          </a:xfrm>
          <a:solidFill>
            <a:srgbClr val="FF8000"/>
          </a:solidFill>
        </p:spPr>
        <p:txBody>
          <a:bodyPr>
            <a:normAutofit fontScale="90000"/>
          </a:bodyPr>
          <a:lstStyle/>
          <a:p>
            <a:r>
              <a:rPr lang="fr-FR" altLang="fr-FR" sz="3500" dirty="0">
                <a:solidFill>
                  <a:schemeClr val="bg1"/>
                </a:solidFill>
              </a:rPr>
              <a:t>2-</a:t>
            </a:r>
            <a:r>
              <a:rPr lang="fr-FR" altLang="fr-FR" sz="2200" dirty="0">
                <a:solidFill>
                  <a:schemeClr val="bg1"/>
                </a:solidFill>
              </a:rPr>
              <a:t>LES ASSOCIATIONS CULTURELLES ET ARTISTIQUES: </a:t>
            </a:r>
            <a:r>
              <a:rPr lang="fr-FR" altLang="fr-FR" sz="1800" dirty="0">
                <a:solidFill>
                  <a:schemeClr val="bg1"/>
                </a:solidFill>
                <a:cs typeface="Calibri" panose="020F0502020204030204" pitchFamily="34" charset="0"/>
              </a:rPr>
              <a:t>ANALYSE DE QUELQUES PROBLÉMATIQUES </a:t>
            </a:r>
            <a:r>
              <a:rPr lang="fr-FR" altLang="fr-FR" sz="1800" dirty="0">
                <a:solidFill>
                  <a:schemeClr val="bg1"/>
                </a:solidFill>
              </a:rPr>
              <a:t/>
            </a:r>
            <a:br>
              <a:rPr lang="fr-FR" altLang="fr-FR" sz="1800" dirty="0">
                <a:solidFill>
                  <a:schemeClr val="bg1"/>
                </a:solidFill>
              </a:rPr>
            </a:br>
            <a:r>
              <a:rPr lang="fr-FR" altLang="fr-FR" sz="1714" dirty="0">
                <a:solidFill>
                  <a:schemeClr val="bg1"/>
                </a:solidFill>
                <a:cs typeface="Calibri" panose="020F0502020204030204" pitchFamily="34" charset="0"/>
              </a:rPr>
              <a:t>  ASPECTS INTERNES : RH ET GOUVERNANCE</a:t>
            </a:r>
            <a:endParaRPr lang="fr-FR" altLang="fr-FR" sz="3500" dirty="0">
              <a:solidFill>
                <a:schemeClr val="bg1"/>
              </a:solidFill>
            </a:endParaRPr>
          </a:p>
        </p:txBody>
      </p:sp>
    </p:spTree>
    <p:extLst>
      <p:ext uri="{BB962C8B-B14F-4D97-AF65-F5344CB8AC3E}">
        <p14:creationId xmlns:p14="http://schemas.microsoft.com/office/powerpoint/2010/main" val="1536424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500"/>
                                        <p:tgtEl>
                                          <p:spTgt spid="378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fade">
                                      <p:cBhvr>
                                        <p:cTn id="22" dur="500"/>
                                        <p:tgtEl>
                                          <p:spTgt spid="3789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animEffect transition="in" filter="fade">
                                      <p:cBhvr>
                                        <p:cTn id="27" dur="500"/>
                                        <p:tgtEl>
                                          <p:spTgt spid="3789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10" end="10"/>
                                            </p:txEl>
                                          </p:spTgt>
                                        </p:tgtEl>
                                        <p:attrNameLst>
                                          <p:attrName>style.visibility</p:attrName>
                                        </p:attrNameLst>
                                      </p:cBhvr>
                                      <p:to>
                                        <p:strVal val="visible"/>
                                      </p:to>
                                    </p:set>
                                    <p:animEffect transition="in" filter="fade">
                                      <p:cBhvr>
                                        <p:cTn id="32"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0FD11CF3-541C-45A3-9FB7-CBB94AB37533}"/>
              </a:ext>
            </a:extLst>
          </p:cNvPr>
          <p:cNvSpPr>
            <a:spLocks noGrp="1" noChangeArrowheads="1"/>
          </p:cNvSpPr>
          <p:nvPr>
            <p:ph type="body" idx="1"/>
          </p:nvPr>
        </p:nvSpPr>
        <p:spPr>
          <a:xfrm>
            <a:off x="560456" y="1566182"/>
            <a:ext cx="7845287" cy="4890636"/>
          </a:xfrm>
        </p:spPr>
        <p:txBody>
          <a:bodyPr>
            <a:normAutofit fontScale="70000" lnSpcReduction="20000"/>
          </a:bodyPr>
          <a:lstStyle/>
          <a:p>
            <a:pPr lvl="0"/>
            <a:r>
              <a:rPr lang="fr-FR" sz="2400" dirty="0"/>
              <a:t>Un emploi culturel atomisé, précaire dans un secteur en pleine croissance</a:t>
            </a:r>
          </a:p>
          <a:p>
            <a:pPr lvl="0"/>
            <a:r>
              <a:rPr lang="fr-FR" sz="2400" dirty="0"/>
              <a:t>Dans les associations culturelles, un peu moins du quart des emplois sont des emplois aidés, et le soutien à la pérennisation de ces emplois est une demande récurrente des associations. </a:t>
            </a:r>
          </a:p>
          <a:p>
            <a:pPr lvl="0"/>
            <a:r>
              <a:rPr lang="fr-FR" sz="2400" smtClean="0"/>
              <a:t>Les </a:t>
            </a:r>
            <a:r>
              <a:rPr lang="fr-FR" sz="2400" dirty="0"/>
              <a:t>artistes ont des difficultés à trouver des cadres juridiques adaptés aux mutations de leurs métiers : place croissante de la dimension économique, pluridisciplinarité et pluriactivité, renégociation du régime de l'intermittence… Ils sont confrontés à une précarité grandissante comme l'a montré le récent rapport sur « Les conditions d’emploi dans les métiers artistiques » (Rapport de Jean-Patrick Gilles, 2013).</a:t>
            </a:r>
          </a:p>
          <a:p>
            <a:pPr lvl="0"/>
            <a:r>
              <a:rPr lang="fr-FR" sz="2400" dirty="0"/>
              <a:t>Une proportion de jeunes plus importante que dans d'autres secteurs (statut précaire, salaires peu élevés au regard des qualifications), un poids élevé des professionnels encore en emploi à des âges avancés. </a:t>
            </a:r>
          </a:p>
          <a:p>
            <a:pPr lvl="0"/>
            <a:r>
              <a:rPr lang="fr-FR" sz="2400" dirty="0"/>
              <a:t>Sur l'ensemble du marché du travail, on observe une forte hausse de l'emploi à temps partiel et en CDD (les contrats courts ont doublé en 20 ans). La hausse des temps partiels est l’un des indicateurs clés du mouvement de fragmentation et de diversification du salariat.</a:t>
            </a:r>
          </a:p>
          <a:p>
            <a:pPr lvl="0"/>
            <a:r>
              <a:rPr lang="fr-FR" sz="2400" dirty="0"/>
              <a:t>Le secteur culturel est également marqué par l’exercice d’activités sous des formes autres que le salariat (3 fois plus que dans l’ensemble de la population). </a:t>
            </a:r>
          </a:p>
          <a:p>
            <a:pPr lvl="0"/>
            <a:r>
              <a:rPr lang="fr-FR" sz="2400" dirty="0"/>
              <a:t>Enfin, l’emploi associatif globalement (y compris le secteur culturel associatif) a subi, à partir de 2011, les effets de la crise économique et financière. </a:t>
            </a:r>
          </a:p>
          <a:p>
            <a:pPr eaLnBrk="1" hangingPunct="1">
              <a:buFontTx/>
              <a:buChar char="-"/>
            </a:pPr>
            <a:endParaRPr lang="fr-FR" altLang="fr-FR" sz="2000" dirty="0">
              <a:solidFill>
                <a:srgbClr val="7F7F7F"/>
              </a:solidFill>
            </a:endParaRPr>
          </a:p>
          <a:p>
            <a:pPr eaLnBrk="1" hangingPunct="1">
              <a:buFontTx/>
              <a:buChar char="-"/>
            </a:pPr>
            <a:endParaRPr lang="fr-FR" altLang="fr-FR" sz="2000" dirty="0">
              <a:solidFill>
                <a:srgbClr val="7F7F7F"/>
              </a:solidFill>
            </a:endParaRPr>
          </a:p>
          <a:p>
            <a:pPr eaLnBrk="1" hangingPunct="1">
              <a:buFontTx/>
              <a:buChar char="-"/>
            </a:pPr>
            <a:endParaRPr lang="fr-FR" altLang="fr-FR" sz="2000" dirty="0">
              <a:solidFill>
                <a:srgbClr val="7F7F7F"/>
              </a:solidFill>
            </a:endParaRPr>
          </a:p>
          <a:p>
            <a:pPr eaLnBrk="1" hangingPunct="1">
              <a:buFontTx/>
              <a:buNone/>
            </a:pPr>
            <a:endParaRPr lang="fr-FR" altLang="fr-FR" sz="2000" dirty="0">
              <a:solidFill>
                <a:srgbClr val="7F7F7F"/>
              </a:solidFill>
            </a:endParaRPr>
          </a:p>
          <a:p>
            <a:pPr eaLnBrk="1" hangingPunct="1">
              <a:buFontTx/>
              <a:buNone/>
            </a:pPr>
            <a:endParaRPr lang="fr-FR" altLang="fr-FR" sz="2000" dirty="0">
              <a:solidFill>
                <a:srgbClr val="7F7F7F"/>
              </a:solidFill>
            </a:endParaRPr>
          </a:p>
        </p:txBody>
      </p:sp>
      <p:pic>
        <p:nvPicPr>
          <p:cNvPr id="32771" name="Image 4">
            <a:extLst>
              <a:ext uri="{FF2B5EF4-FFF2-40B4-BE49-F238E27FC236}">
                <a16:creationId xmlns:a16="http://schemas.microsoft.com/office/drawing/2014/main" id="{A27D2B8D-B89D-44FE-9E92-FD0D953CE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Image 8" descr="vagues droites.jpg">
            <a:extLst>
              <a:ext uri="{FF2B5EF4-FFF2-40B4-BE49-F238E27FC236}">
                <a16:creationId xmlns:a16="http://schemas.microsoft.com/office/drawing/2014/main" id="{2D2BD3A6-EA24-40EF-908E-09EE3B3905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Rectangle 2">
            <a:extLst>
              <a:ext uri="{FF2B5EF4-FFF2-40B4-BE49-F238E27FC236}">
                <a16:creationId xmlns:a16="http://schemas.microsoft.com/office/drawing/2014/main" id="{3327BFCA-9508-4ABB-9EDB-182C93600B98}"/>
              </a:ext>
            </a:extLst>
          </p:cNvPr>
          <p:cNvSpPr>
            <a:spLocks noGrp="1" noChangeArrowheads="1"/>
          </p:cNvSpPr>
          <p:nvPr>
            <p:ph type="title"/>
          </p:nvPr>
        </p:nvSpPr>
        <p:spPr>
          <a:xfrm>
            <a:off x="0" y="0"/>
            <a:ext cx="9144000" cy="950233"/>
          </a:xfrm>
          <a:solidFill>
            <a:srgbClr val="FF8000"/>
          </a:solidFill>
        </p:spPr>
        <p:txBody>
          <a:bodyPr>
            <a:normAutofit/>
          </a:bodyPr>
          <a:lstStyle/>
          <a:p>
            <a:r>
              <a:rPr lang="fr-FR" altLang="fr-FR" sz="3500" dirty="0">
                <a:solidFill>
                  <a:schemeClr val="bg1"/>
                </a:solidFill>
              </a:rPr>
              <a:t>2-</a:t>
            </a:r>
            <a:r>
              <a:rPr lang="fr-FR" altLang="fr-FR" sz="1800" dirty="0">
                <a:solidFill>
                  <a:schemeClr val="bg1"/>
                </a:solidFill>
              </a:rPr>
              <a:t>LES ASSOCIATIONS CULTURELLES ET ARTISTIQUES</a:t>
            </a:r>
            <a:r>
              <a:rPr lang="fr-FR" altLang="fr-FR" sz="2000" dirty="0">
                <a:solidFill>
                  <a:schemeClr val="bg1"/>
                </a:solidFill>
              </a:rPr>
              <a:t>: </a:t>
            </a:r>
            <a:r>
              <a:rPr lang="fr-FR" altLang="fr-FR" sz="1600" dirty="0">
                <a:solidFill>
                  <a:schemeClr val="bg1"/>
                </a:solidFill>
                <a:cs typeface="Calibri" panose="020F0502020204030204" pitchFamily="34" charset="0"/>
              </a:rPr>
              <a:t>Q</a:t>
            </a:r>
            <a:r>
              <a:rPr lang="fr-FR" altLang="fr-FR" sz="1600" dirty="0" smtClean="0">
                <a:solidFill>
                  <a:schemeClr val="bg1"/>
                </a:solidFill>
                <a:cs typeface="Calibri" panose="020F0502020204030204" pitchFamily="34" charset="0"/>
              </a:rPr>
              <a:t>UELQUES </a:t>
            </a:r>
            <a:r>
              <a:rPr lang="fr-FR" altLang="fr-FR" sz="1600" dirty="0">
                <a:solidFill>
                  <a:schemeClr val="bg1"/>
                </a:solidFill>
                <a:cs typeface="Calibri" panose="020F0502020204030204" pitchFamily="34" charset="0"/>
              </a:rPr>
              <a:t>PROBLÉMATIQUES  </a:t>
            </a:r>
            <a:endParaRPr lang="fr-FR" altLang="fr-FR" sz="3500" dirty="0">
              <a:solidFill>
                <a:schemeClr val="bg1"/>
              </a:solidFill>
            </a:endParaRPr>
          </a:p>
        </p:txBody>
      </p:sp>
    </p:spTree>
    <p:extLst>
      <p:ext uri="{BB962C8B-B14F-4D97-AF65-F5344CB8AC3E}">
        <p14:creationId xmlns:p14="http://schemas.microsoft.com/office/powerpoint/2010/main" val="2972007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0FD11CF3-541C-45A3-9FB7-CBB94AB37533}"/>
              </a:ext>
            </a:extLst>
          </p:cNvPr>
          <p:cNvSpPr>
            <a:spLocks noGrp="1" noChangeArrowheads="1"/>
          </p:cNvSpPr>
          <p:nvPr>
            <p:ph type="body" idx="1"/>
          </p:nvPr>
        </p:nvSpPr>
        <p:spPr>
          <a:xfrm>
            <a:off x="560456" y="1566182"/>
            <a:ext cx="7845287" cy="4890636"/>
          </a:xfrm>
        </p:spPr>
        <p:txBody>
          <a:bodyPr>
            <a:normAutofit fontScale="85000" lnSpcReduction="20000"/>
          </a:bodyPr>
          <a:lstStyle/>
          <a:p>
            <a:pPr lvl="0"/>
            <a:r>
              <a:rPr lang="fr-FR" sz="1600" dirty="0" smtClean="0"/>
              <a:t>Dans quelle mesure un lieu de MA peut-il agir sur son territoire sur cette situation de l’emploi? Mutualisation (GE, CAE) avec une fonction de chef de file du lieu? Coopération </a:t>
            </a:r>
            <a:r>
              <a:rPr lang="fr-FR" sz="1600" dirty="0" err="1" smtClean="0"/>
              <a:t>inter-entreprise</a:t>
            </a:r>
            <a:r>
              <a:rPr lang="fr-FR" sz="1600" dirty="0" smtClean="0"/>
              <a:t>, partage de l’emploi?</a:t>
            </a:r>
          </a:p>
          <a:p>
            <a:pPr lvl="0"/>
            <a:r>
              <a:rPr lang="fr-FR" sz="1600" dirty="0" smtClean="0"/>
              <a:t>Comment mieux soutenir et rémunérer ces travailleurs associés qui créent de la valeur et du commun?</a:t>
            </a:r>
          </a:p>
          <a:p>
            <a:pPr lvl="0"/>
            <a:r>
              <a:rPr lang="fr-FR" sz="1600" dirty="0" smtClean="0"/>
              <a:t>Comment faire coexister le salariat classique et ces autres formes qui restent précaires sans passer par une réflexion sur la refonte de notre système de protection sociale ?</a:t>
            </a:r>
          </a:p>
          <a:p>
            <a:pPr lvl="0"/>
            <a:r>
              <a:rPr lang="fr-FR" sz="1600" dirty="0"/>
              <a:t>Quelle relation aux artistes :</a:t>
            </a:r>
          </a:p>
          <a:p>
            <a:pPr lvl="1"/>
            <a:r>
              <a:rPr lang="fr-FR" sz="1200" dirty="0"/>
              <a:t> </a:t>
            </a:r>
            <a:r>
              <a:rPr lang="fr-FR" sz="1600" dirty="0"/>
              <a:t>rémunérer les artistes, notamment les artistes en développement de carrière, à la valeur « juste » de leur intervention?</a:t>
            </a:r>
          </a:p>
          <a:p>
            <a:pPr lvl="1"/>
            <a:r>
              <a:rPr lang="fr-FR" sz="1600" dirty="0"/>
              <a:t>Construire des partenariats de projets avec les artistes, rechercher un équilibre selon les moyens disponibles de part et d’autre entre le soutien de l’association au projet de l’artiste (suivi d’un parcours de création), et le soutien de l’artiste au projet de l’association (implication dans le territoire et auprès des adhérents de l’association?</a:t>
            </a:r>
          </a:p>
          <a:p>
            <a:pPr lvl="1"/>
            <a:r>
              <a:rPr lang="fr-FR" sz="1600" dirty="0"/>
              <a:t>Rechercher et appliquer les principes d’économie équitable pour les artistes issus de pays en développement prenant en compte les besoins du territoire d’origine?</a:t>
            </a:r>
          </a:p>
          <a:p>
            <a:pPr lvl="0"/>
            <a:endParaRPr lang="fr-FR" sz="1600" dirty="0"/>
          </a:p>
          <a:p>
            <a:pPr lvl="0" algn="ctr"/>
            <a:r>
              <a:rPr lang="fr-FR" sz="1900" b="1" dirty="0" smtClean="0"/>
              <a:t>En interne</a:t>
            </a:r>
          </a:p>
          <a:p>
            <a:pPr lvl="0"/>
            <a:r>
              <a:rPr lang="fr-FR" sz="1600" dirty="0" smtClean="0"/>
              <a:t>Quelle responsabilité sur l’équité salariale H/F?</a:t>
            </a:r>
          </a:p>
          <a:p>
            <a:pPr lvl="0"/>
            <a:r>
              <a:rPr lang="fr-FR" sz="1600" dirty="0" smtClean="0"/>
              <a:t>Quelle réflexion sur les écarts de salaires au sein de l’équipe salariée d’une même structure?</a:t>
            </a:r>
          </a:p>
          <a:p>
            <a:pPr lvl="0"/>
            <a:r>
              <a:rPr lang="fr-FR" sz="1600" dirty="0" smtClean="0"/>
              <a:t>Associer les </a:t>
            </a:r>
            <a:r>
              <a:rPr lang="fr-FR" sz="1600" dirty="0" err="1" smtClean="0"/>
              <a:t>salarié.e.s</a:t>
            </a:r>
            <a:r>
              <a:rPr lang="fr-FR" sz="1600" dirty="0" smtClean="0"/>
              <a:t> et les bénévoles au processus de définition ou redéfinition du projet associatif et du projet artistique et culturel?</a:t>
            </a:r>
          </a:p>
          <a:p>
            <a:pPr lvl="0"/>
            <a:r>
              <a:rPr lang="fr-FR" sz="1600" dirty="0" smtClean="0"/>
              <a:t>Favoriser l’évolution (compétence, prise de responsabilité, autonomie)?</a:t>
            </a:r>
            <a:endParaRPr lang="fr-FR" sz="1600" dirty="0"/>
          </a:p>
          <a:p>
            <a:pPr eaLnBrk="1" hangingPunct="1">
              <a:buFontTx/>
              <a:buChar char="-"/>
            </a:pPr>
            <a:endParaRPr lang="fr-FR" altLang="fr-FR" sz="2000" dirty="0">
              <a:solidFill>
                <a:srgbClr val="7F7F7F"/>
              </a:solidFill>
            </a:endParaRPr>
          </a:p>
          <a:p>
            <a:pPr eaLnBrk="1" hangingPunct="1">
              <a:buFontTx/>
              <a:buChar char="-"/>
            </a:pPr>
            <a:endParaRPr lang="fr-FR" altLang="fr-FR" sz="2000" dirty="0">
              <a:solidFill>
                <a:srgbClr val="7F7F7F"/>
              </a:solidFill>
            </a:endParaRPr>
          </a:p>
          <a:p>
            <a:pPr eaLnBrk="1" hangingPunct="1">
              <a:buFontTx/>
              <a:buChar char="-"/>
            </a:pPr>
            <a:endParaRPr lang="fr-FR" altLang="fr-FR" sz="2000" dirty="0">
              <a:solidFill>
                <a:srgbClr val="7F7F7F"/>
              </a:solidFill>
            </a:endParaRPr>
          </a:p>
          <a:p>
            <a:pPr eaLnBrk="1" hangingPunct="1">
              <a:buFontTx/>
              <a:buNone/>
            </a:pPr>
            <a:endParaRPr lang="fr-FR" altLang="fr-FR" sz="2000" dirty="0">
              <a:solidFill>
                <a:srgbClr val="7F7F7F"/>
              </a:solidFill>
            </a:endParaRPr>
          </a:p>
          <a:p>
            <a:pPr eaLnBrk="1" hangingPunct="1">
              <a:buFontTx/>
              <a:buNone/>
            </a:pPr>
            <a:endParaRPr lang="fr-FR" altLang="fr-FR" sz="2000" dirty="0">
              <a:solidFill>
                <a:srgbClr val="7F7F7F"/>
              </a:solidFill>
            </a:endParaRPr>
          </a:p>
        </p:txBody>
      </p:sp>
      <p:pic>
        <p:nvPicPr>
          <p:cNvPr id="32771" name="Image 4">
            <a:extLst>
              <a:ext uri="{FF2B5EF4-FFF2-40B4-BE49-F238E27FC236}">
                <a16:creationId xmlns:a16="http://schemas.microsoft.com/office/drawing/2014/main" id="{A27D2B8D-B89D-44FE-9E92-FD0D953CE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Image 8" descr="vagues droites.jpg">
            <a:extLst>
              <a:ext uri="{FF2B5EF4-FFF2-40B4-BE49-F238E27FC236}">
                <a16:creationId xmlns:a16="http://schemas.microsoft.com/office/drawing/2014/main" id="{2D2BD3A6-EA24-40EF-908E-09EE3B3905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Rectangle 2">
            <a:extLst>
              <a:ext uri="{FF2B5EF4-FFF2-40B4-BE49-F238E27FC236}">
                <a16:creationId xmlns:a16="http://schemas.microsoft.com/office/drawing/2014/main" id="{3327BFCA-9508-4ABB-9EDB-182C93600B98}"/>
              </a:ext>
            </a:extLst>
          </p:cNvPr>
          <p:cNvSpPr>
            <a:spLocks noGrp="1" noChangeArrowheads="1"/>
          </p:cNvSpPr>
          <p:nvPr>
            <p:ph type="title"/>
          </p:nvPr>
        </p:nvSpPr>
        <p:spPr>
          <a:xfrm>
            <a:off x="0" y="0"/>
            <a:ext cx="9144000" cy="950233"/>
          </a:xfrm>
          <a:solidFill>
            <a:srgbClr val="FF8000"/>
          </a:solidFill>
        </p:spPr>
        <p:txBody>
          <a:bodyPr>
            <a:normAutofit/>
          </a:bodyPr>
          <a:lstStyle/>
          <a:p>
            <a:r>
              <a:rPr lang="fr-FR" altLang="fr-FR" sz="3500" dirty="0">
                <a:solidFill>
                  <a:schemeClr val="bg1"/>
                </a:solidFill>
              </a:rPr>
              <a:t>2-</a:t>
            </a:r>
            <a:r>
              <a:rPr lang="fr-FR" altLang="fr-FR" sz="1800" dirty="0">
                <a:solidFill>
                  <a:schemeClr val="bg1"/>
                </a:solidFill>
              </a:rPr>
              <a:t>LES ASSOCIATIONS CULTURELLES ET </a:t>
            </a:r>
            <a:r>
              <a:rPr lang="fr-FR" altLang="fr-FR" sz="1800" dirty="0" smtClean="0">
                <a:solidFill>
                  <a:schemeClr val="bg1"/>
                </a:solidFill>
              </a:rPr>
              <a:t>ARTISTIQUES</a:t>
            </a:r>
            <a:r>
              <a:rPr lang="fr-FR" altLang="fr-FR" sz="2000" dirty="0">
                <a:solidFill>
                  <a:schemeClr val="bg1"/>
                </a:solidFill>
              </a:rPr>
              <a:t> </a:t>
            </a:r>
            <a:r>
              <a:rPr lang="fr-FR" altLang="fr-FR" sz="2000" dirty="0" smtClean="0">
                <a:solidFill>
                  <a:schemeClr val="bg1"/>
                </a:solidFill>
              </a:rPr>
              <a:t>et l’ESS</a:t>
            </a:r>
            <a:r>
              <a:rPr lang="fr-FR" altLang="fr-FR" sz="1600" dirty="0" smtClean="0">
                <a:solidFill>
                  <a:schemeClr val="bg1"/>
                </a:solidFill>
                <a:cs typeface="Calibri" panose="020F0502020204030204" pitchFamily="34" charset="0"/>
              </a:rPr>
              <a:t>  </a:t>
            </a:r>
            <a:endParaRPr lang="fr-FR" altLang="fr-FR" sz="3500" dirty="0">
              <a:solidFill>
                <a:schemeClr val="bg1"/>
              </a:solidFill>
            </a:endParaRPr>
          </a:p>
        </p:txBody>
      </p:sp>
    </p:spTree>
    <p:extLst>
      <p:ext uri="{BB962C8B-B14F-4D97-AF65-F5344CB8AC3E}">
        <p14:creationId xmlns:p14="http://schemas.microsoft.com/office/powerpoint/2010/main" val="144738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13D2C81-9D52-46B9-B98B-6BC173E33EBB}"/>
              </a:ext>
            </a:extLst>
          </p:cNvPr>
          <p:cNvSpPr>
            <a:spLocks noGrp="1" noChangeArrowheads="1"/>
          </p:cNvSpPr>
          <p:nvPr>
            <p:ph type="title"/>
          </p:nvPr>
        </p:nvSpPr>
        <p:spPr>
          <a:xfrm>
            <a:off x="-1" y="0"/>
            <a:ext cx="9154205" cy="976313"/>
          </a:xfrm>
          <a:solidFill>
            <a:srgbClr val="FF8000"/>
          </a:solidFill>
        </p:spPr>
        <p:txBody>
          <a:bodyPr/>
          <a:lstStyle/>
          <a:p>
            <a:pPr algn="l" eaLnBrk="1" hangingPunct="1"/>
            <a:r>
              <a:rPr lang="fr-FR" altLang="fr-FR" sz="3500" dirty="0">
                <a:solidFill>
                  <a:schemeClr val="bg1"/>
                </a:solidFill>
              </a:rPr>
              <a:t>1- Paysage du secteur culturel</a:t>
            </a:r>
          </a:p>
        </p:txBody>
      </p:sp>
      <p:pic>
        <p:nvPicPr>
          <p:cNvPr id="8195" name="Image 2">
            <a:extLst>
              <a:ext uri="{FF2B5EF4-FFF2-40B4-BE49-F238E27FC236}">
                <a16:creationId xmlns:a16="http://schemas.microsoft.com/office/drawing/2014/main" id="{A72E017F-1F10-41A2-9E52-38709AC77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6" y="976313"/>
            <a:ext cx="9164411" cy="588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26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60976C-16F3-4CF9-B624-E8E916B119B5}"/>
              </a:ext>
            </a:extLst>
          </p:cNvPr>
          <p:cNvSpPr>
            <a:spLocks noGrp="1" noChangeArrowheads="1"/>
          </p:cNvSpPr>
          <p:nvPr>
            <p:ph type="title"/>
          </p:nvPr>
        </p:nvSpPr>
        <p:spPr>
          <a:xfrm>
            <a:off x="0" y="1134"/>
            <a:ext cx="9144000" cy="991054"/>
          </a:xfrm>
          <a:solidFill>
            <a:srgbClr val="FF8000"/>
          </a:solidFill>
        </p:spPr>
        <p:txBody>
          <a:bodyPr/>
          <a:lstStyle/>
          <a:p>
            <a:pPr algn="l" eaLnBrk="1" hangingPunct="1"/>
            <a:r>
              <a:rPr lang="fr-FR" altLang="fr-FR" sz="3786" dirty="0">
                <a:solidFill>
                  <a:schemeClr val="bg1"/>
                </a:solidFill>
              </a:rPr>
              <a:t>1-L</a:t>
            </a:r>
            <a:r>
              <a:rPr lang="ja-JP" altLang="fr-FR" sz="3786">
                <a:solidFill>
                  <a:schemeClr val="bg1"/>
                </a:solidFill>
              </a:rPr>
              <a:t>’</a:t>
            </a:r>
            <a:r>
              <a:rPr lang="fr-FR" altLang="ja-JP" sz="3786" dirty="0">
                <a:solidFill>
                  <a:schemeClr val="bg1"/>
                </a:solidFill>
              </a:rPr>
              <a:t>ESS dans la Culture</a:t>
            </a:r>
            <a:endParaRPr lang="fr-FR" altLang="fr-FR" sz="3786" dirty="0">
              <a:solidFill>
                <a:schemeClr val="bg1"/>
              </a:solidFill>
            </a:endParaRPr>
          </a:p>
        </p:txBody>
      </p:sp>
      <p:sp>
        <p:nvSpPr>
          <p:cNvPr id="5" name="Rectangle 2">
            <a:extLst>
              <a:ext uri="{FF2B5EF4-FFF2-40B4-BE49-F238E27FC236}">
                <a16:creationId xmlns:a16="http://schemas.microsoft.com/office/drawing/2014/main" id="{BD5055A1-6A7A-43E2-8402-E2FE9B484823}"/>
              </a:ext>
            </a:extLst>
          </p:cNvPr>
          <p:cNvSpPr txBox="1">
            <a:spLocks noChangeArrowheads="1"/>
          </p:cNvSpPr>
          <p:nvPr/>
        </p:nvSpPr>
        <p:spPr>
          <a:xfrm>
            <a:off x="-23813" y="-11339"/>
            <a:ext cx="9144001"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kern="0" dirty="0">
                <a:solidFill>
                  <a:schemeClr val="bg1"/>
                </a:solidFill>
              </a:rPr>
              <a:t>1- Paysage du secteur culturel</a:t>
            </a:r>
          </a:p>
          <a:p>
            <a:pPr algn="l" eaLnBrk="1" hangingPunct="1">
              <a:defRPr/>
            </a:pPr>
            <a:r>
              <a:rPr lang="fr-FR" altLang="fr-FR" sz="1714" dirty="0">
                <a:solidFill>
                  <a:srgbClr val="FFFFFF"/>
                </a:solidFill>
              </a:rPr>
              <a:t>L’ESS DANS LA CULTURE</a:t>
            </a:r>
          </a:p>
          <a:p>
            <a:pPr algn="l" eaLnBrk="1" hangingPunct="1">
              <a:defRPr/>
            </a:pPr>
            <a:endParaRPr lang="fr-FR" altLang="fr-FR" sz="3500" kern="0" dirty="0">
              <a:solidFill>
                <a:schemeClr val="bg1"/>
              </a:solidFill>
            </a:endParaRPr>
          </a:p>
        </p:txBody>
      </p:sp>
      <p:pic>
        <p:nvPicPr>
          <p:cNvPr id="10259" name="Image 7">
            <a:extLst>
              <a:ext uri="{FF2B5EF4-FFF2-40B4-BE49-F238E27FC236}">
                <a16:creationId xmlns:a16="http://schemas.microsoft.com/office/drawing/2014/main" id="{8FA4D4ED-44BB-42CC-AEC9-14A6BFB42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0" name="Image 8" descr="vagues droites.jpg">
            <a:extLst>
              <a:ext uri="{FF2B5EF4-FFF2-40B4-BE49-F238E27FC236}">
                <a16:creationId xmlns:a16="http://schemas.microsoft.com/office/drawing/2014/main" id="{98BAEE69-9498-4DB4-8498-A32E56DA6F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a:extLst>
              <a:ext uri="{FF2B5EF4-FFF2-40B4-BE49-F238E27FC236}">
                <a16:creationId xmlns:a16="http://schemas.microsoft.com/office/drawing/2014/main" id="{1BB9415A-847E-40EA-B525-1E0563FEBC01}"/>
              </a:ext>
            </a:extLst>
          </p:cNvPr>
          <p:cNvSpPr txBox="1">
            <a:spLocks noChangeArrowheads="1"/>
          </p:cNvSpPr>
          <p:nvPr/>
        </p:nvSpPr>
        <p:spPr>
          <a:xfrm>
            <a:off x="1104649" y="1622527"/>
            <a:ext cx="6859908" cy="494393"/>
          </a:xfrm>
          <a:prstGeom prst="rect">
            <a:avLst/>
          </a:prstGeom>
          <a:solidFill>
            <a:schemeClr val="bg1">
              <a:lumMod val="65000"/>
            </a:schemeClr>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eaLnBrk="1" hangingPunct="1">
              <a:defRPr/>
            </a:pPr>
            <a:r>
              <a:rPr lang="fr-FR" altLang="fr-FR" sz="2571" b="1" dirty="0">
                <a:solidFill>
                  <a:srgbClr val="FFFFFF"/>
                </a:solidFill>
              </a:rPr>
              <a:t>SECTEUR CULTUREL : 3 grandes familles</a:t>
            </a:r>
          </a:p>
          <a:p>
            <a:pPr eaLnBrk="1" hangingPunct="1">
              <a:defRPr/>
            </a:pPr>
            <a:endParaRPr lang="fr-FR" altLang="fr-FR" sz="3500" kern="0" dirty="0">
              <a:solidFill>
                <a:schemeClr val="bg1"/>
              </a:solidFill>
            </a:endParaRPr>
          </a:p>
        </p:txBody>
      </p:sp>
      <p:sp>
        <p:nvSpPr>
          <p:cNvPr id="10257" name="ZoneTexte 3">
            <a:extLst>
              <a:ext uri="{FF2B5EF4-FFF2-40B4-BE49-F238E27FC236}">
                <a16:creationId xmlns:a16="http://schemas.microsoft.com/office/drawing/2014/main" id="{04C8612C-0BF4-4116-A416-67E2AE943477}"/>
              </a:ext>
            </a:extLst>
          </p:cNvPr>
          <p:cNvSpPr txBox="1">
            <a:spLocks noChangeArrowheads="1"/>
          </p:cNvSpPr>
          <p:nvPr/>
        </p:nvSpPr>
        <p:spPr bwMode="auto">
          <a:xfrm>
            <a:off x="1272622" y="5863875"/>
            <a:ext cx="6593087"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r>
              <a:rPr lang="fr-FR" altLang="fr-FR" sz="2500" dirty="0">
                <a:latin typeface="Calibri" panose="020F0502020204030204" pitchFamily="34" charset="0"/>
                <a:cs typeface="Calibri" panose="020F0502020204030204" pitchFamily="34" charset="0"/>
              </a:rPr>
              <a:t>porosité – complémentarités – interdépendances</a:t>
            </a:r>
          </a:p>
        </p:txBody>
      </p:sp>
      <p:graphicFrame>
        <p:nvGraphicFramePr>
          <p:cNvPr id="7" name="Tableau 6">
            <a:extLst>
              <a:ext uri="{FF2B5EF4-FFF2-40B4-BE49-F238E27FC236}">
                <a16:creationId xmlns:a16="http://schemas.microsoft.com/office/drawing/2014/main" id="{3ECB7B69-6F69-4E3C-9D0A-6CAB4C4FD140}"/>
              </a:ext>
            </a:extLst>
          </p:cNvPr>
          <p:cNvGraphicFramePr>
            <a:graphicFrameLocks noGrp="1"/>
          </p:cNvGraphicFramePr>
          <p:nvPr>
            <p:extLst>
              <p:ext uri="{D42A27DB-BD31-4B8C-83A1-F6EECF244321}">
                <p14:modId xmlns:p14="http://schemas.microsoft.com/office/powerpoint/2010/main" val="2808946582"/>
              </p:ext>
            </p:extLst>
          </p:nvPr>
        </p:nvGraphicFramePr>
        <p:xfrm>
          <a:off x="1104649" y="2203892"/>
          <a:ext cx="6859908" cy="3601750"/>
        </p:xfrm>
        <a:graphic>
          <a:graphicData uri="http://schemas.openxmlformats.org/drawingml/2006/table">
            <a:tbl>
              <a:tblPr firstRow="1" bandRow="1">
                <a:tableStyleId>{5C22544A-7EE6-4342-B048-85BDC9FD1C3A}</a:tableStyleId>
              </a:tblPr>
              <a:tblGrid>
                <a:gridCol w="2286636">
                  <a:extLst>
                    <a:ext uri="{9D8B030D-6E8A-4147-A177-3AD203B41FA5}">
                      <a16:colId xmlns:a16="http://schemas.microsoft.com/office/drawing/2014/main" val="1596965206"/>
                    </a:ext>
                  </a:extLst>
                </a:gridCol>
                <a:gridCol w="2286636">
                  <a:extLst>
                    <a:ext uri="{9D8B030D-6E8A-4147-A177-3AD203B41FA5}">
                      <a16:colId xmlns:a16="http://schemas.microsoft.com/office/drawing/2014/main" val="2776305828"/>
                    </a:ext>
                  </a:extLst>
                </a:gridCol>
                <a:gridCol w="2286636">
                  <a:extLst>
                    <a:ext uri="{9D8B030D-6E8A-4147-A177-3AD203B41FA5}">
                      <a16:colId xmlns:a16="http://schemas.microsoft.com/office/drawing/2014/main" val="55545580"/>
                    </a:ext>
                  </a:extLst>
                </a:gridCol>
              </a:tblGrid>
              <a:tr h="829594">
                <a:tc>
                  <a:txBody>
                    <a:bodyPr/>
                    <a:lstStyle/>
                    <a:p>
                      <a:pPr algn="ctr"/>
                      <a:r>
                        <a:rPr lang="fr-FR" sz="2000" b="1" cap="none" spc="0" dirty="0">
                          <a:ln>
                            <a:noFill/>
                          </a:ln>
                          <a:solidFill>
                            <a:schemeClr val="bg1"/>
                          </a:solidFill>
                          <a:effectLst/>
                          <a:latin typeface="+mj-lt"/>
                        </a:rPr>
                        <a:t>Secteur public</a:t>
                      </a:r>
                      <a:endParaRPr lang="fr-FR" sz="20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j-lt"/>
                      </a:endParaRPr>
                    </a:p>
                  </a:txBody>
                  <a:tcPr anchor="ctr">
                    <a:solidFill>
                      <a:schemeClr val="tx1">
                        <a:lumMod val="95000"/>
                        <a:lumOff val="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cap="none" spc="0" dirty="0">
                          <a:ln>
                            <a:noFill/>
                          </a:ln>
                          <a:solidFill>
                            <a:schemeClr val="bg1"/>
                          </a:solidFill>
                          <a:effectLst/>
                          <a:latin typeface="+mn-lt"/>
                          <a:ea typeface="+mn-ea"/>
                          <a:cs typeface="+mn-cs"/>
                        </a:rPr>
                        <a:t>Entreprises marchandes</a:t>
                      </a:r>
                      <a:endParaRPr lang="fr-FR" sz="2000" b="1" kern="1200"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endParaRPr>
                    </a:p>
                  </a:txBody>
                  <a:tcPr anchor="ctr">
                    <a:solidFill>
                      <a:schemeClr val="tx1">
                        <a:lumMod val="95000"/>
                        <a:lumOff val="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cap="none" spc="0" dirty="0">
                          <a:ln>
                            <a:noFill/>
                          </a:ln>
                          <a:solidFill>
                            <a:schemeClr val="bg1"/>
                          </a:solidFill>
                          <a:effectLst/>
                          <a:latin typeface="+mn-lt"/>
                          <a:ea typeface="+mn-ea"/>
                          <a:cs typeface="+mn-cs"/>
                        </a:rPr>
                        <a:t>Structures culturelles de l’ESS</a:t>
                      </a:r>
                      <a:endParaRPr lang="fr-FR" sz="2000" b="1" kern="1200"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endParaRPr>
                    </a:p>
                  </a:txBody>
                  <a:tcPr anchor="ctr">
                    <a:solidFill>
                      <a:schemeClr val="tx1">
                        <a:lumMod val="95000"/>
                        <a:lumOff val="5000"/>
                      </a:schemeClr>
                    </a:solidFill>
                  </a:tcPr>
                </a:tc>
                <a:extLst>
                  <a:ext uri="{0D108BD9-81ED-4DB2-BD59-A6C34878D82A}">
                    <a16:rowId xmlns:a16="http://schemas.microsoft.com/office/drawing/2014/main" val="1115684360"/>
                  </a:ext>
                </a:extLst>
              </a:tr>
              <a:tr h="985899">
                <a:tc>
                  <a:txBody>
                    <a:bodyPr/>
                    <a:lstStyle/>
                    <a:p>
                      <a:pPr algn="l">
                        <a:lnSpc>
                          <a:spcPct val="107000"/>
                        </a:lnSpc>
                        <a:spcAft>
                          <a:spcPts val="0"/>
                        </a:spcAft>
                      </a:pPr>
                      <a:r>
                        <a:rPr lang="fr-FR" sz="1700" b="1" dirty="0">
                          <a:solidFill>
                            <a:srgbClr val="000000"/>
                          </a:solidFill>
                          <a:effectLst/>
                          <a:latin typeface="+mj-lt"/>
                          <a:ea typeface="Times New Roman" panose="02020603050405020304" pitchFamily="18" charset="0"/>
                          <a:cs typeface="Calibri" panose="020F0502020204030204" pitchFamily="34" charset="0"/>
                        </a:rPr>
                        <a:t>Grandes institutions publiques </a:t>
                      </a:r>
                      <a:r>
                        <a:rPr lang="fr-FR" sz="1700" dirty="0">
                          <a:solidFill>
                            <a:srgbClr val="000000"/>
                          </a:solidFill>
                          <a:effectLst/>
                          <a:latin typeface="+mj-lt"/>
                          <a:ea typeface="Times New Roman" panose="02020603050405020304" pitchFamily="18" charset="0"/>
                          <a:cs typeface="Calibri" panose="020F0502020204030204" pitchFamily="34" charset="0"/>
                        </a:rPr>
                        <a:t>: musées, centres de formations, centres dramatiques...</a:t>
                      </a:r>
                    </a:p>
                    <a:p>
                      <a:pPr algn="l">
                        <a:lnSpc>
                          <a:spcPct val="107000"/>
                        </a:lnSpc>
                        <a:spcAft>
                          <a:spcPts val="0"/>
                        </a:spcAft>
                      </a:pPr>
                      <a:endParaRPr lang="fr-FR" sz="1700" dirty="0">
                        <a:solidFill>
                          <a:srgbClr val="000000"/>
                        </a:solidFill>
                        <a:effectLst/>
                        <a:latin typeface="+mj-lt"/>
                        <a:ea typeface="Calibri" panose="020F0502020204030204" pitchFamily="34" charset="0"/>
                        <a:cs typeface="Calibri" panose="020F0502020204030204" pitchFamily="34" charset="0"/>
                      </a:endParaRPr>
                    </a:p>
                    <a:p>
                      <a:pPr algn="l">
                        <a:lnSpc>
                          <a:spcPct val="107000"/>
                        </a:lnSpc>
                        <a:spcAft>
                          <a:spcPts val="0"/>
                        </a:spcAft>
                      </a:pPr>
                      <a:r>
                        <a:rPr lang="fr-FR" sz="1700" kern="1200" dirty="0">
                          <a:solidFill>
                            <a:schemeClr val="dk1"/>
                          </a:solidFill>
                          <a:effectLst/>
                          <a:latin typeface="+mj-lt"/>
                          <a:ea typeface="+mn-ea"/>
                          <a:cs typeface="+mn-cs"/>
                        </a:rPr>
                        <a:t>Mais aussi lieux de diffusion, musées, écoles, centres régionaux gérés en direct par les collectivités…</a:t>
                      </a:r>
                      <a:endParaRPr lang="fr-FR" sz="1700" dirty="0">
                        <a:effectLst/>
                        <a:latin typeface="+mj-lt"/>
                        <a:ea typeface="Calibri" panose="020F0502020204030204" pitchFamily="34" charset="0"/>
                        <a:cs typeface="Times New Roman" panose="02020603050405020304" pitchFamily="18" charset="0"/>
                      </a:endParaRPr>
                    </a:p>
                  </a:txBody>
                  <a:tcPr marL="44450" marR="44450" marT="0" marB="0">
                    <a:solidFill>
                      <a:schemeClr val="bg1">
                        <a:lumMod val="75000"/>
                      </a:schemeClr>
                    </a:solidFill>
                  </a:tcPr>
                </a:tc>
                <a:tc>
                  <a:txBody>
                    <a:bodyPr/>
                    <a:lstStyle/>
                    <a:p>
                      <a:pPr algn="l">
                        <a:lnSpc>
                          <a:spcPct val="107000"/>
                        </a:lnSpc>
                        <a:spcAft>
                          <a:spcPts val="0"/>
                        </a:spcAft>
                      </a:pPr>
                      <a:r>
                        <a:rPr lang="fr-FR" sz="1700" b="1" dirty="0">
                          <a:solidFill>
                            <a:srgbClr val="000000"/>
                          </a:solidFill>
                          <a:effectLst/>
                          <a:latin typeface="+mj-lt"/>
                          <a:ea typeface="Times New Roman" panose="02020603050405020304" pitchFamily="18" charset="0"/>
                          <a:cs typeface="Calibri" panose="020F0502020204030204" pitchFamily="34" charset="0"/>
                        </a:rPr>
                        <a:t>326 000 entreprises culturelles marchandes </a:t>
                      </a:r>
                      <a:r>
                        <a:rPr lang="fr-FR" sz="1700" dirty="0">
                          <a:solidFill>
                            <a:srgbClr val="000000"/>
                          </a:solidFill>
                          <a:effectLst/>
                          <a:latin typeface="+mj-lt"/>
                          <a:ea typeface="Times New Roman" panose="02020603050405020304" pitchFamily="18" charset="0"/>
                          <a:cs typeface="Calibri" panose="020F0502020204030204" pitchFamily="34" charset="0"/>
                        </a:rPr>
                        <a:t>(soit 8% du secteur marchand)</a:t>
                      </a:r>
                    </a:p>
                    <a:p>
                      <a:pPr algn="l">
                        <a:lnSpc>
                          <a:spcPct val="107000"/>
                        </a:lnSpc>
                        <a:spcAft>
                          <a:spcPts val="0"/>
                        </a:spcAft>
                      </a:pPr>
                      <a:endParaRPr lang="fr-FR" sz="1700" dirty="0">
                        <a:solidFill>
                          <a:srgbClr val="000000"/>
                        </a:solidFill>
                        <a:effectLst/>
                        <a:latin typeface="+mj-lt"/>
                        <a:ea typeface="Calibri" panose="020F0502020204030204" pitchFamily="34" charset="0"/>
                        <a:cs typeface="Calibri" panose="020F0502020204030204" pitchFamily="34" charset="0"/>
                      </a:endParaRPr>
                    </a:p>
                    <a:p>
                      <a:pPr algn="l">
                        <a:lnSpc>
                          <a:spcPct val="107000"/>
                        </a:lnSpc>
                        <a:spcAft>
                          <a:spcPts val="0"/>
                        </a:spcAft>
                      </a:pPr>
                      <a:r>
                        <a:rPr lang="fr-FR" sz="1700" kern="1200" dirty="0">
                          <a:solidFill>
                            <a:schemeClr val="dk1"/>
                          </a:solidFill>
                          <a:effectLst/>
                          <a:latin typeface="+mj-lt"/>
                          <a:ea typeface="+mn-ea"/>
                          <a:cs typeface="+mn-cs"/>
                        </a:rPr>
                        <a:t>-&gt; 45% arts visuels (arts plastiques, design, graphisme...)</a:t>
                      </a:r>
                      <a:endParaRPr lang="fr-FR" sz="1700" dirty="0">
                        <a:effectLst/>
                        <a:latin typeface="+mj-lt"/>
                        <a:ea typeface="Calibri" panose="020F0502020204030204" pitchFamily="34" charset="0"/>
                        <a:cs typeface="Times New Roman" panose="02020603050405020304" pitchFamily="18" charset="0"/>
                      </a:endParaRPr>
                    </a:p>
                  </a:txBody>
                  <a:tcPr marL="44450" marR="44450" marT="0" marB="0">
                    <a:solidFill>
                      <a:schemeClr val="bg1">
                        <a:lumMod val="75000"/>
                      </a:schemeClr>
                    </a:solidFill>
                  </a:tcPr>
                </a:tc>
                <a:tc>
                  <a:txBody>
                    <a:bodyPr/>
                    <a:lstStyle/>
                    <a:p>
                      <a:pPr algn="l"/>
                      <a:r>
                        <a:rPr lang="fr-FR" sz="1700" b="1" kern="1200" dirty="0">
                          <a:solidFill>
                            <a:schemeClr val="dk1"/>
                          </a:solidFill>
                          <a:effectLst/>
                          <a:latin typeface="+mj-lt"/>
                          <a:ea typeface="+mn-ea"/>
                          <a:cs typeface="+mn-cs"/>
                        </a:rPr>
                        <a:t>267 000 associations </a:t>
                      </a:r>
                      <a:r>
                        <a:rPr lang="fr-FR" sz="1700" kern="1200" dirty="0">
                          <a:solidFill>
                            <a:schemeClr val="dk1"/>
                          </a:solidFill>
                          <a:effectLst/>
                          <a:latin typeface="+mj-lt"/>
                          <a:ea typeface="+mn-ea"/>
                          <a:cs typeface="+mn-cs"/>
                        </a:rPr>
                        <a:t>dont plus de 35 000 employeuses</a:t>
                      </a:r>
                    </a:p>
                    <a:p>
                      <a:pPr algn="l"/>
                      <a:endParaRPr lang="fr-FR" sz="1700" kern="1200" dirty="0">
                        <a:solidFill>
                          <a:schemeClr val="dk1"/>
                        </a:solidFill>
                        <a:effectLst/>
                        <a:latin typeface="+mj-lt"/>
                        <a:ea typeface="+mn-ea"/>
                        <a:cs typeface="+mn-cs"/>
                      </a:endParaRPr>
                    </a:p>
                    <a:p>
                      <a:pPr algn="l"/>
                      <a:endParaRPr lang="fr-FR" sz="1700" kern="1200" dirty="0">
                        <a:solidFill>
                          <a:schemeClr val="dk1"/>
                        </a:solidFill>
                        <a:effectLst/>
                        <a:latin typeface="+mj-lt"/>
                        <a:ea typeface="+mn-ea"/>
                        <a:cs typeface="+mn-cs"/>
                      </a:endParaRPr>
                    </a:p>
                    <a:p>
                      <a:pPr algn="l"/>
                      <a:r>
                        <a:rPr lang="fr-FR" sz="1700" kern="1200" dirty="0">
                          <a:solidFill>
                            <a:schemeClr val="dk1"/>
                          </a:solidFill>
                          <a:effectLst/>
                          <a:latin typeface="+mj-lt"/>
                          <a:ea typeface="+mn-ea"/>
                          <a:cs typeface="+mn-cs"/>
                        </a:rPr>
                        <a:t>Quelques Scop et </a:t>
                      </a:r>
                      <a:r>
                        <a:rPr lang="fr-FR" sz="1700" kern="1200" dirty="0" err="1">
                          <a:solidFill>
                            <a:schemeClr val="dk1"/>
                          </a:solidFill>
                          <a:effectLst/>
                          <a:latin typeface="+mj-lt"/>
                          <a:ea typeface="+mn-ea"/>
                          <a:cs typeface="+mn-cs"/>
                        </a:rPr>
                        <a:t>Scic</a:t>
                      </a:r>
                      <a:endParaRPr lang="fr-FR" sz="1700" kern="1200" dirty="0">
                        <a:solidFill>
                          <a:schemeClr val="dk1"/>
                        </a:solidFill>
                        <a:effectLst/>
                        <a:latin typeface="+mj-lt"/>
                        <a:ea typeface="+mn-ea"/>
                        <a:cs typeface="+mn-cs"/>
                      </a:endParaRPr>
                    </a:p>
                  </a:txBody>
                  <a:tcPr>
                    <a:solidFill>
                      <a:schemeClr val="bg1">
                        <a:lumMod val="75000"/>
                      </a:schemeClr>
                    </a:solidFill>
                  </a:tcPr>
                </a:tc>
                <a:extLst>
                  <a:ext uri="{0D108BD9-81ED-4DB2-BD59-A6C34878D82A}">
                    <a16:rowId xmlns:a16="http://schemas.microsoft.com/office/drawing/2014/main" val="2466267347"/>
                  </a:ext>
                </a:extLst>
              </a:tr>
            </a:tbl>
          </a:graphicData>
        </a:graphic>
      </p:graphicFrame>
    </p:spTree>
    <p:extLst>
      <p:ext uri="{BB962C8B-B14F-4D97-AF65-F5344CB8AC3E}">
        <p14:creationId xmlns:p14="http://schemas.microsoft.com/office/powerpoint/2010/main" val="312075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57"/>
                                        </p:tgtEl>
                                        <p:attrNameLst>
                                          <p:attrName>style.visibility</p:attrName>
                                        </p:attrNameLst>
                                      </p:cBhvr>
                                      <p:to>
                                        <p:strVal val="visible"/>
                                      </p:to>
                                    </p:set>
                                    <p:animEffect transition="in" filter="fade">
                                      <p:cBhvr>
                                        <p:cTn id="11"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2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a:extLst>
              <a:ext uri="{FF2B5EF4-FFF2-40B4-BE49-F238E27FC236}">
                <a16:creationId xmlns:a16="http://schemas.microsoft.com/office/drawing/2014/main" id="{F3D123E4-4820-403F-8ABA-696B71B304A0}"/>
              </a:ext>
            </a:extLst>
          </p:cNvPr>
          <p:cNvSpPr txBox="1"/>
          <p:nvPr/>
        </p:nvSpPr>
        <p:spPr>
          <a:xfrm>
            <a:off x="395741" y="1474107"/>
            <a:ext cx="8122330" cy="133682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r>
              <a:rPr lang="fr-FR" altLang="fr-FR" sz="1857" b="1" dirty="0">
                <a:solidFill>
                  <a:srgbClr val="000000"/>
                </a:solidFill>
                <a:latin typeface="Calibri" panose="020F0502020204030204" pitchFamily="34" charset="0"/>
                <a:cs typeface="Calibri" panose="020F0502020204030204" pitchFamily="34" charset="0"/>
              </a:rPr>
              <a:t>Diversité de contrats</a:t>
            </a:r>
            <a:r>
              <a:rPr lang="fr-FR" altLang="fr-FR" sz="1857" dirty="0">
                <a:solidFill>
                  <a:srgbClr val="000000"/>
                </a:solidFill>
                <a:latin typeface="Calibri" panose="020F0502020204030204" pitchFamily="34" charset="0"/>
                <a:cs typeface="Calibri" panose="020F0502020204030204" pitchFamily="34" charset="0"/>
              </a:rPr>
              <a:t> : CDDU </a:t>
            </a:r>
            <a:r>
              <a:rPr lang="fr-FR" altLang="fr-FR" sz="1200" b="1" dirty="0">
                <a:latin typeface="Calibri" panose="020F0502020204030204" pitchFamily="34" charset="0"/>
                <a:cs typeface="Calibri" panose="020F0502020204030204" pitchFamily="34" charset="0"/>
              </a:rPr>
              <a:t>(3)</a:t>
            </a:r>
            <a:r>
              <a:rPr lang="fr-FR" altLang="fr-FR" sz="1200" dirty="0">
                <a:solidFill>
                  <a:srgbClr val="000000"/>
                </a:solidFill>
                <a:latin typeface="Calibri" panose="020F0502020204030204" pitchFamily="34" charset="0"/>
                <a:cs typeface="Calibri" panose="020F0502020204030204" pitchFamily="34" charset="0"/>
              </a:rPr>
              <a:t> </a:t>
            </a:r>
            <a:r>
              <a:rPr lang="fr-FR" altLang="fr-FR" sz="1857" dirty="0">
                <a:solidFill>
                  <a:srgbClr val="000000"/>
                </a:solidFill>
                <a:latin typeface="Calibri" panose="020F0502020204030204" pitchFamily="34" charset="0"/>
                <a:cs typeface="Calibri" panose="020F0502020204030204" pitchFamily="34" charset="0"/>
              </a:rPr>
              <a:t>(intermittents) CDII </a:t>
            </a:r>
            <a:r>
              <a:rPr lang="fr-FR" altLang="fr-FR" sz="1200" b="1" dirty="0">
                <a:latin typeface="Calibri" panose="020F0502020204030204" pitchFamily="34" charset="0"/>
                <a:cs typeface="Calibri" panose="020F0502020204030204" pitchFamily="34" charset="0"/>
              </a:rPr>
              <a:t>(4) </a:t>
            </a:r>
            <a:r>
              <a:rPr lang="fr-FR" altLang="fr-FR" sz="1857" dirty="0">
                <a:solidFill>
                  <a:srgbClr val="000000"/>
                </a:solidFill>
                <a:latin typeface="Calibri" panose="020F0502020204030204" pitchFamily="34" charset="0"/>
                <a:cs typeface="Calibri" panose="020F0502020204030204" pitchFamily="34" charset="0"/>
              </a:rPr>
              <a:t>, CDD et CDI + travailleurs indépendants + artistes-auteurs</a:t>
            </a:r>
          </a:p>
          <a:p>
            <a:pPr>
              <a:lnSpc>
                <a:spcPct val="200000"/>
              </a:lnSpc>
              <a:buClr>
                <a:srgbClr val="000000"/>
              </a:buClr>
              <a:defRPr/>
            </a:pPr>
            <a:endParaRPr lang="fr-FR" altLang="fr-FR" sz="1786" dirty="0">
              <a:solidFill>
                <a:srgbClr val="000000"/>
              </a:solidFill>
            </a:endParaRPr>
          </a:p>
          <a:p>
            <a:pPr>
              <a:defRPr/>
            </a:pPr>
            <a:endParaRPr lang="fr-FR" altLang="fr-FR" sz="1786" dirty="0">
              <a:solidFill>
                <a:srgbClr val="000000"/>
              </a:solidFill>
            </a:endParaRPr>
          </a:p>
        </p:txBody>
      </p:sp>
      <p:sp>
        <p:nvSpPr>
          <p:cNvPr id="4" name="Rectangle 2">
            <a:extLst>
              <a:ext uri="{FF2B5EF4-FFF2-40B4-BE49-F238E27FC236}">
                <a16:creationId xmlns:a16="http://schemas.microsoft.com/office/drawing/2014/main" id="{2B92C4FF-B730-4C9C-96C1-1D8794A9711B}"/>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kern="0" dirty="0">
                <a:solidFill>
                  <a:schemeClr val="bg1"/>
                </a:solidFill>
              </a:rPr>
              <a:t>1- Paysage du secteur culturel</a:t>
            </a:r>
          </a:p>
          <a:p>
            <a:pPr algn="l" eaLnBrk="1" hangingPunct="1">
              <a:defRPr/>
            </a:pPr>
            <a:r>
              <a:rPr lang="fr-FR" altLang="fr-FR" sz="1714" dirty="0">
                <a:solidFill>
                  <a:srgbClr val="FFFFFF"/>
                </a:solidFill>
              </a:rPr>
              <a:t>ORGANISATION DU TRAVAIL ET LOGIQUE DE PROJET</a:t>
            </a:r>
          </a:p>
          <a:p>
            <a:pPr algn="l" eaLnBrk="1" hangingPunct="1">
              <a:defRPr/>
            </a:pPr>
            <a:endParaRPr lang="fr-FR" altLang="fr-FR" sz="3500" kern="0" dirty="0">
              <a:solidFill>
                <a:schemeClr val="bg1"/>
              </a:solidFill>
            </a:endParaRPr>
          </a:p>
        </p:txBody>
      </p:sp>
      <p:pic>
        <p:nvPicPr>
          <p:cNvPr id="14340" name="Image 4">
            <a:extLst>
              <a:ext uri="{FF2B5EF4-FFF2-40B4-BE49-F238E27FC236}">
                <a16:creationId xmlns:a16="http://schemas.microsoft.com/office/drawing/2014/main" id="{39056485-1C39-402E-A944-E5FA2232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Image 5" descr="vagues droites.jpg">
            <a:extLst>
              <a:ext uri="{FF2B5EF4-FFF2-40B4-BE49-F238E27FC236}">
                <a16:creationId xmlns:a16="http://schemas.microsoft.com/office/drawing/2014/main" id="{A17A38F9-CF89-43C2-8140-457594D825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66">
            <a:extLst>
              <a:ext uri="{FF2B5EF4-FFF2-40B4-BE49-F238E27FC236}">
                <a16:creationId xmlns:a16="http://schemas.microsoft.com/office/drawing/2014/main" id="{23B9962D-8318-41DD-AD82-794A7977C850}"/>
              </a:ext>
            </a:extLst>
          </p:cNvPr>
          <p:cNvSpPr txBox="1"/>
          <p:nvPr/>
        </p:nvSpPr>
        <p:spPr>
          <a:xfrm>
            <a:off x="456973" y="5094891"/>
            <a:ext cx="8122330" cy="1673027"/>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endParaRPr lang="fr-FR" altLang="fr-FR" sz="1857" b="1" dirty="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r>
              <a:rPr lang="fr-FR" altLang="fr-FR" sz="1857" b="1" dirty="0">
                <a:latin typeface="Calibri" panose="020F0502020204030204" pitchFamily="34" charset="0"/>
                <a:cs typeface="Calibri" panose="020F0502020204030204" pitchFamily="34" charset="0"/>
              </a:rPr>
              <a:t>Atomisation </a:t>
            </a:r>
            <a:r>
              <a:rPr lang="fr-FR" altLang="fr-FR" sz="1857" dirty="0">
                <a:latin typeface="Calibri" panose="020F0502020204030204" pitchFamily="34" charset="0"/>
                <a:cs typeface="Calibri" panose="020F0502020204030204" pitchFamily="34" charset="0"/>
              </a:rPr>
              <a:t>(travail fragmenté) </a:t>
            </a:r>
            <a:r>
              <a:rPr lang="fr-FR" altLang="fr-FR" sz="1857" b="1" dirty="0">
                <a:latin typeface="Calibri" panose="020F0502020204030204" pitchFamily="34" charset="0"/>
                <a:cs typeface="Calibri" panose="020F0502020204030204" pitchFamily="34" charset="0"/>
              </a:rPr>
              <a:t>et montée de l’emploi non salarié </a:t>
            </a:r>
            <a:r>
              <a:rPr lang="fr-FR" altLang="fr-FR" sz="1857" dirty="0">
                <a:latin typeface="Calibri" panose="020F0502020204030204" pitchFamily="34" charset="0"/>
                <a:cs typeface="Calibri" panose="020F0502020204030204" pitchFamily="34" charset="0"/>
              </a:rPr>
              <a:t>(micro entreprenariat, indépendants à la maison des artistes…).</a:t>
            </a:r>
          </a:p>
          <a:p>
            <a:pPr>
              <a:lnSpc>
                <a:spcPct val="200000"/>
              </a:lnSpc>
              <a:buClr>
                <a:srgbClr val="000000"/>
              </a:buClr>
              <a:defRPr/>
            </a:pPr>
            <a:endParaRPr lang="fr-FR" altLang="fr-FR" sz="1786" dirty="0">
              <a:solidFill>
                <a:srgbClr val="000000"/>
              </a:solidFill>
            </a:endParaRPr>
          </a:p>
          <a:p>
            <a:pPr>
              <a:defRPr/>
            </a:pPr>
            <a:endParaRPr lang="fr-FR" altLang="fr-FR" sz="1786" dirty="0">
              <a:solidFill>
                <a:srgbClr val="000000"/>
              </a:solidFill>
            </a:endParaRPr>
          </a:p>
        </p:txBody>
      </p:sp>
      <p:sp>
        <p:nvSpPr>
          <p:cNvPr id="7" name="Shape 166">
            <a:extLst>
              <a:ext uri="{FF2B5EF4-FFF2-40B4-BE49-F238E27FC236}">
                <a16:creationId xmlns:a16="http://schemas.microsoft.com/office/drawing/2014/main" id="{8576C218-800A-4BE7-BF97-7FE597FD582A}"/>
              </a:ext>
            </a:extLst>
          </p:cNvPr>
          <p:cNvSpPr txBox="1"/>
          <p:nvPr/>
        </p:nvSpPr>
        <p:spPr>
          <a:xfrm>
            <a:off x="395741" y="2047991"/>
            <a:ext cx="8122330" cy="104698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114530" indent="0">
              <a:lnSpc>
                <a:spcPct val="150000"/>
              </a:lnSpc>
              <a:buClr>
                <a:srgbClr val="000000"/>
              </a:buClr>
              <a:buSzPct val="100000"/>
              <a:defRPr/>
            </a:pPr>
            <a:endParaRPr lang="fr-FR" altLang="fr-FR" sz="1857" dirty="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r>
              <a:rPr lang="fr-FR" altLang="fr-FR" sz="1857" b="1" dirty="0">
                <a:solidFill>
                  <a:srgbClr val="000000"/>
                </a:solidFill>
                <a:latin typeface="Calibri" panose="020F0502020204030204" pitchFamily="34" charset="0"/>
                <a:cs typeface="Calibri" panose="020F0502020204030204" pitchFamily="34" charset="0"/>
              </a:rPr>
              <a:t>Diversité de métiers</a:t>
            </a:r>
            <a:r>
              <a:rPr lang="fr-FR" altLang="fr-FR" sz="1857" dirty="0">
                <a:solidFill>
                  <a:srgbClr val="000000"/>
                </a:solidFill>
                <a:latin typeface="Calibri" panose="020F0502020204030204" pitchFamily="34" charset="0"/>
                <a:cs typeface="Calibri" panose="020F0502020204030204" pitchFamily="34" charset="0"/>
              </a:rPr>
              <a:t> : des listes de métiers associées aux conventions collectives du secteur.</a:t>
            </a:r>
          </a:p>
          <a:p>
            <a:pPr>
              <a:defRPr/>
            </a:pPr>
            <a:endParaRPr lang="fr-FR" altLang="fr-FR" sz="1786" dirty="0">
              <a:solidFill>
                <a:srgbClr val="000000"/>
              </a:solidFill>
            </a:endParaRPr>
          </a:p>
        </p:txBody>
      </p:sp>
      <p:sp>
        <p:nvSpPr>
          <p:cNvPr id="8" name="Shape 166">
            <a:extLst>
              <a:ext uri="{FF2B5EF4-FFF2-40B4-BE49-F238E27FC236}">
                <a16:creationId xmlns:a16="http://schemas.microsoft.com/office/drawing/2014/main" id="{FEC35180-A5DD-435C-952B-25BF4EF2C944}"/>
              </a:ext>
            </a:extLst>
          </p:cNvPr>
          <p:cNvSpPr txBox="1"/>
          <p:nvPr/>
        </p:nvSpPr>
        <p:spPr>
          <a:xfrm>
            <a:off x="395741" y="3150436"/>
            <a:ext cx="8122330" cy="143462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114530" indent="0">
              <a:lnSpc>
                <a:spcPct val="150000"/>
              </a:lnSpc>
              <a:buClr>
                <a:srgbClr val="000000"/>
              </a:buClr>
              <a:buSzPct val="100000"/>
              <a:defRPr/>
            </a:pPr>
            <a:endParaRPr lang="fr-FR" altLang="fr-FR" sz="1857" dirty="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r>
              <a:rPr lang="fr-FR" altLang="fr-FR" sz="1857" b="1" dirty="0">
                <a:solidFill>
                  <a:srgbClr val="000000"/>
                </a:solidFill>
                <a:latin typeface="Calibri" panose="020F0502020204030204" pitchFamily="34" charset="0"/>
                <a:cs typeface="Calibri" panose="020F0502020204030204" pitchFamily="34" charset="0"/>
              </a:rPr>
              <a:t>Quelques modalités propres d'organisation du travail</a:t>
            </a:r>
            <a:r>
              <a:rPr lang="fr-FR" altLang="fr-FR" sz="1857" dirty="0">
                <a:solidFill>
                  <a:srgbClr val="000000"/>
                </a:solidFill>
                <a:latin typeface="Calibri" panose="020F0502020204030204" pitchFamily="34" charset="0"/>
                <a:cs typeface="Calibri" panose="020F0502020204030204" pitchFamily="34" charset="0"/>
              </a:rPr>
              <a:t> : des travailleurs multi-employeurs, des structures organisées autour de logiques de projet.</a:t>
            </a:r>
          </a:p>
          <a:p>
            <a:pPr>
              <a:defRPr/>
            </a:pPr>
            <a:endParaRPr lang="fr-FR" altLang="fr-FR" sz="1786" dirty="0">
              <a:solidFill>
                <a:srgbClr val="000000"/>
              </a:solidFill>
            </a:endParaRPr>
          </a:p>
        </p:txBody>
      </p:sp>
      <p:sp>
        <p:nvSpPr>
          <p:cNvPr id="9" name="Shape 166">
            <a:extLst>
              <a:ext uri="{FF2B5EF4-FFF2-40B4-BE49-F238E27FC236}">
                <a16:creationId xmlns:a16="http://schemas.microsoft.com/office/drawing/2014/main" id="{1B375396-07D5-468C-8BC5-F2E9D54AB4B0}"/>
              </a:ext>
            </a:extLst>
          </p:cNvPr>
          <p:cNvSpPr txBox="1"/>
          <p:nvPr/>
        </p:nvSpPr>
        <p:spPr>
          <a:xfrm>
            <a:off x="456973" y="4663996"/>
            <a:ext cx="8122330" cy="895548"/>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r>
              <a:rPr lang="fr-FR" altLang="fr-FR" sz="1857" b="1" dirty="0">
                <a:solidFill>
                  <a:srgbClr val="000000"/>
                </a:solidFill>
                <a:latin typeface="Calibri" panose="020F0502020204030204" pitchFamily="34" charset="0"/>
                <a:cs typeface="Calibri" panose="020F0502020204030204" pitchFamily="34" charset="0"/>
              </a:rPr>
              <a:t>Une forte </a:t>
            </a:r>
            <a:r>
              <a:rPr lang="fr-FR" altLang="fr-FR" sz="1857" b="1" dirty="0" err="1">
                <a:solidFill>
                  <a:srgbClr val="000000"/>
                </a:solidFill>
                <a:latin typeface="Calibri" panose="020F0502020204030204" pitchFamily="34" charset="0"/>
                <a:cs typeface="Calibri" panose="020F0502020204030204" pitchFamily="34" charset="0"/>
              </a:rPr>
              <a:t>pluri-activité</a:t>
            </a:r>
            <a:r>
              <a:rPr lang="fr-FR" altLang="fr-FR" sz="1857" b="1" dirty="0">
                <a:solidFill>
                  <a:srgbClr val="000000"/>
                </a:solidFill>
                <a:latin typeface="Calibri" panose="020F0502020204030204" pitchFamily="34" charset="0"/>
                <a:cs typeface="Calibri" panose="020F0502020204030204" pitchFamily="34" charset="0"/>
              </a:rPr>
              <a:t> et des profils pluri-compétences.</a:t>
            </a:r>
            <a:endParaRPr lang="fr-FR" altLang="fr-FR" sz="1786" dirty="0">
              <a:solidFill>
                <a:srgbClr val="000000"/>
              </a:solidFill>
            </a:endParaRPr>
          </a:p>
          <a:p>
            <a:pPr>
              <a:defRPr/>
            </a:pPr>
            <a:endParaRPr lang="fr-FR" altLang="fr-FR" sz="1786" dirty="0">
              <a:solidFill>
                <a:srgbClr val="000000"/>
              </a:solidFill>
            </a:endParaRPr>
          </a:p>
        </p:txBody>
      </p:sp>
    </p:spTree>
    <p:extLst>
      <p:ext uri="{BB962C8B-B14F-4D97-AF65-F5344CB8AC3E}">
        <p14:creationId xmlns:p14="http://schemas.microsoft.com/office/powerpoint/2010/main" val="12664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a:extLst>
              <a:ext uri="{FF2B5EF4-FFF2-40B4-BE49-F238E27FC236}">
                <a16:creationId xmlns:a16="http://schemas.microsoft.com/office/drawing/2014/main" id="{F3D123E4-4820-403F-8ABA-696B71B304A0}"/>
              </a:ext>
            </a:extLst>
          </p:cNvPr>
          <p:cNvSpPr txBox="1"/>
          <p:nvPr/>
        </p:nvSpPr>
        <p:spPr>
          <a:xfrm>
            <a:off x="395741" y="1474107"/>
            <a:ext cx="8122330" cy="133682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r>
              <a:rPr lang="fr-FR" altLang="fr-FR" sz="1857" b="1" dirty="0" smtClean="0">
                <a:solidFill>
                  <a:srgbClr val="000000"/>
                </a:solidFill>
                <a:latin typeface="Calibri" panose="020F0502020204030204" pitchFamily="34" charset="0"/>
                <a:cs typeface="Calibri" panose="020F0502020204030204" pitchFamily="34" charset="0"/>
              </a:rPr>
              <a:t>En 2015, le secteur du spectacle vivant comptabilisait 20 678 entreprises. </a:t>
            </a:r>
            <a:r>
              <a:rPr lang="fr-FR" altLang="fr-FR" sz="1857" dirty="0" smtClean="0">
                <a:solidFill>
                  <a:srgbClr val="000000"/>
                </a:solidFill>
                <a:latin typeface="Calibri" panose="020F0502020204030204" pitchFamily="34" charset="0"/>
                <a:cs typeface="Calibri" panose="020F0502020204030204" pitchFamily="34" charset="0"/>
              </a:rPr>
              <a:t>Le nombre est en évolution de +1% par rapport à2014 et de +66% par rapport à 2000.</a:t>
            </a:r>
          </a:p>
          <a:p>
            <a:pPr marL="114530" indent="0">
              <a:lnSpc>
                <a:spcPct val="150000"/>
              </a:lnSpc>
              <a:buClr>
                <a:srgbClr val="000000"/>
              </a:buClr>
              <a:buSzPct val="100000"/>
              <a:defRPr/>
            </a:pPr>
            <a:endParaRPr lang="fr-FR" altLang="fr-FR" sz="1857" dirty="0">
              <a:solidFill>
                <a:srgbClr val="000000"/>
              </a:solidFill>
              <a:latin typeface="Calibri" panose="020F0502020204030204" pitchFamily="34" charset="0"/>
              <a:cs typeface="Calibri" panose="020F0502020204030204" pitchFamily="34" charset="0"/>
            </a:endParaRPr>
          </a:p>
          <a:p>
            <a:pPr>
              <a:lnSpc>
                <a:spcPct val="200000"/>
              </a:lnSpc>
              <a:buClr>
                <a:srgbClr val="000000"/>
              </a:buClr>
              <a:defRPr/>
            </a:pPr>
            <a:endParaRPr lang="fr-FR" altLang="fr-FR" sz="1786" dirty="0">
              <a:solidFill>
                <a:srgbClr val="000000"/>
              </a:solidFill>
            </a:endParaRPr>
          </a:p>
          <a:p>
            <a:pPr>
              <a:defRPr/>
            </a:pPr>
            <a:endParaRPr lang="fr-FR" altLang="fr-FR" sz="1786" dirty="0">
              <a:solidFill>
                <a:srgbClr val="000000"/>
              </a:solidFill>
            </a:endParaRPr>
          </a:p>
        </p:txBody>
      </p:sp>
      <p:sp>
        <p:nvSpPr>
          <p:cNvPr id="4" name="Rectangle 2">
            <a:extLst>
              <a:ext uri="{FF2B5EF4-FFF2-40B4-BE49-F238E27FC236}">
                <a16:creationId xmlns:a16="http://schemas.microsoft.com/office/drawing/2014/main" id="{2B92C4FF-B730-4C9C-96C1-1D8794A9711B}"/>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kern="0" dirty="0">
                <a:solidFill>
                  <a:schemeClr val="bg1"/>
                </a:solidFill>
              </a:rPr>
              <a:t>1- Paysage du secteur culturel</a:t>
            </a:r>
          </a:p>
          <a:p>
            <a:pPr algn="l" eaLnBrk="1" hangingPunct="1">
              <a:defRPr/>
            </a:pPr>
            <a:r>
              <a:rPr lang="fr-FR" altLang="fr-FR" sz="1714" dirty="0" smtClean="0">
                <a:solidFill>
                  <a:srgbClr val="FFFFFF"/>
                </a:solidFill>
              </a:rPr>
              <a:t>FOCUS SUR L’EMPLOI DANS LE SPECTACLE </a:t>
            </a:r>
            <a:r>
              <a:rPr lang="fr-FR" altLang="fr-FR" sz="1100" dirty="0" smtClean="0">
                <a:solidFill>
                  <a:srgbClr val="FFFFFF"/>
                </a:solidFill>
              </a:rPr>
              <a:t>(source  </a:t>
            </a:r>
            <a:r>
              <a:rPr lang="fr-FR" altLang="fr-FR" sz="1100" dirty="0" err="1" smtClean="0">
                <a:solidFill>
                  <a:srgbClr val="FFFFFF"/>
                </a:solidFill>
              </a:rPr>
              <a:t>Ufisc</a:t>
            </a:r>
            <a:r>
              <a:rPr lang="fr-FR" altLang="fr-FR" sz="1100" dirty="0" smtClean="0">
                <a:solidFill>
                  <a:srgbClr val="FFFFFF"/>
                </a:solidFill>
              </a:rPr>
              <a:t>)</a:t>
            </a:r>
            <a:endParaRPr lang="fr-FR" altLang="fr-FR" sz="1100" dirty="0">
              <a:solidFill>
                <a:srgbClr val="FFFFFF"/>
              </a:solidFill>
            </a:endParaRPr>
          </a:p>
          <a:p>
            <a:pPr algn="l" eaLnBrk="1" hangingPunct="1">
              <a:defRPr/>
            </a:pPr>
            <a:endParaRPr lang="fr-FR" altLang="fr-FR" sz="3500" kern="0" dirty="0">
              <a:solidFill>
                <a:schemeClr val="bg1"/>
              </a:solidFill>
            </a:endParaRPr>
          </a:p>
        </p:txBody>
      </p:sp>
      <p:pic>
        <p:nvPicPr>
          <p:cNvPr id="14340" name="Image 4">
            <a:extLst>
              <a:ext uri="{FF2B5EF4-FFF2-40B4-BE49-F238E27FC236}">
                <a16:creationId xmlns:a16="http://schemas.microsoft.com/office/drawing/2014/main" id="{39056485-1C39-402E-A944-E5FA2232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Image 5" descr="vagues droites.jpg">
            <a:extLst>
              <a:ext uri="{FF2B5EF4-FFF2-40B4-BE49-F238E27FC236}">
                <a16:creationId xmlns:a16="http://schemas.microsoft.com/office/drawing/2014/main" id="{A17A38F9-CF89-43C2-8140-457594D825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66">
            <a:extLst>
              <a:ext uri="{FF2B5EF4-FFF2-40B4-BE49-F238E27FC236}">
                <a16:creationId xmlns:a16="http://schemas.microsoft.com/office/drawing/2014/main" id="{23B9962D-8318-41DD-AD82-794A7977C850}"/>
              </a:ext>
            </a:extLst>
          </p:cNvPr>
          <p:cNvSpPr txBox="1"/>
          <p:nvPr/>
        </p:nvSpPr>
        <p:spPr>
          <a:xfrm>
            <a:off x="456973" y="5094891"/>
            <a:ext cx="8122330" cy="1673027"/>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endParaRPr lang="fr-FR" altLang="fr-FR" sz="1857" b="1" dirty="0">
              <a:solidFill>
                <a:srgbClr val="000000"/>
              </a:solidFill>
              <a:latin typeface="Calibri" panose="020F0502020204030204" pitchFamily="34" charset="0"/>
              <a:cs typeface="Calibri" panose="020F0502020204030204" pitchFamily="34" charset="0"/>
            </a:endParaRPr>
          </a:p>
          <a:p>
            <a:pPr marL="114530" indent="0">
              <a:lnSpc>
                <a:spcPct val="150000"/>
              </a:lnSpc>
              <a:buClr>
                <a:srgbClr val="000000"/>
              </a:buClr>
              <a:buSzPct val="100000"/>
              <a:defRPr/>
            </a:pPr>
            <a:endParaRPr lang="fr-FR" altLang="fr-FR" sz="1857" dirty="0">
              <a:latin typeface="Calibri" panose="020F0502020204030204" pitchFamily="34" charset="0"/>
              <a:cs typeface="Calibri" panose="020F0502020204030204" pitchFamily="34" charset="0"/>
            </a:endParaRPr>
          </a:p>
          <a:p>
            <a:pPr>
              <a:lnSpc>
                <a:spcPct val="200000"/>
              </a:lnSpc>
              <a:buClr>
                <a:srgbClr val="000000"/>
              </a:buClr>
              <a:defRPr/>
            </a:pPr>
            <a:endParaRPr lang="fr-FR" altLang="fr-FR" sz="1786" dirty="0">
              <a:solidFill>
                <a:srgbClr val="000000"/>
              </a:solidFill>
            </a:endParaRPr>
          </a:p>
          <a:p>
            <a:pPr>
              <a:defRPr/>
            </a:pPr>
            <a:endParaRPr lang="fr-FR" altLang="fr-FR" sz="1786" dirty="0">
              <a:solidFill>
                <a:srgbClr val="000000"/>
              </a:solidFill>
            </a:endParaRPr>
          </a:p>
        </p:txBody>
      </p:sp>
      <p:sp>
        <p:nvSpPr>
          <p:cNvPr id="7" name="Shape 166">
            <a:extLst>
              <a:ext uri="{FF2B5EF4-FFF2-40B4-BE49-F238E27FC236}">
                <a16:creationId xmlns:a16="http://schemas.microsoft.com/office/drawing/2014/main" id="{8576C218-800A-4BE7-BF97-7FE597FD582A}"/>
              </a:ext>
            </a:extLst>
          </p:cNvPr>
          <p:cNvSpPr txBox="1"/>
          <p:nvPr/>
        </p:nvSpPr>
        <p:spPr>
          <a:xfrm>
            <a:off x="395741" y="2047991"/>
            <a:ext cx="8122330" cy="104698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114530" indent="0">
              <a:lnSpc>
                <a:spcPct val="150000"/>
              </a:lnSpc>
              <a:buClr>
                <a:srgbClr val="000000"/>
              </a:buClr>
              <a:buSzPct val="100000"/>
              <a:defRPr/>
            </a:pPr>
            <a:endParaRPr lang="fr-FR" altLang="fr-FR" sz="1857" dirty="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endParaRPr lang="fr-FR" altLang="fr-FR" sz="1857" dirty="0" smtClean="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r>
              <a:rPr lang="fr-FR" altLang="fr-FR" sz="1857" dirty="0" smtClean="0">
                <a:solidFill>
                  <a:srgbClr val="000000"/>
                </a:solidFill>
                <a:latin typeface="Calibri" panose="020F0502020204030204" pitchFamily="34" charset="0"/>
                <a:cs typeface="Calibri" panose="020F0502020204030204" pitchFamily="34" charset="0"/>
              </a:rPr>
              <a:t>82% des entreprises du secteur sont constituées sous statut associatif. 66% des employeurs du secteur ont plus de cinq ans d’existence et 9% moins d’un an.</a:t>
            </a:r>
            <a:endParaRPr lang="fr-FR" altLang="fr-FR" sz="1857" dirty="0">
              <a:solidFill>
                <a:srgbClr val="000000"/>
              </a:solidFill>
              <a:latin typeface="Calibri" panose="020F0502020204030204" pitchFamily="34" charset="0"/>
              <a:cs typeface="Calibri" panose="020F0502020204030204" pitchFamily="34" charset="0"/>
            </a:endParaRPr>
          </a:p>
          <a:p>
            <a:pPr>
              <a:defRPr/>
            </a:pPr>
            <a:endParaRPr lang="fr-FR" altLang="fr-FR" sz="1786" dirty="0">
              <a:solidFill>
                <a:srgbClr val="000000"/>
              </a:solidFill>
            </a:endParaRPr>
          </a:p>
        </p:txBody>
      </p:sp>
      <p:sp>
        <p:nvSpPr>
          <p:cNvPr id="8" name="Shape 166">
            <a:extLst>
              <a:ext uri="{FF2B5EF4-FFF2-40B4-BE49-F238E27FC236}">
                <a16:creationId xmlns:a16="http://schemas.microsoft.com/office/drawing/2014/main" id="{FEC35180-A5DD-435C-952B-25BF4EF2C944}"/>
              </a:ext>
            </a:extLst>
          </p:cNvPr>
          <p:cNvSpPr txBox="1"/>
          <p:nvPr/>
        </p:nvSpPr>
        <p:spPr>
          <a:xfrm>
            <a:off x="395741" y="3150436"/>
            <a:ext cx="8122330" cy="1434625"/>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114530" indent="0">
              <a:lnSpc>
                <a:spcPct val="150000"/>
              </a:lnSpc>
              <a:buClr>
                <a:srgbClr val="000000"/>
              </a:buClr>
              <a:buSzPct val="100000"/>
              <a:defRPr/>
            </a:pPr>
            <a:endParaRPr lang="fr-FR" altLang="fr-FR" sz="1857" dirty="0">
              <a:solidFill>
                <a:srgbClr val="000000"/>
              </a:solidFill>
              <a:latin typeface="Calibri" panose="020F0502020204030204" pitchFamily="34" charset="0"/>
              <a:cs typeface="Calibri" panose="020F0502020204030204" pitchFamily="34" charset="0"/>
            </a:endParaRPr>
          </a:p>
          <a:p>
            <a:pPr marL="359463" indent="-244933">
              <a:lnSpc>
                <a:spcPct val="150000"/>
              </a:lnSpc>
              <a:buClr>
                <a:srgbClr val="000000"/>
              </a:buClr>
              <a:buSzPct val="100000"/>
              <a:buFont typeface="Wingdings" panose="05000000000000000000" pitchFamily="2" charset="2"/>
              <a:buChar char="Ø"/>
              <a:defRPr/>
            </a:pPr>
            <a:endParaRPr lang="fr-FR" altLang="fr-FR" sz="1857" b="1" dirty="0" smtClean="0">
              <a:solidFill>
                <a:srgbClr val="000000"/>
              </a:solidFill>
              <a:latin typeface="Calibri" panose="020F0502020204030204" pitchFamily="34" charset="0"/>
              <a:cs typeface="Calibri" panose="020F0502020204030204" pitchFamily="34" charset="0"/>
            </a:endParaRPr>
          </a:p>
          <a:p>
            <a:pPr>
              <a:defRPr/>
            </a:pPr>
            <a:endParaRPr lang="fr-FR" altLang="fr-FR" sz="1786" dirty="0">
              <a:solidFill>
                <a:srgbClr val="000000"/>
              </a:solidFill>
            </a:endParaRPr>
          </a:p>
        </p:txBody>
      </p:sp>
      <p:sp>
        <p:nvSpPr>
          <p:cNvPr id="9" name="Shape 166">
            <a:extLst>
              <a:ext uri="{FF2B5EF4-FFF2-40B4-BE49-F238E27FC236}">
                <a16:creationId xmlns:a16="http://schemas.microsoft.com/office/drawing/2014/main" id="{1B375396-07D5-468C-8BC5-F2E9D54AB4B0}"/>
              </a:ext>
            </a:extLst>
          </p:cNvPr>
          <p:cNvSpPr txBox="1"/>
          <p:nvPr/>
        </p:nvSpPr>
        <p:spPr>
          <a:xfrm>
            <a:off x="456973" y="4663996"/>
            <a:ext cx="8122330" cy="895548"/>
          </a:xfrm>
          <a:prstGeom prst="rect">
            <a:avLst/>
          </a:prstGeom>
          <a:noFill/>
          <a:ln>
            <a:noFill/>
          </a:ln>
        </p:spPr>
        <p:txBody>
          <a:bodyPr lIns="91425" tIns="91425" rIns="91425" bIns="91425"/>
          <a:lstStyle>
            <a:lvl1pPr marL="639763" indent="-479425">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359463" indent="-244933">
              <a:lnSpc>
                <a:spcPct val="150000"/>
              </a:lnSpc>
              <a:buClr>
                <a:srgbClr val="000000"/>
              </a:buClr>
              <a:buSzPct val="100000"/>
              <a:buFont typeface="Wingdings" panose="05000000000000000000" pitchFamily="2" charset="2"/>
              <a:buChar char="Ø"/>
              <a:defRPr/>
            </a:pPr>
            <a:r>
              <a:rPr lang="fr-FR" altLang="fr-FR" sz="1857" dirty="0" smtClean="0">
                <a:solidFill>
                  <a:srgbClr val="000000"/>
                </a:solidFill>
                <a:latin typeface="Calibri" panose="020F0502020204030204" pitchFamily="34" charset="0"/>
                <a:cs typeface="Calibri" panose="020F0502020204030204" pitchFamily="34" charset="0"/>
              </a:rPr>
              <a:t>En 2015, parmi les 217 857 salariés (dans et hors entreprises du secteur), 71% ont exercé en tant que salariés intermittents en CDDU, 14% ont exercé en CDD, 15% ont exercé en CDI</a:t>
            </a:r>
            <a:endParaRPr lang="fr-FR" altLang="fr-FR" sz="1786" dirty="0">
              <a:solidFill>
                <a:srgbClr val="000000"/>
              </a:solidFill>
            </a:endParaRPr>
          </a:p>
          <a:p>
            <a:pPr>
              <a:defRPr/>
            </a:pPr>
            <a:endParaRPr lang="fr-FR" altLang="fr-FR" sz="1786" dirty="0">
              <a:solidFill>
                <a:srgbClr val="000000"/>
              </a:solidFill>
            </a:endParaRPr>
          </a:p>
        </p:txBody>
      </p:sp>
    </p:spTree>
    <p:extLst>
      <p:ext uri="{BB962C8B-B14F-4D97-AF65-F5344CB8AC3E}">
        <p14:creationId xmlns:p14="http://schemas.microsoft.com/office/powerpoint/2010/main" val="211425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
            <a:ext cx="9144000" cy="1259999"/>
          </a:xfrm>
        </p:spPr>
        <p:txBody>
          <a:bodyPr anchor="ctr">
            <a:noAutofit/>
          </a:bodyPr>
          <a:lstStyle/>
          <a:p>
            <a:r>
              <a:rPr lang="fr-FR" sz="2600" b="1" cap="all" dirty="0" smtClean="0">
                <a:solidFill>
                  <a:schemeClr val="bg1"/>
                </a:solidFill>
                <a:cs typeface="Calibri" panose="020F0502020204030204" pitchFamily="34" charset="0"/>
              </a:rPr>
              <a:t>ORDRE DU JOUR</a:t>
            </a:r>
            <a:br>
              <a:rPr lang="fr-FR" sz="2600" b="1" cap="all" dirty="0" smtClean="0">
                <a:solidFill>
                  <a:schemeClr val="bg1"/>
                </a:solidFill>
                <a:cs typeface="Calibri" panose="020F0502020204030204" pitchFamily="34" charset="0"/>
              </a:rPr>
            </a:br>
            <a:r>
              <a:rPr lang="fr-FR" sz="2600" b="1" cap="all" dirty="0">
                <a:solidFill>
                  <a:schemeClr val="bg1"/>
                </a:solidFill>
                <a:cs typeface="Calibri"/>
              </a:rPr>
              <a:t>ASSEMBLEE </a:t>
            </a:r>
            <a:r>
              <a:rPr lang="fr-FR" sz="2600" b="1" cap="all" dirty="0" smtClean="0">
                <a:solidFill>
                  <a:schemeClr val="bg1"/>
                </a:solidFill>
                <a:cs typeface="Calibri"/>
              </a:rPr>
              <a:t>GENERALE</a:t>
            </a:r>
            <a:endParaRPr lang="fr-FR" sz="2600" b="1" cap="all" dirty="0">
              <a:solidFill>
                <a:schemeClr val="bg1"/>
              </a:solidFill>
              <a:cs typeface="Calibri" panose="020F0502020204030204" pitchFamily="34" charset="0"/>
            </a:endParaRPr>
          </a:p>
        </p:txBody>
      </p:sp>
      <p:grpSp>
        <p:nvGrpSpPr>
          <p:cNvPr id="21" name="Groupe 20"/>
          <p:cNvGrpSpPr/>
          <p:nvPr/>
        </p:nvGrpSpPr>
        <p:grpSpPr>
          <a:xfrm>
            <a:off x="44461" y="55744"/>
            <a:ext cx="976010" cy="976528"/>
            <a:chOff x="44461" y="55744"/>
            <a:chExt cx="976010" cy="976528"/>
          </a:xfrm>
        </p:grpSpPr>
        <p:pic>
          <p:nvPicPr>
            <p:cNvPr id="22" name="Imag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9466" y="433733"/>
              <a:ext cx="252000" cy="326566"/>
            </a:xfrm>
            <a:prstGeom prst="rect">
              <a:avLst/>
            </a:prstGeom>
          </p:spPr>
        </p:pic>
        <p:pic>
          <p:nvPicPr>
            <p:cNvPr id="23" name="Image 2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6471" y="851651"/>
              <a:ext cx="414000" cy="180621"/>
            </a:xfrm>
            <a:prstGeom prst="rect">
              <a:avLst/>
            </a:prstGeom>
          </p:spPr>
        </p:pic>
        <p:pic>
          <p:nvPicPr>
            <p:cNvPr id="24" name="Image 2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461" y="55744"/>
              <a:ext cx="360000" cy="369101"/>
            </a:xfrm>
            <a:prstGeom prst="rect">
              <a:avLst/>
            </a:prstGeom>
          </p:spPr>
        </p:pic>
      </p:grpSp>
      <p:graphicFrame>
        <p:nvGraphicFramePr>
          <p:cNvPr id="7" name="Tableau 6"/>
          <p:cNvGraphicFramePr>
            <a:graphicFrameLocks noGrp="1"/>
          </p:cNvGraphicFramePr>
          <p:nvPr>
            <p:extLst>
              <p:ext uri="{D42A27DB-BD31-4B8C-83A1-F6EECF244321}">
                <p14:modId xmlns:p14="http://schemas.microsoft.com/office/powerpoint/2010/main" val="1853017229"/>
              </p:ext>
            </p:extLst>
          </p:nvPr>
        </p:nvGraphicFramePr>
        <p:xfrm>
          <a:off x="177631" y="1314684"/>
          <a:ext cx="8788738" cy="5065822"/>
        </p:xfrm>
        <a:graphic>
          <a:graphicData uri="http://schemas.openxmlformats.org/drawingml/2006/table">
            <a:tbl>
              <a:tblPr>
                <a:tableStyleId>{5C22544A-7EE6-4342-B048-85BDC9FD1C3A}</a:tableStyleId>
              </a:tblPr>
              <a:tblGrid>
                <a:gridCol w="4302231">
                  <a:extLst>
                    <a:ext uri="{9D8B030D-6E8A-4147-A177-3AD203B41FA5}">
                      <a16:colId xmlns:a16="http://schemas.microsoft.com/office/drawing/2014/main" val="852484259"/>
                    </a:ext>
                  </a:extLst>
                </a:gridCol>
                <a:gridCol w="983788">
                  <a:extLst>
                    <a:ext uri="{9D8B030D-6E8A-4147-A177-3AD203B41FA5}">
                      <a16:colId xmlns:a16="http://schemas.microsoft.com/office/drawing/2014/main" val="819033279"/>
                    </a:ext>
                  </a:extLst>
                </a:gridCol>
                <a:gridCol w="1184533">
                  <a:extLst>
                    <a:ext uri="{9D8B030D-6E8A-4147-A177-3AD203B41FA5}">
                      <a16:colId xmlns:a16="http://schemas.microsoft.com/office/drawing/2014/main" val="3253782374"/>
                    </a:ext>
                  </a:extLst>
                </a:gridCol>
                <a:gridCol w="1472922">
                  <a:extLst>
                    <a:ext uri="{9D8B030D-6E8A-4147-A177-3AD203B41FA5}">
                      <a16:colId xmlns:a16="http://schemas.microsoft.com/office/drawing/2014/main" val="3597101833"/>
                    </a:ext>
                  </a:extLst>
                </a:gridCol>
                <a:gridCol w="845264">
                  <a:extLst>
                    <a:ext uri="{9D8B030D-6E8A-4147-A177-3AD203B41FA5}">
                      <a16:colId xmlns:a16="http://schemas.microsoft.com/office/drawing/2014/main" val="1637112903"/>
                    </a:ext>
                  </a:extLst>
                </a:gridCol>
              </a:tblGrid>
              <a:tr h="390632">
                <a:tc rowSpan="2">
                  <a:txBody>
                    <a:bodyPr/>
                    <a:lstStyle/>
                    <a:p>
                      <a:pPr algn="ctr" fontAlgn="ctr"/>
                      <a:r>
                        <a:rPr lang="fr-FR" sz="1400" b="1" u="none" strike="noStrike" dirty="0">
                          <a:solidFill>
                            <a:schemeClr val="tx1">
                              <a:lumMod val="75000"/>
                              <a:lumOff val="25000"/>
                            </a:schemeClr>
                          </a:solidFill>
                          <a:effectLst/>
                        </a:rPr>
                        <a:t>Type de structures</a:t>
                      </a:r>
                      <a:endParaRPr lang="fr-FR" sz="14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gridSpan="4">
                  <a:txBody>
                    <a:bodyPr/>
                    <a:lstStyle/>
                    <a:p>
                      <a:pPr algn="ctr" fontAlgn="t"/>
                      <a:r>
                        <a:rPr lang="fr-FR" sz="1400" b="1" u="none" strike="noStrike" dirty="0">
                          <a:solidFill>
                            <a:schemeClr val="tx1">
                              <a:lumMod val="75000"/>
                              <a:lumOff val="25000"/>
                            </a:schemeClr>
                          </a:solidFill>
                          <a:effectLst/>
                        </a:rPr>
                        <a:t>Salaire brut horaire </a:t>
                      </a:r>
                      <a:r>
                        <a:rPr lang="fr-FR" sz="1400" b="1" u="none" strike="noStrike" dirty="0" smtClean="0">
                          <a:solidFill>
                            <a:schemeClr val="tx1">
                              <a:lumMod val="75000"/>
                              <a:lumOff val="25000"/>
                            </a:schemeClr>
                          </a:solidFill>
                          <a:effectLst/>
                        </a:rPr>
                        <a:t>médian</a:t>
                      </a:r>
                      <a:endParaRPr lang="fr-FR" sz="14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pPr algn="l" fontAlgn="t"/>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4277759748"/>
                  </a:ext>
                </a:extLst>
              </a:tr>
              <a:tr h="383337">
                <a:tc vMerge="1">
                  <a:txBody>
                    <a:bodyPr/>
                    <a:lstStyle/>
                    <a:p>
                      <a:endParaRPr lang="fr-FR"/>
                    </a:p>
                  </a:txBody>
                  <a:tcPr/>
                </a:tc>
                <a:tc>
                  <a:txBody>
                    <a:bodyPr/>
                    <a:lstStyle/>
                    <a:p>
                      <a:pPr algn="ctr" fontAlgn="ctr"/>
                      <a:r>
                        <a:rPr lang="fr-FR" sz="1200" b="1" u="none" strike="noStrike" dirty="0">
                          <a:solidFill>
                            <a:schemeClr val="tx1">
                              <a:lumMod val="75000"/>
                              <a:lumOff val="25000"/>
                            </a:schemeClr>
                          </a:solidFill>
                          <a:effectLst/>
                        </a:rPr>
                        <a:t>CDI cadres</a:t>
                      </a:r>
                      <a:br>
                        <a:rPr lang="fr-FR" sz="1200" b="1" u="none" strike="noStrike" dirty="0">
                          <a:solidFill>
                            <a:schemeClr val="tx1">
                              <a:lumMod val="75000"/>
                              <a:lumOff val="25000"/>
                            </a:schemeClr>
                          </a:solidFill>
                          <a:effectLst/>
                        </a:rPr>
                      </a:br>
                      <a:r>
                        <a:rPr lang="fr-FR" sz="1200" b="1" u="none" strike="noStrike" dirty="0">
                          <a:solidFill>
                            <a:schemeClr val="tx1">
                              <a:lumMod val="75000"/>
                              <a:lumOff val="25000"/>
                            </a:schemeClr>
                          </a:solidFill>
                          <a:effectLst/>
                        </a:rPr>
                        <a:t>(hors artistes)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200" b="1" u="none" strike="noStrike" dirty="0">
                          <a:solidFill>
                            <a:schemeClr val="tx1">
                              <a:lumMod val="75000"/>
                              <a:lumOff val="25000"/>
                            </a:schemeClr>
                          </a:solidFill>
                          <a:effectLst/>
                        </a:rPr>
                        <a:t>CDI TAM</a:t>
                      </a:r>
                      <a:br>
                        <a:rPr lang="fr-FR" sz="1200" b="1" u="none" strike="noStrike" dirty="0">
                          <a:solidFill>
                            <a:schemeClr val="tx1">
                              <a:lumMod val="75000"/>
                              <a:lumOff val="25000"/>
                            </a:schemeClr>
                          </a:solidFill>
                          <a:effectLst/>
                        </a:rPr>
                      </a:br>
                      <a:r>
                        <a:rPr lang="fr-FR" sz="1200" b="1" u="none" strike="noStrike" dirty="0">
                          <a:solidFill>
                            <a:schemeClr val="tx1">
                              <a:lumMod val="75000"/>
                              <a:lumOff val="25000"/>
                            </a:schemeClr>
                          </a:solidFill>
                          <a:effectLst/>
                        </a:rPr>
                        <a:t>(hors artistes)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200" b="1" u="none" strike="noStrike" dirty="0">
                          <a:solidFill>
                            <a:schemeClr val="tx1">
                              <a:lumMod val="75000"/>
                              <a:lumOff val="25000"/>
                            </a:schemeClr>
                          </a:solidFill>
                          <a:effectLst/>
                        </a:rPr>
                        <a:t>CDI employés-ouvriers</a:t>
                      </a:r>
                      <a:br>
                        <a:rPr lang="fr-FR" sz="1200" b="1" u="none" strike="noStrike" dirty="0">
                          <a:solidFill>
                            <a:schemeClr val="tx1">
                              <a:lumMod val="75000"/>
                              <a:lumOff val="25000"/>
                            </a:schemeClr>
                          </a:solidFill>
                          <a:effectLst/>
                        </a:rPr>
                      </a:br>
                      <a:r>
                        <a:rPr lang="fr-FR" sz="1200" b="1" u="none" strike="noStrike" dirty="0">
                          <a:solidFill>
                            <a:schemeClr val="tx1">
                              <a:lumMod val="75000"/>
                              <a:lumOff val="25000"/>
                            </a:schemeClr>
                          </a:solidFill>
                          <a:effectLst/>
                        </a:rPr>
                        <a:t>(hors artistes)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Moyenne CDI</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30851039"/>
                  </a:ext>
                </a:extLst>
              </a:tr>
              <a:tr h="225887">
                <a:tc>
                  <a:txBody>
                    <a:bodyPr/>
                    <a:lstStyle/>
                    <a:p>
                      <a:pPr algn="l" fontAlgn="t"/>
                      <a:r>
                        <a:rPr lang="fr-FR" sz="1200" b="1" u="none" strike="noStrike" dirty="0" smtClean="0">
                          <a:solidFill>
                            <a:schemeClr val="tx1">
                              <a:lumMod val="75000"/>
                              <a:lumOff val="25000"/>
                            </a:schemeClr>
                          </a:solidFill>
                          <a:effectLst/>
                        </a:rPr>
                        <a:t>Orchestres </a:t>
                      </a:r>
                      <a:r>
                        <a:rPr lang="fr-FR" sz="1200" b="1" u="none" strike="noStrike" dirty="0">
                          <a:solidFill>
                            <a:schemeClr val="tx1">
                              <a:lumMod val="75000"/>
                              <a:lumOff val="25000"/>
                            </a:schemeClr>
                          </a:solidFill>
                          <a:effectLst/>
                        </a:rPr>
                        <a:t>permanents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27,4 €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18,7 €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14,30 €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20,1 €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171404"/>
                  </a:ext>
                </a:extLst>
              </a:tr>
              <a:tr h="225887">
                <a:tc>
                  <a:txBody>
                    <a:bodyPr/>
                    <a:lstStyle/>
                    <a:p>
                      <a:pPr algn="l" fontAlgn="t"/>
                      <a:r>
                        <a:rPr lang="fr-FR" sz="1200" b="1" u="none" strike="noStrike" dirty="0">
                          <a:solidFill>
                            <a:schemeClr val="tx1">
                              <a:lumMod val="75000"/>
                              <a:lumOff val="25000"/>
                            </a:schemeClr>
                          </a:solidFill>
                          <a:effectLst/>
                        </a:rPr>
                        <a:t>Opéras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24,3 €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17,3 €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13,60 €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18,4 €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3019815"/>
                  </a:ext>
                </a:extLst>
              </a:tr>
              <a:tr h="225887">
                <a:tc>
                  <a:txBody>
                    <a:bodyPr/>
                    <a:lstStyle/>
                    <a:p>
                      <a:pPr algn="l" fontAlgn="t"/>
                      <a:r>
                        <a:rPr lang="fr-FR" sz="1200" b="1" u="none" strike="noStrike" dirty="0">
                          <a:solidFill>
                            <a:schemeClr val="tx1">
                              <a:lumMod val="75000"/>
                              <a:lumOff val="25000"/>
                            </a:schemeClr>
                          </a:solidFill>
                          <a:effectLst/>
                        </a:rPr>
                        <a:t>Centres chorégraphiques nationaux</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22,7 €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16,8 €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13,80 €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17,8 €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1172357"/>
                  </a:ext>
                </a:extLst>
              </a:tr>
              <a:tr h="225887">
                <a:tc>
                  <a:txBody>
                    <a:bodyPr/>
                    <a:lstStyle/>
                    <a:p>
                      <a:pPr algn="l" fontAlgn="t"/>
                      <a:r>
                        <a:rPr lang="fr-FR" sz="1200" b="1" u="none" strike="noStrike" dirty="0">
                          <a:solidFill>
                            <a:schemeClr val="tx1">
                              <a:lumMod val="75000"/>
                              <a:lumOff val="25000"/>
                            </a:schemeClr>
                          </a:solidFill>
                          <a:effectLst/>
                        </a:rPr>
                        <a:t>Centres dramatiques nationaux et régionaux</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24,1 €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16,3 €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12,30 €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17,6 €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3066123"/>
                  </a:ext>
                </a:extLst>
              </a:tr>
              <a:tr h="225887">
                <a:tc>
                  <a:txBody>
                    <a:bodyPr/>
                    <a:lstStyle/>
                    <a:p>
                      <a:pPr algn="l" fontAlgn="t"/>
                      <a:r>
                        <a:rPr lang="fr-FR" sz="1200" b="1" u="none" strike="noStrike" dirty="0">
                          <a:solidFill>
                            <a:schemeClr val="tx1">
                              <a:lumMod val="75000"/>
                              <a:lumOff val="25000"/>
                            </a:schemeClr>
                          </a:solidFill>
                          <a:effectLst/>
                        </a:rPr>
                        <a:t>Scènes nationales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22,5 €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15,1 €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12,50 €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16,7 €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253497"/>
                  </a:ext>
                </a:extLst>
              </a:tr>
              <a:tr h="225887">
                <a:tc>
                  <a:txBody>
                    <a:bodyPr/>
                    <a:lstStyle/>
                    <a:p>
                      <a:pPr algn="l" fontAlgn="t"/>
                      <a:r>
                        <a:rPr lang="fr-FR" sz="1200" b="1" u="none" strike="noStrike" dirty="0">
                          <a:solidFill>
                            <a:schemeClr val="tx1">
                              <a:lumMod val="75000"/>
                              <a:lumOff val="25000"/>
                            </a:schemeClr>
                          </a:solidFill>
                          <a:effectLst/>
                        </a:rPr>
                        <a:t>Théâtres de ville</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21,5 €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15,9 €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12,50 €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16,6 €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187008"/>
                  </a:ext>
                </a:extLst>
              </a:tr>
              <a:tr h="225887">
                <a:tc>
                  <a:txBody>
                    <a:bodyPr/>
                    <a:lstStyle/>
                    <a:p>
                      <a:pPr algn="l" fontAlgn="t"/>
                      <a:r>
                        <a:rPr lang="fr-FR" sz="1200" b="1" u="none" strike="noStrike" dirty="0">
                          <a:solidFill>
                            <a:schemeClr val="tx1">
                              <a:lumMod val="75000"/>
                              <a:lumOff val="25000"/>
                            </a:schemeClr>
                          </a:solidFill>
                          <a:effectLst/>
                        </a:rPr>
                        <a:t>Autres labels et réseaux soutenus par l'</a:t>
                      </a:r>
                      <a:r>
                        <a:rPr lang="fr-FR" sz="1200" b="1" u="none" strike="noStrike" dirty="0" err="1">
                          <a:solidFill>
                            <a:schemeClr val="tx1">
                              <a:lumMod val="75000"/>
                              <a:lumOff val="25000"/>
                            </a:schemeClr>
                          </a:solidFill>
                          <a:effectLst/>
                        </a:rPr>
                        <a:t>Etat</a:t>
                      </a:r>
                      <a:r>
                        <a:rPr lang="fr-FR" sz="1200" b="1" u="none" strike="noStrike" dirty="0">
                          <a:solidFill>
                            <a:schemeClr val="tx1">
                              <a:lumMod val="75000"/>
                              <a:lumOff val="25000"/>
                            </a:schemeClr>
                          </a:solidFill>
                          <a:effectLst/>
                        </a:rPr>
                        <a:t> (</a:t>
                      </a:r>
                      <a:r>
                        <a:rPr lang="fr-FR" sz="1200" b="1" u="none" strike="noStrike" dirty="0" err="1">
                          <a:solidFill>
                            <a:schemeClr val="tx1">
                              <a:lumMod val="75000"/>
                              <a:lumOff val="25000"/>
                            </a:schemeClr>
                          </a:solidFill>
                          <a:effectLst/>
                        </a:rPr>
                        <a:t>PNAC</a:t>
                      </a:r>
                      <a:r>
                        <a:rPr lang="fr-FR" sz="1200" b="1" u="none" strike="noStrike" dirty="0">
                          <a:solidFill>
                            <a:schemeClr val="tx1">
                              <a:lumMod val="75000"/>
                              <a:lumOff val="25000"/>
                            </a:schemeClr>
                          </a:solidFill>
                          <a:effectLst/>
                        </a:rPr>
                        <a:t>, </a:t>
                      </a:r>
                      <a:r>
                        <a:rPr lang="fr-FR" sz="1200" b="1" u="none" strike="noStrike" dirty="0" err="1">
                          <a:solidFill>
                            <a:schemeClr val="tx1">
                              <a:lumMod val="75000"/>
                              <a:lumOff val="25000"/>
                            </a:schemeClr>
                          </a:solidFill>
                          <a:effectLst/>
                        </a:rPr>
                        <a:t>CNAR</a:t>
                      </a:r>
                      <a:r>
                        <a:rPr lang="fr-FR" sz="1200" b="1" u="none" strike="noStrike" dirty="0">
                          <a:solidFill>
                            <a:schemeClr val="tx1">
                              <a:lumMod val="75000"/>
                              <a:lumOff val="25000"/>
                            </a:schemeClr>
                          </a:solidFill>
                          <a:effectLst/>
                        </a:rPr>
                        <a:t>, CDC)</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21,9 €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12,9 €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12,80 €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15,9 €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491697"/>
                  </a:ext>
                </a:extLst>
              </a:tr>
              <a:tr h="225887">
                <a:tc>
                  <a:txBody>
                    <a:bodyPr/>
                    <a:lstStyle/>
                    <a:p>
                      <a:pPr algn="l" fontAlgn="t"/>
                      <a:r>
                        <a:rPr lang="fr-FR" sz="1200" b="1" u="none" strike="noStrike" dirty="0">
                          <a:solidFill>
                            <a:schemeClr val="tx1">
                              <a:lumMod val="75000"/>
                              <a:lumOff val="25000"/>
                            </a:schemeClr>
                          </a:solidFill>
                          <a:effectLst/>
                        </a:rPr>
                        <a:t>Autres types de structures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21,9 €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15,2 €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10,50 €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15,9 €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2575195"/>
                  </a:ext>
                </a:extLst>
              </a:tr>
              <a:tr h="225887">
                <a:tc>
                  <a:txBody>
                    <a:bodyPr/>
                    <a:lstStyle/>
                    <a:p>
                      <a:pPr algn="l" fontAlgn="t"/>
                      <a:r>
                        <a:rPr lang="fr-FR" sz="1200" b="1" u="none" strike="noStrike" dirty="0">
                          <a:solidFill>
                            <a:schemeClr val="tx1">
                              <a:lumMod val="75000"/>
                              <a:lumOff val="25000"/>
                            </a:schemeClr>
                          </a:solidFill>
                          <a:effectLst/>
                        </a:rPr>
                        <a:t>Festivals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22,3 €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13,8 €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11,30 €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15,8 €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3106019"/>
                  </a:ext>
                </a:extLst>
              </a:tr>
              <a:tr h="225887">
                <a:tc>
                  <a:txBody>
                    <a:bodyPr/>
                    <a:lstStyle/>
                    <a:p>
                      <a:pPr algn="l" fontAlgn="t"/>
                      <a:r>
                        <a:rPr lang="fr-FR" sz="1200" b="1" u="none" strike="noStrike" dirty="0">
                          <a:solidFill>
                            <a:schemeClr val="tx1">
                              <a:lumMod val="75000"/>
                              <a:lumOff val="25000"/>
                            </a:schemeClr>
                          </a:solidFill>
                          <a:effectLst/>
                        </a:rPr>
                        <a:t>Autres lieux de production / diffusion</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20,6 €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14,3 €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12,10 €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15,7 €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0305919"/>
                  </a:ext>
                </a:extLst>
              </a:tr>
              <a:tr h="225887">
                <a:tc>
                  <a:txBody>
                    <a:bodyPr/>
                    <a:lstStyle/>
                    <a:p>
                      <a:pPr algn="l" fontAlgn="t"/>
                      <a:r>
                        <a:rPr lang="fr-FR" sz="1200" b="1" u="none" strike="noStrike" dirty="0">
                          <a:solidFill>
                            <a:schemeClr val="tx1">
                              <a:lumMod val="75000"/>
                              <a:lumOff val="25000"/>
                            </a:schemeClr>
                          </a:solidFill>
                          <a:effectLst/>
                        </a:rPr>
                        <a:t>Scènes conventionnées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20,0 €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13,8 €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11,70 €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15,2 €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502947"/>
                  </a:ext>
                </a:extLst>
              </a:tr>
              <a:tr h="225887">
                <a:tc>
                  <a:txBody>
                    <a:bodyPr/>
                    <a:lstStyle/>
                    <a:p>
                      <a:pPr algn="l" fontAlgn="t"/>
                      <a:r>
                        <a:rPr lang="fr-FR" sz="1200" b="1" u="none" strike="noStrike" dirty="0">
                          <a:solidFill>
                            <a:schemeClr val="tx1">
                              <a:lumMod val="75000"/>
                              <a:lumOff val="25000"/>
                            </a:schemeClr>
                          </a:solidFill>
                          <a:effectLst/>
                        </a:rPr>
                        <a:t>Autres musiques (diffuseur, producteur)</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19,3 €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14,2 €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11,90 €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15,1 €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791983"/>
                  </a:ext>
                </a:extLst>
              </a:tr>
              <a:tr h="225887">
                <a:tc>
                  <a:txBody>
                    <a:bodyPr/>
                    <a:lstStyle/>
                    <a:p>
                      <a:pPr algn="l" fontAlgn="t"/>
                      <a:r>
                        <a:rPr lang="fr-FR" sz="1200" b="1" u="none" strike="noStrike" dirty="0">
                          <a:solidFill>
                            <a:schemeClr val="tx1">
                              <a:lumMod val="75000"/>
                              <a:lumOff val="25000"/>
                            </a:schemeClr>
                          </a:solidFill>
                          <a:effectLst/>
                        </a:rPr>
                        <a:t>Centres nationaux et régionaux de création musicale</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19,8 €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13,7 €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11,00 €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14,8 €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2493623"/>
                  </a:ext>
                </a:extLst>
              </a:tr>
              <a:tr h="225887">
                <a:tc>
                  <a:txBody>
                    <a:bodyPr/>
                    <a:lstStyle/>
                    <a:p>
                      <a:pPr algn="l" fontAlgn="t"/>
                      <a:r>
                        <a:rPr lang="fr-FR" sz="1200" b="1" u="none" strike="noStrike" dirty="0">
                          <a:solidFill>
                            <a:schemeClr val="tx1">
                              <a:lumMod val="75000"/>
                              <a:lumOff val="25000"/>
                            </a:schemeClr>
                          </a:solidFill>
                          <a:effectLst/>
                        </a:rPr>
                        <a:t>Ensembles musicaux</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19,3 €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13,4 €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11,70 €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14,8 €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5634907"/>
                  </a:ext>
                </a:extLst>
              </a:tr>
              <a:tr h="225887">
                <a:tc>
                  <a:txBody>
                    <a:bodyPr/>
                    <a:lstStyle/>
                    <a:p>
                      <a:pPr algn="l" fontAlgn="t"/>
                      <a:r>
                        <a:rPr lang="fr-FR" sz="1200" b="1" u="none" strike="noStrike" dirty="0">
                          <a:solidFill>
                            <a:schemeClr val="tx1">
                              <a:lumMod val="75000"/>
                              <a:lumOff val="25000"/>
                            </a:schemeClr>
                          </a:solidFill>
                          <a:effectLst/>
                        </a:rPr>
                        <a:t>Musiques actuelles (diffuseur, producteur, tourneur) hors lieux</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19,3 €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12,1 €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10,60 €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14,0 €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327062"/>
                  </a:ext>
                </a:extLst>
              </a:tr>
              <a:tr h="225887">
                <a:tc>
                  <a:txBody>
                    <a:bodyPr/>
                    <a:lstStyle/>
                    <a:p>
                      <a:pPr algn="l" fontAlgn="t"/>
                      <a:r>
                        <a:rPr lang="fr-FR" sz="1200" b="1" u="none" strike="noStrike" dirty="0">
                          <a:solidFill>
                            <a:schemeClr val="tx1">
                              <a:lumMod val="75000"/>
                              <a:lumOff val="25000"/>
                            </a:schemeClr>
                          </a:solidFill>
                          <a:effectLst/>
                        </a:rPr>
                        <a:t>Scènes de musiques actuelles (conventionnées ou non)</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17,9 €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12,6 €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11,20 €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13,9 €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72771796"/>
                  </a:ext>
                </a:extLst>
              </a:tr>
              <a:tr h="225887">
                <a:tc>
                  <a:txBody>
                    <a:bodyPr/>
                    <a:lstStyle/>
                    <a:p>
                      <a:pPr algn="l" fontAlgn="t"/>
                      <a:r>
                        <a:rPr lang="fr-FR" sz="1200" b="1" u="none" strike="noStrike" dirty="0">
                          <a:solidFill>
                            <a:schemeClr val="tx1">
                              <a:lumMod val="75000"/>
                              <a:lumOff val="25000"/>
                            </a:schemeClr>
                          </a:solidFill>
                          <a:effectLst/>
                        </a:rPr>
                        <a:t>Compagnies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17,4 €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12,6 €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11,10 €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fr-FR" sz="1200" b="1" u="none" strike="noStrike" dirty="0" smtClean="0">
                          <a:solidFill>
                            <a:schemeClr val="tx1">
                              <a:lumMod val="75000"/>
                              <a:lumOff val="25000"/>
                            </a:schemeClr>
                          </a:solidFill>
                          <a:effectLst/>
                        </a:rPr>
                        <a:t>13,7 €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035323"/>
                  </a:ext>
                </a:extLst>
              </a:tr>
              <a:tr h="225887">
                <a:tc>
                  <a:txBody>
                    <a:bodyPr/>
                    <a:lstStyle/>
                    <a:p>
                      <a:pPr algn="l" fontAlgn="t"/>
                      <a:r>
                        <a:rPr lang="fr-FR" sz="1200" b="1" u="none" strike="noStrike" dirty="0">
                          <a:solidFill>
                            <a:schemeClr val="tx1">
                              <a:lumMod val="75000"/>
                              <a:lumOff val="25000"/>
                            </a:schemeClr>
                          </a:solidFill>
                          <a:effectLst/>
                        </a:rPr>
                        <a:t>Type de structure non renseigné</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16,3 €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12,7 €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11,10 €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fr-FR" sz="1200" b="1" u="none" strike="noStrike" dirty="0" smtClean="0">
                          <a:solidFill>
                            <a:schemeClr val="tx1">
                              <a:lumMod val="75000"/>
                              <a:lumOff val="25000"/>
                            </a:schemeClr>
                          </a:solidFill>
                          <a:effectLst/>
                        </a:rPr>
                        <a:t>13,4 €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5084840"/>
                  </a:ext>
                </a:extLst>
              </a:tr>
              <a:tr h="225887">
                <a:tc>
                  <a:txBody>
                    <a:bodyPr/>
                    <a:lstStyle/>
                    <a:p>
                      <a:pPr algn="l" fontAlgn="t"/>
                      <a:r>
                        <a:rPr lang="fr-FR" sz="1200" b="1" u="none" strike="noStrike" dirty="0">
                          <a:solidFill>
                            <a:schemeClr val="tx1">
                              <a:lumMod val="75000"/>
                              <a:lumOff val="25000"/>
                            </a:schemeClr>
                          </a:solidFill>
                          <a:effectLst/>
                        </a:rPr>
                        <a:t>TOTAL (effectifs dédoublonnés)</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12700" cmpd="sng">
                      <a:noFill/>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20,7 €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14,2 €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12,10 €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6350" cap="flat" cmpd="sng" algn="ctr">
                      <a:solidFill>
                        <a:srgbClr val="E5E9D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t"/>
                      <a:r>
                        <a:rPr lang="fr-FR" sz="1200" b="1" u="none" strike="noStrike" dirty="0" smtClean="0">
                          <a:solidFill>
                            <a:schemeClr val="tx1">
                              <a:lumMod val="75000"/>
                              <a:lumOff val="25000"/>
                            </a:schemeClr>
                          </a:solidFill>
                          <a:effectLst/>
                        </a:rPr>
                        <a:t>15,7 €</a:t>
                      </a:r>
                      <a:endParaRPr lang="fr-FR" sz="1200" b="1" i="0" u="none" strike="noStrike" dirty="0">
                        <a:solidFill>
                          <a:schemeClr val="tx1">
                            <a:lumMod val="75000"/>
                            <a:lumOff val="25000"/>
                          </a:schemeClr>
                        </a:solidFill>
                        <a:effectLst/>
                        <a:latin typeface="Calibri" panose="020F0502020204030204" pitchFamily="34" charset="0"/>
                      </a:endParaRPr>
                    </a:p>
                  </a:txBody>
                  <a:tcPr marL="6052" marR="6052" marT="6052" marB="0" anchor="ctr">
                    <a:lnL w="6350" cap="flat" cmpd="sng" algn="ctr">
                      <a:solidFill>
                        <a:srgbClr val="E5E9D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39735244"/>
                  </a:ext>
                </a:extLst>
              </a:tr>
            </a:tbl>
          </a:graphicData>
        </a:graphic>
      </p:graphicFrame>
      <p:sp>
        <p:nvSpPr>
          <p:cNvPr id="13" name="Rectangle 2">
            <a:extLst>
              <a:ext uri="{FF2B5EF4-FFF2-40B4-BE49-F238E27FC236}">
                <a16:creationId xmlns:a16="http://schemas.microsoft.com/office/drawing/2014/main" id="{2B92C4FF-B730-4C9C-96C1-1D8794A9711B}"/>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kern="0" dirty="0">
                <a:solidFill>
                  <a:schemeClr val="bg1"/>
                </a:solidFill>
              </a:rPr>
              <a:t>1- Paysage du secteur culturel</a:t>
            </a:r>
          </a:p>
          <a:p>
            <a:pPr algn="l" eaLnBrk="1" hangingPunct="1">
              <a:defRPr/>
            </a:pPr>
            <a:r>
              <a:rPr lang="fr-FR" altLang="fr-FR" sz="1714" dirty="0">
                <a:solidFill>
                  <a:srgbClr val="FFFFFF"/>
                </a:solidFill>
                <a:latin typeface="Calibri Light" panose="020F0302020204030204" pitchFamily="34" charset="0"/>
                <a:cs typeface="Calibri Light" panose="020F0302020204030204" pitchFamily="34" charset="0"/>
              </a:rPr>
              <a:t>LES SALAIRES DES CDI des entreprises artistiques et culturelles (Rapport de branche 2014)</a:t>
            </a:r>
            <a:br>
              <a:rPr lang="fr-FR" altLang="fr-FR" sz="1714" dirty="0">
                <a:solidFill>
                  <a:srgbClr val="FFFFFF"/>
                </a:solidFill>
                <a:latin typeface="Calibri Light" panose="020F0302020204030204" pitchFamily="34" charset="0"/>
                <a:cs typeface="Calibri Light" panose="020F0302020204030204" pitchFamily="34" charset="0"/>
              </a:rPr>
            </a:br>
            <a:endParaRPr lang="fr-FR" altLang="fr-FR" sz="1714" dirty="0">
              <a:solidFill>
                <a:srgbClr val="FFFFFF"/>
              </a:solidFill>
              <a:latin typeface="Calibri Light" panose="020F0302020204030204" pitchFamily="34" charset="0"/>
              <a:cs typeface="Calibri Light" panose="020F0302020204030204" pitchFamily="34" charset="0"/>
            </a:endParaRPr>
          </a:p>
          <a:p>
            <a:pPr algn="l" eaLnBrk="1" hangingPunct="1">
              <a:defRPr/>
            </a:pPr>
            <a:endParaRPr lang="fr-FR" altLang="fr-FR" sz="3500" kern="0" dirty="0">
              <a:solidFill>
                <a:schemeClr val="bg1"/>
              </a:solidFill>
            </a:endParaRPr>
          </a:p>
        </p:txBody>
      </p:sp>
    </p:spTree>
    <p:extLst>
      <p:ext uri="{BB962C8B-B14F-4D97-AF65-F5344CB8AC3E}">
        <p14:creationId xmlns:p14="http://schemas.microsoft.com/office/powerpoint/2010/main" val="3589364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C043AA0-B199-4876-819F-CD54CE6DBC1D}"/>
              </a:ext>
            </a:extLst>
          </p:cNvPr>
          <p:cNvSpPr>
            <a:spLocks noGrp="1" noChangeArrowheads="1"/>
          </p:cNvSpPr>
          <p:nvPr>
            <p:ph type="title"/>
          </p:nvPr>
        </p:nvSpPr>
        <p:spPr>
          <a:xfrm>
            <a:off x="0" y="1"/>
            <a:ext cx="9144000" cy="991054"/>
          </a:xfrm>
          <a:solidFill>
            <a:srgbClr val="FF8000"/>
          </a:solidFill>
        </p:spPr>
        <p:txBody>
          <a:bodyPr/>
          <a:lstStyle/>
          <a:p>
            <a:pPr algn="l" eaLnBrk="1" hangingPunct="1"/>
            <a:r>
              <a:rPr lang="fr-FR" altLang="fr-FR" sz="3500" dirty="0">
                <a:solidFill>
                  <a:schemeClr val="bg1"/>
                </a:solidFill>
              </a:rPr>
              <a:t>2-Les associations culturelles </a:t>
            </a:r>
            <a:r>
              <a:rPr lang="fr-FR" altLang="fr-FR" sz="3500">
                <a:solidFill>
                  <a:schemeClr val="bg1"/>
                </a:solidFill>
              </a:rPr>
              <a:t>et artistiques</a:t>
            </a:r>
          </a:p>
        </p:txBody>
      </p:sp>
      <p:pic>
        <p:nvPicPr>
          <p:cNvPr id="16387" name="Image 6">
            <a:extLst>
              <a:ext uri="{FF2B5EF4-FFF2-40B4-BE49-F238E27FC236}">
                <a16:creationId xmlns:a16="http://schemas.microsoft.com/office/drawing/2014/main" id="{72A0625F-7187-4892-8550-214B52362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1054"/>
            <a:ext cx="9144000" cy="5866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29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a:extLst>
              <a:ext uri="{FF2B5EF4-FFF2-40B4-BE49-F238E27FC236}">
                <a16:creationId xmlns:a16="http://schemas.microsoft.com/office/drawing/2014/main" id="{ADA1A5FB-FB7D-4BAE-98CC-9DE600B1D31F}"/>
              </a:ext>
            </a:extLst>
          </p:cNvPr>
          <p:cNvSpPr txBox="1"/>
          <p:nvPr/>
        </p:nvSpPr>
        <p:spPr>
          <a:xfrm>
            <a:off x="456973" y="1017178"/>
            <a:ext cx="8291286" cy="1416869"/>
          </a:xfrm>
          <a:prstGeom prst="rect">
            <a:avLst/>
          </a:prstGeom>
          <a:noFill/>
          <a:ln>
            <a:noFill/>
          </a:ln>
        </p:spPr>
        <p:txBody>
          <a:bodyPr lIns="91425" tIns="91425" rIns="91425" bIns="91425"/>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nSpc>
                <a:spcPct val="115000"/>
              </a:lnSpc>
              <a:buClr>
                <a:srgbClr val="000000"/>
              </a:buClr>
              <a:buSzPct val="61000"/>
              <a:defRPr/>
            </a:pPr>
            <a:endParaRPr lang="fr-FR" altLang="fr-FR" sz="2000" dirty="0">
              <a:solidFill>
                <a:srgbClr val="000000"/>
              </a:solidFill>
            </a:endParaRPr>
          </a:p>
          <a:p>
            <a:pPr marL="244933" indent="-244933">
              <a:lnSpc>
                <a:spcPct val="150000"/>
              </a:lnSpc>
              <a:buClr>
                <a:srgbClr val="000000"/>
              </a:buClr>
              <a:buSzPct val="100000"/>
              <a:buFont typeface="Wingdings" panose="05000000000000000000" pitchFamily="2" charset="2"/>
              <a:buChar char="Ø"/>
              <a:defRPr/>
            </a:pPr>
            <a:r>
              <a:rPr lang="fr-FR" altLang="fr-FR" sz="1857" b="1" dirty="0">
                <a:solidFill>
                  <a:srgbClr val="000000"/>
                </a:solidFill>
                <a:latin typeface="Calibri" panose="020F0502020204030204" pitchFamily="34" charset="0"/>
                <a:cs typeface="Calibri" panose="020F0502020204030204" pitchFamily="34" charset="0"/>
              </a:rPr>
              <a:t>267 000 </a:t>
            </a:r>
            <a:r>
              <a:rPr lang="fr-FR" altLang="fr-FR" sz="1857" dirty="0">
                <a:solidFill>
                  <a:srgbClr val="000000"/>
                </a:solidFill>
                <a:latin typeface="Calibri" panose="020F0502020204030204" pitchFamily="34" charset="0"/>
                <a:cs typeface="Calibri" panose="020F0502020204030204" pitchFamily="34" charset="0"/>
              </a:rPr>
              <a:t>associations culturelles dont </a:t>
            </a:r>
            <a:r>
              <a:rPr lang="fr-FR" altLang="fr-FR" sz="1857" b="1" dirty="0">
                <a:solidFill>
                  <a:srgbClr val="000000"/>
                </a:solidFill>
                <a:latin typeface="Calibri" panose="020F0502020204030204" pitchFamily="34" charset="0"/>
                <a:cs typeface="Calibri" panose="020F0502020204030204" pitchFamily="34" charset="0"/>
              </a:rPr>
              <a:t>plus de 35 000 associations employeuses </a:t>
            </a:r>
            <a:r>
              <a:rPr lang="fr-FR" altLang="fr-FR" sz="1857" dirty="0">
                <a:solidFill>
                  <a:srgbClr val="000000"/>
                </a:solidFill>
                <a:latin typeface="Calibri" panose="020F0502020204030204" pitchFamily="34" charset="0"/>
                <a:cs typeface="Calibri" panose="020F0502020204030204" pitchFamily="34" charset="0"/>
              </a:rPr>
              <a:t>(13%)</a:t>
            </a:r>
          </a:p>
        </p:txBody>
      </p:sp>
      <p:sp>
        <p:nvSpPr>
          <p:cNvPr id="4" name="Rectangle 2">
            <a:extLst>
              <a:ext uri="{FF2B5EF4-FFF2-40B4-BE49-F238E27FC236}">
                <a16:creationId xmlns:a16="http://schemas.microsoft.com/office/drawing/2014/main" id="{A97F4450-4142-40F0-9BD2-FBADCEFD7246}"/>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dirty="0">
                <a:solidFill>
                  <a:schemeClr val="bg1"/>
                </a:solidFill>
              </a:rPr>
              <a:t>2-Les associations culturelles et artistiques</a:t>
            </a:r>
          </a:p>
          <a:p>
            <a:pPr algn="l" eaLnBrk="1" hangingPunct="1">
              <a:defRPr/>
            </a:pPr>
            <a:r>
              <a:rPr lang="fr-FR" altLang="fr-FR" sz="1714" dirty="0">
                <a:solidFill>
                  <a:srgbClr val="FFFFFF"/>
                </a:solidFill>
              </a:rPr>
              <a:t>L’EMPLOI SALARIÉ DANS LES ASSOCIATIONS CULTURELLES (</a:t>
            </a:r>
            <a:r>
              <a:rPr lang="fr-FR" altLang="fr-FR" sz="1714" dirty="0" err="1">
                <a:solidFill>
                  <a:srgbClr val="FFFFFF"/>
                </a:solidFill>
              </a:rPr>
              <a:t>Deps</a:t>
            </a:r>
            <a:r>
              <a:rPr lang="fr-FR" altLang="fr-FR" sz="1714" dirty="0">
                <a:solidFill>
                  <a:srgbClr val="FFFFFF"/>
                </a:solidFill>
              </a:rPr>
              <a:t>, 2011)</a:t>
            </a:r>
          </a:p>
          <a:p>
            <a:pPr algn="l" eaLnBrk="1" hangingPunct="1">
              <a:defRPr/>
            </a:pPr>
            <a:endParaRPr lang="fr-FR" altLang="fr-FR" sz="1714" dirty="0">
              <a:solidFill>
                <a:srgbClr val="FFFFFF"/>
              </a:solidFill>
            </a:endParaRPr>
          </a:p>
          <a:p>
            <a:pPr algn="l" eaLnBrk="1" hangingPunct="1">
              <a:defRPr/>
            </a:pPr>
            <a:endParaRPr lang="fr-FR" altLang="fr-FR" sz="3500" kern="0" dirty="0">
              <a:solidFill>
                <a:schemeClr val="bg1"/>
              </a:solidFill>
            </a:endParaRPr>
          </a:p>
        </p:txBody>
      </p:sp>
      <p:pic>
        <p:nvPicPr>
          <p:cNvPr id="18436" name="Image 8" descr="vagues droites.jpg">
            <a:extLst>
              <a:ext uri="{FF2B5EF4-FFF2-40B4-BE49-F238E27FC236}">
                <a16:creationId xmlns:a16="http://schemas.microsoft.com/office/drawing/2014/main" id="{07E5CBE1-1314-483D-81D6-845C80D4F0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Image 5">
            <a:extLst>
              <a:ext uri="{FF2B5EF4-FFF2-40B4-BE49-F238E27FC236}">
                <a16:creationId xmlns:a16="http://schemas.microsoft.com/office/drawing/2014/main" id="{BA72A322-0DC9-43AE-B3EB-6DA6D5063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60">
            <a:extLst>
              <a:ext uri="{FF2B5EF4-FFF2-40B4-BE49-F238E27FC236}">
                <a16:creationId xmlns:a16="http://schemas.microsoft.com/office/drawing/2014/main" id="{E1E29A30-5431-4C6C-B7B2-856672A95B4E}"/>
              </a:ext>
            </a:extLst>
          </p:cNvPr>
          <p:cNvSpPr txBox="1"/>
          <p:nvPr/>
        </p:nvSpPr>
        <p:spPr>
          <a:xfrm>
            <a:off x="456973" y="4947360"/>
            <a:ext cx="8291286" cy="1528597"/>
          </a:xfrm>
          <a:prstGeom prst="rect">
            <a:avLst/>
          </a:prstGeom>
          <a:noFill/>
          <a:ln>
            <a:noFill/>
          </a:ln>
        </p:spPr>
        <p:txBody>
          <a:bodyPr lIns="91425" tIns="91425" rIns="91425" bIns="91425"/>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244933" indent="-244933">
              <a:lnSpc>
                <a:spcPct val="150000"/>
              </a:lnSpc>
              <a:buClr>
                <a:srgbClr val="000000"/>
              </a:buClr>
              <a:buSzPct val="100000"/>
              <a:buFont typeface="Wingdings" panose="05000000000000000000" pitchFamily="2" charset="2"/>
              <a:buChar char="Ø"/>
              <a:defRPr/>
            </a:pPr>
            <a:r>
              <a:rPr lang="fr-FR" altLang="fr-FR" sz="1857" dirty="0">
                <a:solidFill>
                  <a:srgbClr val="000000"/>
                </a:solidFill>
                <a:latin typeface="Calibri" panose="020F0502020204030204" pitchFamily="34" charset="0"/>
                <a:cs typeface="Calibri" panose="020F0502020204030204" pitchFamily="34" charset="0"/>
              </a:rPr>
              <a:t>Une </a:t>
            </a:r>
            <a:r>
              <a:rPr lang="fr-FR" altLang="fr-FR" sz="1857" b="1" dirty="0">
                <a:solidFill>
                  <a:srgbClr val="000000"/>
                </a:solidFill>
                <a:latin typeface="Calibri" panose="020F0502020204030204" pitchFamily="34" charset="0"/>
                <a:cs typeface="Calibri" panose="020F0502020204030204" pitchFamily="34" charset="0"/>
              </a:rPr>
              <a:t>moyenne de 5 salariés </a:t>
            </a:r>
            <a:r>
              <a:rPr lang="fr-FR" altLang="fr-FR" sz="1857" dirty="0">
                <a:solidFill>
                  <a:srgbClr val="000000"/>
                </a:solidFill>
                <a:latin typeface="Calibri" panose="020F0502020204030204" pitchFamily="34" charset="0"/>
                <a:cs typeface="Calibri" panose="020F0502020204030204" pitchFamily="34" charset="0"/>
              </a:rPr>
              <a:t>(</a:t>
            </a:r>
            <a:r>
              <a:rPr lang="fr-FR" sz="1857" dirty="0">
                <a:solidFill>
                  <a:srgbClr val="000000"/>
                </a:solidFill>
                <a:latin typeface="Calibri" panose="020F0502020204030204" pitchFamily="34" charset="0"/>
                <a:cs typeface="Calibri" panose="020F0502020204030204" pitchFamily="34" charset="0"/>
              </a:rPr>
              <a:t>contre 10 pour l’ensemble des associations employeuses en France)</a:t>
            </a:r>
            <a:r>
              <a:rPr lang="fr-FR" altLang="fr-FR" sz="1857" dirty="0">
                <a:solidFill>
                  <a:srgbClr val="000000"/>
                </a:solidFill>
                <a:latin typeface="Calibri" panose="020F0502020204030204" pitchFamily="34" charset="0"/>
                <a:cs typeface="Calibri" panose="020F0502020204030204" pitchFamily="34" charset="0"/>
              </a:rPr>
              <a:t> avec un </a:t>
            </a:r>
            <a:r>
              <a:rPr lang="fr-FR" altLang="fr-FR" sz="1857" b="1" dirty="0">
                <a:solidFill>
                  <a:srgbClr val="000000"/>
                </a:solidFill>
                <a:latin typeface="Calibri" panose="020F0502020204030204" pitchFamily="34" charset="0"/>
                <a:cs typeface="Calibri" panose="020F0502020204030204" pitchFamily="34" charset="0"/>
              </a:rPr>
              <a:t>salaire annuel moyen de 22 000€ brut </a:t>
            </a:r>
            <a:r>
              <a:rPr lang="fr-FR" altLang="fr-FR" sz="1857" dirty="0">
                <a:solidFill>
                  <a:srgbClr val="000000"/>
                </a:solidFill>
                <a:latin typeface="Calibri" panose="020F0502020204030204" pitchFamily="34" charset="0"/>
                <a:cs typeface="Calibri" panose="020F0502020204030204" pitchFamily="34" charset="0"/>
              </a:rPr>
              <a:t>dans les associations culturelles employeuses.</a:t>
            </a:r>
          </a:p>
        </p:txBody>
      </p:sp>
      <p:sp>
        <p:nvSpPr>
          <p:cNvPr id="7" name="Shape 160">
            <a:extLst>
              <a:ext uri="{FF2B5EF4-FFF2-40B4-BE49-F238E27FC236}">
                <a16:creationId xmlns:a16="http://schemas.microsoft.com/office/drawing/2014/main" id="{C06B4086-F04A-438E-A75C-172E1853D5E0}"/>
              </a:ext>
            </a:extLst>
          </p:cNvPr>
          <p:cNvSpPr txBox="1"/>
          <p:nvPr/>
        </p:nvSpPr>
        <p:spPr>
          <a:xfrm>
            <a:off x="456973" y="2380023"/>
            <a:ext cx="8291286" cy="1528597"/>
          </a:xfrm>
          <a:prstGeom prst="rect">
            <a:avLst/>
          </a:prstGeom>
          <a:noFill/>
          <a:ln>
            <a:noFill/>
          </a:ln>
        </p:spPr>
        <p:txBody>
          <a:bodyPr lIns="91425" tIns="91425" rIns="91425" bIns="91425"/>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244933" indent="-244933">
              <a:lnSpc>
                <a:spcPct val="150000"/>
              </a:lnSpc>
              <a:buClr>
                <a:srgbClr val="000000"/>
              </a:buClr>
              <a:buSzPct val="100000"/>
              <a:buFont typeface="Wingdings" panose="05000000000000000000" pitchFamily="2" charset="2"/>
              <a:buChar char="Ø"/>
              <a:defRPr/>
            </a:pPr>
            <a:r>
              <a:rPr lang="fr-FR" altLang="fr-FR" sz="1857" dirty="0">
                <a:solidFill>
                  <a:srgbClr val="000000"/>
                </a:solidFill>
                <a:latin typeface="Calibri" panose="020F0502020204030204" pitchFamily="34" charset="0"/>
                <a:cs typeface="Calibri" panose="020F0502020204030204" pitchFamily="34" charset="0"/>
              </a:rPr>
              <a:t>Ces associations culturelles employeuses comptent </a:t>
            </a:r>
            <a:r>
              <a:rPr lang="fr-FR" altLang="fr-FR" sz="1857" b="1" dirty="0">
                <a:solidFill>
                  <a:srgbClr val="000000"/>
                </a:solidFill>
                <a:latin typeface="Calibri" panose="020F0502020204030204" pitchFamily="34" charset="0"/>
                <a:cs typeface="Calibri" panose="020F0502020204030204" pitchFamily="34" charset="0"/>
              </a:rPr>
              <a:t>169 000 salariés </a:t>
            </a:r>
            <a:r>
              <a:rPr lang="fr-FR" altLang="fr-FR" sz="1857" dirty="0">
                <a:solidFill>
                  <a:srgbClr val="000000"/>
                </a:solidFill>
                <a:latin typeface="Calibri" panose="020F0502020204030204" pitchFamily="34" charset="0"/>
                <a:cs typeface="Calibri" panose="020F0502020204030204" pitchFamily="34" charset="0"/>
              </a:rPr>
              <a:t>(9,4% de l’emploi salarié associatif), très </a:t>
            </a:r>
            <a:r>
              <a:rPr lang="fr-FR" altLang="fr-FR" sz="1857" b="1" dirty="0">
                <a:solidFill>
                  <a:srgbClr val="000000"/>
                </a:solidFill>
                <a:latin typeface="Calibri" panose="020F0502020204030204" pitchFamily="34" charset="0"/>
                <a:cs typeface="Calibri" panose="020F0502020204030204" pitchFamily="34" charset="0"/>
              </a:rPr>
              <a:t>souvent à</a:t>
            </a:r>
            <a:r>
              <a:rPr lang="fr-FR" altLang="fr-FR" sz="1857" dirty="0">
                <a:solidFill>
                  <a:srgbClr val="000000"/>
                </a:solidFill>
                <a:latin typeface="Calibri" panose="020F0502020204030204" pitchFamily="34" charset="0"/>
                <a:cs typeface="Calibri" panose="020F0502020204030204" pitchFamily="34" charset="0"/>
              </a:rPr>
              <a:t> </a:t>
            </a:r>
            <a:r>
              <a:rPr lang="fr-FR" altLang="fr-FR" sz="1857" b="1" dirty="0">
                <a:solidFill>
                  <a:srgbClr val="000000"/>
                </a:solidFill>
                <a:latin typeface="Calibri" panose="020F0502020204030204" pitchFamily="34" charset="0"/>
                <a:cs typeface="Calibri" panose="020F0502020204030204" pitchFamily="34" charset="0"/>
              </a:rPr>
              <a:t>temps partiel et intermittents</a:t>
            </a:r>
            <a:r>
              <a:rPr lang="fr-FR" altLang="fr-FR" sz="1857" dirty="0">
                <a:solidFill>
                  <a:srgbClr val="000000"/>
                </a:solidFill>
                <a:latin typeface="Calibri" panose="020F0502020204030204" pitchFamily="34" charset="0"/>
                <a:cs typeface="Calibri" panose="020F0502020204030204" pitchFamily="34" charset="0"/>
              </a:rPr>
              <a:t>, avec un niveau de formation plus élevé que dans les autres secteurs.</a:t>
            </a:r>
          </a:p>
        </p:txBody>
      </p:sp>
      <p:sp>
        <p:nvSpPr>
          <p:cNvPr id="8" name="Shape 160">
            <a:extLst>
              <a:ext uri="{FF2B5EF4-FFF2-40B4-BE49-F238E27FC236}">
                <a16:creationId xmlns:a16="http://schemas.microsoft.com/office/drawing/2014/main" id="{06FC594D-B841-453B-8184-575F0AD92968}"/>
              </a:ext>
            </a:extLst>
          </p:cNvPr>
          <p:cNvSpPr txBox="1"/>
          <p:nvPr/>
        </p:nvSpPr>
        <p:spPr>
          <a:xfrm>
            <a:off x="456973" y="3836862"/>
            <a:ext cx="8291286" cy="1110498"/>
          </a:xfrm>
          <a:prstGeom prst="rect">
            <a:avLst/>
          </a:prstGeom>
          <a:noFill/>
          <a:ln>
            <a:noFill/>
          </a:ln>
        </p:spPr>
        <p:txBody>
          <a:bodyPr lIns="91425" tIns="91425" rIns="91425" bIns="91425"/>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marL="244933" indent="-244933">
              <a:lnSpc>
                <a:spcPct val="150000"/>
              </a:lnSpc>
              <a:buClr>
                <a:srgbClr val="000000"/>
              </a:buClr>
              <a:buSzPct val="100000"/>
              <a:buFont typeface="Wingdings" panose="05000000000000000000" pitchFamily="2" charset="2"/>
              <a:buChar char="Ø"/>
              <a:defRPr/>
            </a:pPr>
            <a:r>
              <a:rPr lang="fr-FR" altLang="fr-FR" sz="1857" dirty="0">
                <a:solidFill>
                  <a:srgbClr val="000000"/>
                </a:solidFill>
                <a:latin typeface="Calibri" panose="020F0502020204030204" pitchFamily="34" charset="0"/>
                <a:cs typeface="Calibri" panose="020F0502020204030204" pitchFamily="34" charset="0"/>
              </a:rPr>
              <a:t>La </a:t>
            </a:r>
            <a:r>
              <a:rPr lang="fr-FR" altLang="fr-FR" sz="1857" b="1" dirty="0">
                <a:solidFill>
                  <a:srgbClr val="000000"/>
                </a:solidFill>
                <a:latin typeface="Calibri" panose="020F0502020204030204" pitchFamily="34" charset="0"/>
                <a:cs typeface="Calibri" panose="020F0502020204030204" pitchFamily="34" charset="0"/>
              </a:rPr>
              <a:t>féminisation de l’emploi salarié est plus faible </a:t>
            </a:r>
            <a:r>
              <a:rPr lang="fr-FR" altLang="fr-FR" sz="1857" dirty="0">
                <a:solidFill>
                  <a:srgbClr val="000000"/>
                </a:solidFill>
                <a:latin typeface="Calibri" panose="020F0502020204030204" pitchFamily="34" charset="0"/>
                <a:cs typeface="Calibri" panose="020F0502020204030204" pitchFamily="34" charset="0"/>
              </a:rPr>
              <a:t>dans le secteur associatif culturel que dans les autres secteurs.</a:t>
            </a:r>
          </a:p>
        </p:txBody>
      </p:sp>
    </p:spTree>
    <p:extLst>
      <p:ext uri="{BB962C8B-B14F-4D97-AF65-F5344CB8AC3E}">
        <p14:creationId xmlns:p14="http://schemas.microsoft.com/office/powerpoint/2010/main" val="8007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A2F293E0-7BBF-4B54-881B-6503662E9322}"/>
              </a:ext>
            </a:extLst>
          </p:cNvPr>
          <p:cNvSpPr>
            <a:spLocks noGrp="1" noChangeArrowheads="1"/>
          </p:cNvSpPr>
          <p:nvPr>
            <p:ph type="body" idx="1"/>
          </p:nvPr>
        </p:nvSpPr>
        <p:spPr>
          <a:xfrm>
            <a:off x="6096000" y="1411741"/>
            <a:ext cx="2805339" cy="5282596"/>
          </a:xfrm>
          <a:ln>
            <a:solidFill>
              <a:schemeClr val="bg2">
                <a:alpha val="70979"/>
              </a:schemeClr>
            </a:solidFill>
            <a:miter lim="800000"/>
            <a:headEnd/>
            <a:tailEnd/>
          </a:ln>
        </p:spPr>
        <p:txBody>
          <a:bodyPr>
            <a:normAutofit fontScale="92500" lnSpcReduction="20000"/>
          </a:bodyPr>
          <a:lstStyle/>
          <a:p>
            <a:pPr marL="0" indent="0" algn="ctr">
              <a:buNone/>
            </a:pPr>
            <a:r>
              <a:rPr lang="fr-FR" altLang="ja-JP" sz="1429" dirty="0">
                <a:latin typeface="Calibri" panose="020F0502020204030204" pitchFamily="34" charset="0"/>
                <a:cs typeface="Calibri" panose="020F0502020204030204" pitchFamily="34" charset="0"/>
              </a:rPr>
              <a:t>CLASSIFICATION DES FONCTIONS</a:t>
            </a:r>
          </a:p>
          <a:p>
            <a:pPr marL="0" indent="0">
              <a:buNone/>
            </a:pPr>
            <a:r>
              <a:rPr lang="fr-FR" altLang="ja-JP" sz="1200" b="1" dirty="0">
                <a:latin typeface="Calibri" panose="020F0502020204030204" pitchFamily="34" charset="0"/>
                <a:cs typeface="Calibri" panose="020F0502020204030204" pitchFamily="34" charset="0"/>
              </a:rPr>
              <a:t>Compagnie (CREATION)</a:t>
            </a:r>
            <a:r>
              <a:rPr lang="fr-FR" altLang="ja-JP" sz="1200" dirty="0">
                <a:latin typeface="Calibri" panose="020F0502020204030204" pitchFamily="34" charset="0"/>
                <a:cs typeface="Calibri" panose="020F0502020204030204" pitchFamily="34" charset="0"/>
              </a:rPr>
              <a:t> : collectif, groupe, compagnie de spectacle vivant, ensemble</a:t>
            </a:r>
          </a:p>
          <a:p>
            <a:pPr marL="0" indent="0">
              <a:buNone/>
            </a:pPr>
            <a:r>
              <a:rPr lang="fr-FR" altLang="ja-JP" sz="1200" b="1" dirty="0">
                <a:latin typeface="Calibri" panose="020F0502020204030204" pitchFamily="34" charset="0"/>
                <a:cs typeface="Calibri" panose="020F0502020204030204" pitchFamily="34" charset="0"/>
              </a:rPr>
              <a:t>Ecole (ATELIERS-COURS)</a:t>
            </a:r>
            <a:r>
              <a:rPr lang="fr-FR" altLang="ja-JP" sz="1200" dirty="0">
                <a:latin typeface="Calibri" panose="020F0502020204030204" pitchFamily="34" charset="0"/>
                <a:cs typeface="Calibri" panose="020F0502020204030204" pitchFamily="34" charset="0"/>
              </a:rPr>
              <a:t> : Organisation d’ateliers de pratiques artistique, cours, école d’art</a:t>
            </a:r>
          </a:p>
          <a:p>
            <a:pPr marL="0" indent="0">
              <a:buNone/>
            </a:pPr>
            <a:r>
              <a:rPr lang="fr-FR" altLang="ja-JP" sz="1200" b="1" dirty="0">
                <a:latin typeface="Calibri" panose="020F0502020204030204" pitchFamily="34" charset="0"/>
                <a:cs typeface="Calibri" panose="020F0502020204030204" pitchFamily="34" charset="0"/>
              </a:rPr>
              <a:t>Animation</a:t>
            </a:r>
            <a:r>
              <a:rPr lang="fr-FR" altLang="ja-JP" sz="1200" dirty="0">
                <a:latin typeface="Calibri" panose="020F0502020204030204" pitchFamily="34" charset="0"/>
                <a:cs typeface="Calibri" panose="020F0502020204030204" pitchFamily="34" charset="0"/>
              </a:rPr>
              <a:t> </a:t>
            </a:r>
            <a:r>
              <a:rPr lang="fr-FR" altLang="ja-JP" sz="1200" b="1" dirty="0">
                <a:latin typeface="Calibri" panose="020F0502020204030204" pitchFamily="34" charset="0"/>
                <a:cs typeface="Calibri" panose="020F0502020204030204" pitchFamily="34" charset="0"/>
              </a:rPr>
              <a:t>(ATELIERS-COURS)</a:t>
            </a:r>
            <a:r>
              <a:rPr lang="fr-FR" altLang="ja-JP" sz="1200" dirty="0">
                <a:latin typeface="Calibri" panose="020F0502020204030204" pitchFamily="34" charset="0"/>
                <a:cs typeface="Calibri" panose="020F0502020204030204" pitchFamily="34" charset="0"/>
              </a:rPr>
              <a:t>: animation socio-culturelle</a:t>
            </a:r>
          </a:p>
          <a:p>
            <a:pPr marL="0" indent="0">
              <a:buNone/>
            </a:pPr>
            <a:r>
              <a:rPr lang="fr-FR" altLang="ja-JP" sz="1200" b="1" dirty="0">
                <a:latin typeface="Calibri" panose="020F0502020204030204" pitchFamily="34" charset="0"/>
                <a:cs typeface="Calibri" panose="020F0502020204030204" pitchFamily="34" charset="0"/>
              </a:rPr>
              <a:t>Diffusion lieu (DIFFUSION) </a:t>
            </a:r>
            <a:r>
              <a:rPr lang="fr-FR" altLang="ja-JP" sz="1200" dirty="0">
                <a:latin typeface="Calibri" panose="020F0502020204030204" pitchFamily="34" charset="0"/>
                <a:cs typeface="Calibri" panose="020F0502020204030204" pitchFamily="34" charset="0"/>
              </a:rPr>
              <a:t>: diffusion régulière dans un lieu</a:t>
            </a:r>
          </a:p>
          <a:p>
            <a:pPr marL="0" indent="0">
              <a:buNone/>
            </a:pPr>
            <a:r>
              <a:rPr lang="fr-FR" altLang="ja-JP" sz="1200" b="1" dirty="0">
                <a:latin typeface="Calibri" panose="020F0502020204030204" pitchFamily="34" charset="0"/>
                <a:cs typeface="Calibri" panose="020F0502020204030204" pitchFamily="34" charset="0"/>
              </a:rPr>
              <a:t>Festival</a:t>
            </a:r>
            <a:r>
              <a:rPr lang="fr-FR" altLang="ja-JP" sz="1200" dirty="0">
                <a:latin typeface="Calibri" panose="020F0502020204030204" pitchFamily="34" charset="0"/>
                <a:cs typeface="Calibri" panose="020F0502020204030204" pitchFamily="34" charset="0"/>
              </a:rPr>
              <a:t>  </a:t>
            </a:r>
            <a:r>
              <a:rPr lang="fr-FR" altLang="ja-JP" sz="1200" b="1" dirty="0">
                <a:latin typeface="Calibri" panose="020F0502020204030204" pitchFamily="34" charset="0"/>
                <a:cs typeface="Calibri" panose="020F0502020204030204" pitchFamily="34" charset="0"/>
              </a:rPr>
              <a:t>(DIFFUSION) </a:t>
            </a:r>
            <a:r>
              <a:rPr lang="fr-FR" altLang="ja-JP" sz="1200" dirty="0">
                <a:latin typeface="Calibri" panose="020F0502020204030204" pitchFamily="34" charset="0"/>
                <a:cs typeface="Calibri" panose="020F0502020204030204" pitchFamily="34" charset="0"/>
              </a:rPr>
              <a:t>: événement régulier –festival</a:t>
            </a:r>
          </a:p>
          <a:p>
            <a:pPr marL="0" indent="0">
              <a:buNone/>
            </a:pPr>
            <a:r>
              <a:rPr lang="fr-FR" altLang="ja-JP" sz="1200" b="1" dirty="0">
                <a:latin typeface="Calibri" panose="020F0502020204030204" pitchFamily="34" charset="0"/>
                <a:cs typeface="Calibri" panose="020F0502020204030204" pitchFamily="34" charset="0"/>
              </a:rPr>
              <a:t>Evènement (DIFFUSION) </a:t>
            </a:r>
            <a:r>
              <a:rPr lang="fr-FR" altLang="ja-JP" sz="1200" dirty="0">
                <a:latin typeface="Calibri" panose="020F0502020204030204" pitchFamily="34" charset="0"/>
                <a:cs typeface="Calibri" panose="020F0502020204030204" pitchFamily="34" charset="0"/>
              </a:rPr>
              <a:t>: organisation ponctuelle d’évènements, diffusion itinérante</a:t>
            </a:r>
          </a:p>
          <a:p>
            <a:pPr marL="0" indent="0">
              <a:buNone/>
            </a:pPr>
            <a:r>
              <a:rPr lang="fr-FR" altLang="ja-JP" sz="1200" b="1" dirty="0">
                <a:latin typeface="Calibri" panose="020F0502020204030204" pitchFamily="34" charset="0"/>
                <a:cs typeface="Calibri" panose="020F0502020204030204" pitchFamily="34" charset="0"/>
              </a:rPr>
              <a:t>Ecomusée (DIFFUSION) </a:t>
            </a:r>
            <a:r>
              <a:rPr lang="fr-FR" altLang="ja-JP" sz="1200" dirty="0">
                <a:latin typeface="Calibri" panose="020F0502020204030204" pitchFamily="34" charset="0"/>
                <a:cs typeface="Calibri" panose="020F0502020204030204" pitchFamily="34" charset="0"/>
              </a:rPr>
              <a:t> : Musée, écomusée, musée de société</a:t>
            </a:r>
          </a:p>
          <a:p>
            <a:pPr marL="0" indent="0">
              <a:buNone/>
            </a:pPr>
            <a:r>
              <a:rPr lang="fr-FR" altLang="ja-JP" sz="1200" b="1" dirty="0">
                <a:latin typeface="Calibri" panose="020F0502020204030204" pitchFamily="34" charset="0"/>
                <a:cs typeface="Calibri" panose="020F0502020204030204" pitchFamily="34" charset="0"/>
              </a:rPr>
              <a:t>Média</a:t>
            </a:r>
            <a:r>
              <a:rPr lang="fr-FR" altLang="ja-JP" sz="1200" dirty="0">
                <a:latin typeface="Calibri" panose="020F0502020204030204" pitchFamily="34" charset="0"/>
                <a:cs typeface="Calibri" panose="020F0502020204030204" pitchFamily="34" charset="0"/>
              </a:rPr>
              <a:t> </a:t>
            </a:r>
            <a:r>
              <a:rPr lang="fr-FR" altLang="ja-JP" sz="1200" b="1" dirty="0">
                <a:latin typeface="Calibri" panose="020F0502020204030204" pitchFamily="34" charset="0"/>
                <a:cs typeface="Calibri" panose="020F0502020204030204" pitchFamily="34" charset="0"/>
              </a:rPr>
              <a:t>(AUTRES</a:t>
            </a:r>
            <a:r>
              <a:rPr lang="fr-FR" altLang="ja-JP" sz="1200" dirty="0">
                <a:latin typeface="Calibri" panose="020F0502020204030204" pitchFamily="34" charset="0"/>
                <a:cs typeface="Calibri" panose="020F0502020204030204" pitchFamily="34" charset="0"/>
              </a:rPr>
              <a:t>): Promotion de la culture, médias</a:t>
            </a:r>
          </a:p>
          <a:p>
            <a:pPr marL="0" indent="0">
              <a:buNone/>
            </a:pPr>
            <a:r>
              <a:rPr lang="fr-FR" altLang="ja-JP" sz="1200" b="1" dirty="0">
                <a:latin typeface="Calibri" panose="020F0502020204030204" pitchFamily="34" charset="0"/>
                <a:cs typeface="Calibri" panose="020F0502020204030204" pitchFamily="34" charset="0"/>
              </a:rPr>
              <a:t>Production, édition (AUTRES) </a:t>
            </a:r>
            <a:r>
              <a:rPr lang="fr-FR" altLang="ja-JP" sz="1200" dirty="0">
                <a:latin typeface="Calibri" panose="020F0502020204030204" pitchFamily="34" charset="0"/>
                <a:cs typeface="Calibri" panose="020F0502020204030204" pitchFamily="34" charset="0"/>
              </a:rPr>
              <a:t>: Production-édition</a:t>
            </a:r>
          </a:p>
          <a:p>
            <a:pPr marL="0" indent="0">
              <a:buNone/>
            </a:pPr>
            <a:r>
              <a:rPr lang="fr-FR" altLang="ja-JP" sz="1200" b="1" dirty="0">
                <a:latin typeface="Calibri" panose="020F0502020204030204" pitchFamily="34" charset="0"/>
                <a:cs typeface="Calibri" panose="020F0502020204030204" pitchFamily="34" charset="0"/>
              </a:rPr>
              <a:t>Patrimoine (AUTRES) </a:t>
            </a:r>
            <a:r>
              <a:rPr lang="fr-FR" altLang="ja-JP" sz="1200" dirty="0">
                <a:latin typeface="Calibri" panose="020F0502020204030204" pitchFamily="34" charset="0"/>
                <a:cs typeface="Calibri" panose="020F0502020204030204" pitchFamily="34" charset="0"/>
              </a:rPr>
              <a:t>: Animation, sensibilisation, sauvegarde du patrimoine</a:t>
            </a:r>
          </a:p>
          <a:p>
            <a:pPr marL="0" indent="0">
              <a:buNone/>
            </a:pPr>
            <a:r>
              <a:rPr lang="fr-FR" altLang="ja-JP" sz="1200" b="1" dirty="0">
                <a:latin typeface="Calibri" panose="020F0502020204030204" pitchFamily="34" charset="0"/>
                <a:cs typeface="Calibri" panose="020F0502020204030204" pitchFamily="34" charset="0"/>
              </a:rPr>
              <a:t>Bibliothèque</a:t>
            </a:r>
            <a:r>
              <a:rPr lang="fr-FR" altLang="ja-JP" sz="1200" dirty="0">
                <a:latin typeface="Calibri" panose="020F0502020204030204" pitchFamily="34" charset="0"/>
                <a:cs typeface="Calibri" panose="020F0502020204030204" pitchFamily="34" charset="0"/>
              </a:rPr>
              <a:t> </a:t>
            </a:r>
            <a:r>
              <a:rPr lang="fr-FR" altLang="ja-JP" sz="1200" b="1" dirty="0">
                <a:latin typeface="Calibri" panose="020F0502020204030204" pitchFamily="34" charset="0"/>
                <a:cs typeface="Calibri" panose="020F0502020204030204" pitchFamily="34" charset="0"/>
              </a:rPr>
              <a:t>(AUTRES)</a:t>
            </a:r>
            <a:r>
              <a:rPr lang="fr-FR" altLang="ja-JP" sz="1200" dirty="0">
                <a:latin typeface="Calibri" panose="020F0502020204030204" pitchFamily="34" charset="0"/>
                <a:cs typeface="Calibri" panose="020F0502020204030204" pitchFamily="34" charset="0"/>
              </a:rPr>
              <a:t>: bibliothèque, artothèque, médiathèque, conservation</a:t>
            </a:r>
          </a:p>
          <a:p>
            <a:pPr marL="0" indent="0">
              <a:buNone/>
            </a:pPr>
            <a:r>
              <a:rPr lang="fr-FR" altLang="ja-JP" sz="1200" b="1" dirty="0">
                <a:latin typeface="Calibri" panose="020F0502020204030204" pitchFamily="34" charset="0"/>
                <a:cs typeface="Calibri" panose="020F0502020204030204" pitchFamily="34" charset="0"/>
              </a:rPr>
              <a:t>Service (AUTRES) </a:t>
            </a:r>
            <a:r>
              <a:rPr lang="fr-FR" altLang="ja-JP" sz="1200" dirty="0">
                <a:latin typeface="Calibri" panose="020F0502020204030204" pitchFamily="34" charset="0"/>
                <a:cs typeface="Calibri" panose="020F0502020204030204" pitchFamily="34" charset="0"/>
              </a:rPr>
              <a:t>: service aux artistes ou structures culturelles</a:t>
            </a:r>
          </a:p>
          <a:p>
            <a:pPr marL="0" indent="0">
              <a:buNone/>
            </a:pPr>
            <a:r>
              <a:rPr lang="fr-FR" altLang="ja-JP" sz="1200" b="1" dirty="0">
                <a:latin typeface="Calibri" panose="020F0502020204030204" pitchFamily="34" charset="0"/>
                <a:cs typeface="Calibri" panose="020F0502020204030204" pitchFamily="34" charset="0"/>
              </a:rPr>
              <a:t>Agence</a:t>
            </a:r>
            <a:r>
              <a:rPr lang="fr-FR" altLang="ja-JP" sz="1200" dirty="0">
                <a:latin typeface="Calibri" panose="020F0502020204030204" pitchFamily="34" charset="0"/>
                <a:cs typeface="Calibri" panose="020F0502020204030204" pitchFamily="34" charset="0"/>
              </a:rPr>
              <a:t> </a:t>
            </a:r>
            <a:r>
              <a:rPr lang="fr-FR" altLang="ja-JP" sz="1200" b="1" dirty="0">
                <a:latin typeface="Calibri" panose="020F0502020204030204" pitchFamily="34" charset="0"/>
                <a:cs typeface="Calibri" panose="020F0502020204030204" pitchFamily="34" charset="0"/>
              </a:rPr>
              <a:t>(AUTRES)</a:t>
            </a:r>
            <a:r>
              <a:rPr lang="fr-FR" altLang="ja-JP" sz="1200" dirty="0">
                <a:latin typeface="Calibri" panose="020F0502020204030204" pitchFamily="34" charset="0"/>
                <a:cs typeface="Calibri" panose="020F0502020204030204" pitchFamily="34" charset="0"/>
              </a:rPr>
              <a:t>: agences locales, régionales, nationales</a:t>
            </a:r>
          </a:p>
        </p:txBody>
      </p:sp>
      <p:pic>
        <p:nvPicPr>
          <p:cNvPr id="22532" name="Image 6">
            <a:extLst>
              <a:ext uri="{FF2B5EF4-FFF2-40B4-BE49-F238E27FC236}">
                <a16:creationId xmlns:a16="http://schemas.microsoft.com/office/drawing/2014/main" id="{AEE6346C-8746-4426-9DA7-89EAD185E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1585" y="962138"/>
            <a:ext cx="590777" cy="752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Image 8" descr="vagues droites.jpg">
            <a:extLst>
              <a:ext uri="{FF2B5EF4-FFF2-40B4-BE49-F238E27FC236}">
                <a16:creationId xmlns:a16="http://schemas.microsoft.com/office/drawing/2014/main" id="{289B8F18-E2EF-4D0A-9593-7B69037CA8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411" y="6340929"/>
            <a:ext cx="868589" cy="503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e 1">
            <a:extLst>
              <a:ext uri="{FF2B5EF4-FFF2-40B4-BE49-F238E27FC236}">
                <a16:creationId xmlns:a16="http://schemas.microsoft.com/office/drawing/2014/main" id="{A9D24FF5-5C5E-494C-9F15-2E2441B8968D}"/>
              </a:ext>
            </a:extLst>
          </p:cNvPr>
          <p:cNvGrpSpPr/>
          <p:nvPr/>
        </p:nvGrpSpPr>
        <p:grpSpPr>
          <a:xfrm>
            <a:off x="361724" y="1411741"/>
            <a:ext cx="5734276" cy="5406805"/>
            <a:chOff x="361724" y="1411741"/>
            <a:chExt cx="5734276" cy="5406805"/>
          </a:xfrm>
        </p:grpSpPr>
        <p:sp>
          <p:nvSpPr>
            <p:cNvPr id="22531" name="ZoneTexte 5">
              <a:extLst>
                <a:ext uri="{FF2B5EF4-FFF2-40B4-BE49-F238E27FC236}">
                  <a16:creationId xmlns:a16="http://schemas.microsoft.com/office/drawing/2014/main" id="{DAC48B10-C1CC-4C62-8D9D-396BE0288859}"/>
                </a:ext>
              </a:extLst>
            </p:cNvPr>
            <p:cNvSpPr txBox="1">
              <a:spLocks noChangeArrowheads="1"/>
            </p:cNvSpPr>
            <p:nvPr/>
          </p:nvSpPr>
          <p:spPr bwMode="auto">
            <a:xfrm>
              <a:off x="361724" y="6539367"/>
              <a:ext cx="2169889" cy="279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r>
                <a:rPr lang="fr-FR" altLang="fr-FR" sz="1214" dirty="0">
                  <a:latin typeface="Calibri" panose="020F0502020204030204" pitchFamily="34" charset="0"/>
                  <a:cs typeface="Calibri" panose="020F0502020204030204" pitchFamily="34" charset="0"/>
                </a:rPr>
                <a:t>Données 2007 – Enquête Opale</a:t>
              </a:r>
            </a:p>
          </p:txBody>
        </p:sp>
        <p:pic>
          <p:nvPicPr>
            <p:cNvPr id="22534" name="Image 9">
              <a:extLst>
                <a:ext uri="{FF2B5EF4-FFF2-40B4-BE49-F238E27FC236}">
                  <a16:creationId xmlns:a16="http://schemas.microsoft.com/office/drawing/2014/main" id="{C9E72DE8-6C87-4D89-93CC-F2456B124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24" y="1411741"/>
              <a:ext cx="5734276" cy="513783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sp>
        <p:nvSpPr>
          <p:cNvPr id="13" name="Rectangle 2">
            <a:extLst>
              <a:ext uri="{FF2B5EF4-FFF2-40B4-BE49-F238E27FC236}">
                <a16:creationId xmlns:a16="http://schemas.microsoft.com/office/drawing/2014/main" id="{BD745677-54F9-41C7-8F96-172FD1AC1598}"/>
              </a:ext>
            </a:extLst>
          </p:cNvPr>
          <p:cNvSpPr txBox="1">
            <a:spLocks noChangeArrowheads="1"/>
          </p:cNvSpPr>
          <p:nvPr/>
        </p:nvSpPr>
        <p:spPr>
          <a:xfrm>
            <a:off x="0" y="0"/>
            <a:ext cx="9144000" cy="991054"/>
          </a:xfrm>
          <a:prstGeom prst="rect">
            <a:avLst/>
          </a:prstGeom>
          <a:solidFill>
            <a:srgbClr val="FF8000"/>
          </a:solidFill>
        </p:spPr>
        <p:txBody>
          <a:bodyPr/>
          <a:lstStyle>
            <a:lvl1pPr algn="ctr" rtl="0" eaLnBrk="0" fontAlgn="base" hangingPunct="0">
              <a:spcBef>
                <a:spcPct val="0"/>
              </a:spcBef>
              <a:spcAft>
                <a:spcPct val="0"/>
              </a:spcAft>
              <a:defRPr sz="5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5600">
                <a:solidFill>
                  <a:schemeClr val="tx2"/>
                </a:solidFill>
                <a:latin typeface="Lucida Grande" pitchFamily="-111" charset="0"/>
                <a:ea typeface="MS PGothic" panose="020B0600070205080204" pitchFamily="34" charset="-128"/>
                <a:cs typeface="ＭＳ Ｐゴシック" pitchFamily="-111" charset="-128"/>
              </a:defRPr>
            </a:lvl5pPr>
            <a:lvl6pPr marL="64008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6pPr>
            <a:lvl7pPr marL="128016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7pPr>
            <a:lvl8pPr marL="192024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8pPr>
            <a:lvl9pPr marL="2560320" algn="ctr" rtl="0" fontAlgn="base">
              <a:spcBef>
                <a:spcPct val="0"/>
              </a:spcBef>
              <a:spcAft>
                <a:spcPct val="0"/>
              </a:spcAft>
              <a:defRPr sz="5600">
                <a:solidFill>
                  <a:schemeClr val="tx2"/>
                </a:solidFill>
                <a:latin typeface="Lucida Grande" pitchFamily="-111" charset="0"/>
                <a:ea typeface="ＭＳ Ｐゴシック" pitchFamily="-111" charset="-128"/>
                <a:cs typeface="ＭＳ Ｐゴシック" pitchFamily="-111" charset="-128"/>
              </a:defRPr>
            </a:lvl9pPr>
          </a:lstStyle>
          <a:p>
            <a:pPr algn="l" eaLnBrk="1" hangingPunct="1">
              <a:defRPr/>
            </a:pPr>
            <a:r>
              <a:rPr lang="fr-FR" altLang="fr-FR" sz="3500" dirty="0">
                <a:solidFill>
                  <a:schemeClr val="bg1"/>
                </a:solidFill>
              </a:rPr>
              <a:t>2-Les associations culturelles et artistiques </a:t>
            </a:r>
          </a:p>
          <a:p>
            <a:pPr algn="l" eaLnBrk="1" hangingPunct="1">
              <a:defRPr/>
            </a:pPr>
            <a:r>
              <a:rPr lang="fr-FR" altLang="fr-FR" sz="1714" dirty="0">
                <a:solidFill>
                  <a:srgbClr val="FFFFFF"/>
                </a:solidFill>
              </a:rPr>
              <a:t>CATEGORIES SELON LES FONCTIONS PRINCIPALES</a:t>
            </a:r>
          </a:p>
          <a:p>
            <a:pPr algn="l" eaLnBrk="1" hangingPunct="1">
              <a:defRPr/>
            </a:pPr>
            <a:endParaRPr lang="fr-FR" altLang="fr-FR" sz="1714" dirty="0">
              <a:solidFill>
                <a:srgbClr val="FFFFFF"/>
              </a:solidFill>
            </a:endParaRPr>
          </a:p>
          <a:p>
            <a:pPr algn="l" eaLnBrk="1" hangingPunct="1">
              <a:defRPr/>
            </a:pPr>
            <a:endParaRPr lang="fr-FR" altLang="fr-FR" sz="3500" kern="0" dirty="0">
              <a:solidFill>
                <a:schemeClr val="bg1"/>
              </a:solidFill>
            </a:endParaRPr>
          </a:p>
        </p:txBody>
      </p:sp>
    </p:spTree>
    <p:extLst>
      <p:ext uri="{BB962C8B-B14F-4D97-AF65-F5344CB8AC3E}">
        <p14:creationId xmlns:p14="http://schemas.microsoft.com/office/powerpoint/2010/main" val="39029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0">
                                            <p:bg/>
                                          </p:spTgt>
                                        </p:tgtEl>
                                        <p:attrNameLst>
                                          <p:attrName>style.visibility</p:attrName>
                                        </p:attrNameLst>
                                      </p:cBhvr>
                                      <p:to>
                                        <p:strVal val="visible"/>
                                      </p:to>
                                    </p:set>
                                    <p:animEffect transition="in" filter="fade">
                                      <p:cBhvr>
                                        <p:cTn id="10" dur="500"/>
                                        <p:tgtEl>
                                          <p:spTgt spid="22530">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Effect transition="in" filter="fade">
                                      <p:cBhvr>
                                        <p:cTn id="13" dur="500"/>
                                        <p:tgtEl>
                                          <p:spTgt spid="2253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xEl>
                                              <p:pRg st="1" end="1"/>
                                            </p:txEl>
                                          </p:spTgt>
                                        </p:tgtEl>
                                        <p:attrNameLst>
                                          <p:attrName>style.visibility</p:attrName>
                                        </p:attrNameLst>
                                      </p:cBhvr>
                                      <p:to>
                                        <p:strVal val="visible"/>
                                      </p:to>
                                    </p:set>
                                    <p:animEffect transition="in" filter="fade">
                                      <p:cBhvr>
                                        <p:cTn id="16" dur="500"/>
                                        <p:tgtEl>
                                          <p:spTgt spid="2253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Effect transition="in" filter="fade">
                                      <p:cBhvr>
                                        <p:cTn id="19" dur="500"/>
                                        <p:tgtEl>
                                          <p:spTgt spid="2253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Effect transition="in" filter="fade">
                                      <p:cBhvr>
                                        <p:cTn id="25" dur="500"/>
                                        <p:tgtEl>
                                          <p:spTgt spid="22530">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0">
                                            <p:txEl>
                                              <p:pRg st="5" end="5"/>
                                            </p:txEl>
                                          </p:spTgt>
                                        </p:tgtEl>
                                        <p:attrNameLst>
                                          <p:attrName>style.visibility</p:attrName>
                                        </p:attrNameLst>
                                      </p:cBhvr>
                                      <p:to>
                                        <p:strVal val="visible"/>
                                      </p:to>
                                    </p:set>
                                    <p:animEffect transition="in" filter="fade">
                                      <p:cBhvr>
                                        <p:cTn id="28" dur="500"/>
                                        <p:tgtEl>
                                          <p:spTgt spid="22530">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0">
                                            <p:txEl>
                                              <p:pRg st="6" end="6"/>
                                            </p:txEl>
                                          </p:spTgt>
                                        </p:tgtEl>
                                        <p:attrNameLst>
                                          <p:attrName>style.visibility</p:attrName>
                                        </p:attrNameLst>
                                      </p:cBhvr>
                                      <p:to>
                                        <p:strVal val="visible"/>
                                      </p:to>
                                    </p:set>
                                    <p:animEffect transition="in" filter="fade">
                                      <p:cBhvr>
                                        <p:cTn id="31" dur="500"/>
                                        <p:tgtEl>
                                          <p:spTgt spid="2253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30">
                                            <p:txEl>
                                              <p:pRg st="7" end="7"/>
                                            </p:txEl>
                                          </p:spTgt>
                                        </p:tgtEl>
                                        <p:attrNameLst>
                                          <p:attrName>style.visibility</p:attrName>
                                        </p:attrNameLst>
                                      </p:cBhvr>
                                      <p:to>
                                        <p:strVal val="visible"/>
                                      </p:to>
                                    </p:set>
                                    <p:animEffect transition="in" filter="fade">
                                      <p:cBhvr>
                                        <p:cTn id="34" dur="500"/>
                                        <p:tgtEl>
                                          <p:spTgt spid="22530">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30">
                                            <p:txEl>
                                              <p:pRg st="8" end="8"/>
                                            </p:txEl>
                                          </p:spTgt>
                                        </p:tgtEl>
                                        <p:attrNameLst>
                                          <p:attrName>style.visibility</p:attrName>
                                        </p:attrNameLst>
                                      </p:cBhvr>
                                      <p:to>
                                        <p:strVal val="visible"/>
                                      </p:to>
                                    </p:set>
                                    <p:animEffect transition="in" filter="fade">
                                      <p:cBhvr>
                                        <p:cTn id="37" dur="500"/>
                                        <p:tgtEl>
                                          <p:spTgt spid="22530">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530">
                                            <p:txEl>
                                              <p:pRg st="9" end="9"/>
                                            </p:txEl>
                                          </p:spTgt>
                                        </p:tgtEl>
                                        <p:attrNameLst>
                                          <p:attrName>style.visibility</p:attrName>
                                        </p:attrNameLst>
                                      </p:cBhvr>
                                      <p:to>
                                        <p:strVal val="visible"/>
                                      </p:to>
                                    </p:set>
                                    <p:animEffect transition="in" filter="fade">
                                      <p:cBhvr>
                                        <p:cTn id="40" dur="500"/>
                                        <p:tgtEl>
                                          <p:spTgt spid="22530">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530">
                                            <p:txEl>
                                              <p:pRg st="10" end="10"/>
                                            </p:txEl>
                                          </p:spTgt>
                                        </p:tgtEl>
                                        <p:attrNameLst>
                                          <p:attrName>style.visibility</p:attrName>
                                        </p:attrNameLst>
                                      </p:cBhvr>
                                      <p:to>
                                        <p:strVal val="visible"/>
                                      </p:to>
                                    </p:set>
                                    <p:animEffect transition="in" filter="fade">
                                      <p:cBhvr>
                                        <p:cTn id="43" dur="500"/>
                                        <p:tgtEl>
                                          <p:spTgt spid="22530">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530">
                                            <p:txEl>
                                              <p:pRg st="11" end="11"/>
                                            </p:txEl>
                                          </p:spTgt>
                                        </p:tgtEl>
                                        <p:attrNameLst>
                                          <p:attrName>style.visibility</p:attrName>
                                        </p:attrNameLst>
                                      </p:cBhvr>
                                      <p:to>
                                        <p:strVal val="visible"/>
                                      </p:to>
                                    </p:set>
                                    <p:animEffect transition="in" filter="fade">
                                      <p:cBhvr>
                                        <p:cTn id="46" dur="500"/>
                                        <p:tgtEl>
                                          <p:spTgt spid="22530">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30">
                                            <p:txEl>
                                              <p:pRg st="12" end="12"/>
                                            </p:txEl>
                                          </p:spTgt>
                                        </p:tgtEl>
                                        <p:attrNameLst>
                                          <p:attrName>style.visibility</p:attrName>
                                        </p:attrNameLst>
                                      </p:cBhvr>
                                      <p:to>
                                        <p:strVal val="visible"/>
                                      </p:to>
                                    </p:set>
                                    <p:animEffect transition="in" filter="fade">
                                      <p:cBhvr>
                                        <p:cTn id="49" dur="500"/>
                                        <p:tgtEl>
                                          <p:spTgt spid="22530">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530">
                                            <p:txEl>
                                              <p:pRg st="13" end="13"/>
                                            </p:txEl>
                                          </p:spTgt>
                                        </p:tgtEl>
                                        <p:attrNameLst>
                                          <p:attrName>style.visibility</p:attrName>
                                        </p:attrNameLst>
                                      </p:cBhvr>
                                      <p:to>
                                        <p:strVal val="visible"/>
                                      </p:to>
                                    </p:set>
                                    <p:animEffect transition="in" filter="fade">
                                      <p:cBhvr>
                                        <p:cTn id="52" dur="500"/>
                                        <p:tgtEl>
                                          <p:spTgt spid="2253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2733</TotalTime>
  <Words>1414</Words>
  <Application>Microsoft Office PowerPoint</Application>
  <PresentationFormat>Affichage à l'écran (4:3)</PresentationFormat>
  <Paragraphs>335</Paragraphs>
  <Slides>14</Slides>
  <Notes>14</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14</vt:i4>
      </vt:variant>
    </vt:vector>
  </HeadingPairs>
  <TitlesOfParts>
    <vt:vector size="29" baseType="lpstr">
      <vt:lpstr>MS PGothic</vt:lpstr>
      <vt:lpstr>MS PGothic</vt:lpstr>
      <vt:lpstr>游ゴシック</vt:lpstr>
      <vt:lpstr>游ゴシック Light</vt:lpstr>
      <vt:lpstr>Arial</vt:lpstr>
      <vt:lpstr>Arial Narrow</vt:lpstr>
      <vt:lpstr>Calibri</vt:lpstr>
      <vt:lpstr>Calibri Light</vt:lpstr>
      <vt:lpstr>Courier New</vt:lpstr>
      <vt:lpstr>Duepuntozero</vt:lpstr>
      <vt:lpstr>Lucida Grande</vt:lpstr>
      <vt:lpstr>Times New Roman</vt:lpstr>
      <vt:lpstr>Wingdings</vt:lpstr>
      <vt:lpstr>Thème Office</vt:lpstr>
      <vt:lpstr>Office Theme</vt:lpstr>
      <vt:lpstr>Présentation PowerPoint</vt:lpstr>
      <vt:lpstr>1- Paysage du secteur culturel</vt:lpstr>
      <vt:lpstr>1-L’ESS dans la Culture</vt:lpstr>
      <vt:lpstr>Présentation PowerPoint</vt:lpstr>
      <vt:lpstr>Présentation PowerPoint</vt:lpstr>
      <vt:lpstr>ORDRE DU JOUR ASSEMBLEE GENERALE</vt:lpstr>
      <vt:lpstr>2-Les associations culturelles et artistiques</vt:lpstr>
      <vt:lpstr>Présentation PowerPoint</vt:lpstr>
      <vt:lpstr>Présentation PowerPoint</vt:lpstr>
      <vt:lpstr>Des disciplines diverses _ données 2007</vt:lpstr>
      <vt:lpstr>Présentation PowerPoint</vt:lpstr>
      <vt:lpstr>2-LES ASSOCIATIONS CULTURELLES ET ARTISTIQUES: ANALYSE DE QUELQUES PROBLÉMATIQUES    ASPECTS INTERNES : RH ET GOUVERNANCE</vt:lpstr>
      <vt:lpstr>2-LES ASSOCIATIONS CULTURELLES ET ARTISTIQUES: QUELQUES PROBLÉMATIQUES  </vt:lpstr>
      <vt:lpstr>2-LES ASSOCIATIONS CULTURELLES ET ARTISTIQUES et l’ESS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Priscilla Martin</dc:creator>
  <cp:lastModifiedBy>Hyacinthe</cp:lastModifiedBy>
  <cp:revision>114</cp:revision>
  <cp:lastPrinted>2018-06-27T15:06:46Z</cp:lastPrinted>
  <dcterms:created xsi:type="dcterms:W3CDTF">2017-11-22T16:31:03Z</dcterms:created>
  <dcterms:modified xsi:type="dcterms:W3CDTF">2018-06-27T15:25:17Z</dcterms:modified>
</cp:coreProperties>
</file>