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6" r:id="rId3"/>
    <p:sldId id="277" r:id="rId4"/>
    <p:sldId id="278" r:id="rId5"/>
    <p:sldId id="279" r:id="rId6"/>
    <p:sldId id="257" r:id="rId7"/>
    <p:sldId id="258" r:id="rId8"/>
    <p:sldId id="266" r:id="rId9"/>
    <p:sldId id="267" r:id="rId10"/>
    <p:sldId id="268" r:id="rId11"/>
    <p:sldId id="271" r:id="rId12"/>
    <p:sldId id="269" r:id="rId1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85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50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18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13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70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04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92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4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7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26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55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49E-157B-48D3-923F-DCA954CB8BBA}" type="datetimeFigureOut">
              <a:rPr lang="fr-FR" smtClean="0"/>
              <a:t>02/07/2018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0C63-8F2F-4E93-9B59-9DE4CF3D04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79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9791" cy="95263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64776" y="1514901"/>
            <a:ext cx="6346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POLICIES AND PARTNERSHIPS</a:t>
            </a:r>
          </a:p>
          <a:p>
            <a:pPr algn="ctr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589" y="2438231"/>
            <a:ext cx="6953250" cy="38862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198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7721" y="291655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36478" y="1336621"/>
            <a:ext cx="45309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ONLINE AND OFFLINE </a:t>
            </a:r>
            <a:r>
              <a:rPr lang="fr-FR" b="1" dirty="0" smtClean="0"/>
              <a:t>DISTRIBUTION: </a:t>
            </a:r>
          </a:p>
          <a:p>
            <a:endParaRPr lang="fr-FR" b="1" dirty="0" smtClean="0"/>
          </a:p>
          <a:p>
            <a:r>
              <a:rPr lang="fr-FR" b="1" dirty="0" err="1" smtClean="0"/>
              <a:t>Activities</a:t>
            </a:r>
            <a:r>
              <a:rPr lang="fr-FR" b="1" dirty="0" smtClean="0"/>
              <a:t>: </a:t>
            </a:r>
            <a:endParaRPr lang="fr-FR" b="1" dirty="0"/>
          </a:p>
          <a:p>
            <a:r>
              <a:rPr lang="en-US" dirty="0" smtClean="0"/>
              <a:t>The </a:t>
            </a:r>
            <a:r>
              <a:rPr lang="en-US" dirty="0"/>
              <a:t>activities may address online or offline distribution channels</a:t>
            </a:r>
            <a:r>
              <a:rPr lang="en-US" dirty="0">
                <a:solidFill>
                  <a:schemeClr val="accent2"/>
                </a:solidFill>
              </a:rPr>
              <a:t>, including but not limited to</a:t>
            </a:r>
            <a:r>
              <a:rPr lang="en-US" dirty="0"/>
              <a:t> broadcasting and live performances, or the combination thereof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Operational capacity: </a:t>
            </a:r>
            <a:r>
              <a:rPr lang="fr-FR" dirty="0" smtClean="0"/>
              <a:t> </a:t>
            </a:r>
            <a:r>
              <a:rPr lang="en-US" dirty="0" smtClean="0"/>
              <a:t>Previous </a:t>
            </a:r>
            <a:r>
              <a:rPr lang="en-US" dirty="0"/>
              <a:t>experience of at least three distribution activities relevant to the proposal, addressing music diversity (e.g. events </a:t>
            </a:r>
            <a:r>
              <a:rPr lang="en-US" dirty="0" err="1"/>
              <a:t>organisation</a:t>
            </a:r>
            <a:r>
              <a:rPr lang="en-US" dirty="0"/>
              <a:t>, curation, use of technological innovation for online distribution) over the last two </a:t>
            </a:r>
            <a:r>
              <a:rPr lang="en-US" dirty="0" smtClean="0"/>
              <a:t>years.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67467" y="798627"/>
            <a:ext cx="43126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TRAINING SCHEME FOR YOUNG MUSIC PROFESSIONALS</a:t>
            </a:r>
          </a:p>
          <a:p>
            <a:r>
              <a:rPr lang="fr-FR" b="1" dirty="0" err="1" smtClean="0"/>
              <a:t>Activities</a:t>
            </a:r>
            <a:r>
              <a:rPr lang="fr-FR" b="1" dirty="0" smtClean="0"/>
              <a:t>: </a:t>
            </a:r>
            <a:endParaRPr lang="fr-FR" b="1" dirty="0"/>
          </a:p>
          <a:p>
            <a:r>
              <a:rPr lang="en-US" dirty="0"/>
              <a:t>1. Transnational and/or cross-sectoral training schemes using in-person teaching as well as e-learning methods; </a:t>
            </a:r>
          </a:p>
          <a:p>
            <a:r>
              <a:rPr lang="en-US" dirty="0"/>
              <a:t>2. Mentoring and peer learning schemes; </a:t>
            </a:r>
          </a:p>
          <a:p>
            <a:r>
              <a:rPr lang="en-US" dirty="0"/>
              <a:t>3. Fellowship and residency schemes; </a:t>
            </a:r>
          </a:p>
          <a:p>
            <a:r>
              <a:rPr lang="en-US" dirty="0"/>
              <a:t>4. Trainee schemes with paid placements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AT LEAST 5 PEOPLE IN THE ACTIVITIES </a:t>
            </a:r>
          </a:p>
          <a:p>
            <a:endParaRPr lang="en-US" b="1" dirty="0"/>
          </a:p>
          <a:p>
            <a:r>
              <a:rPr lang="fr-FR" b="1" dirty="0" smtClean="0"/>
              <a:t>BENEFICIAIRIES </a:t>
            </a:r>
            <a:endParaRPr lang="fr-FR" dirty="0"/>
          </a:p>
          <a:p>
            <a:r>
              <a:rPr lang="en-US" dirty="0">
                <a:solidFill>
                  <a:schemeClr val="accent2"/>
                </a:solidFill>
              </a:rPr>
              <a:t>Established training/education providers or training/education/music sector partnerships demonstrating relevant music sector or </a:t>
            </a:r>
            <a:r>
              <a:rPr lang="en-US" dirty="0" err="1">
                <a:solidFill>
                  <a:schemeClr val="accent2"/>
                </a:solidFill>
              </a:rPr>
              <a:t>specialised</a:t>
            </a:r>
            <a:r>
              <a:rPr lang="en-US" dirty="0">
                <a:solidFill>
                  <a:schemeClr val="accent2"/>
                </a:solidFill>
              </a:rPr>
              <a:t> expertise in other sectors may apply to the call. Music </a:t>
            </a:r>
            <a:r>
              <a:rPr lang="en-US" dirty="0" err="1">
                <a:solidFill>
                  <a:schemeClr val="accent2"/>
                </a:solidFill>
              </a:rPr>
              <a:t>organisations</a:t>
            </a:r>
            <a:r>
              <a:rPr lang="en-US" dirty="0">
                <a:solidFill>
                  <a:schemeClr val="accent2"/>
                </a:solidFill>
              </a:rPr>
              <a:t> working with sectoral peers may be accepted for placement or exchange proposals.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smtClean="0"/>
              <a:t>- Operational capacity: activity reports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674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8696" y="1105789"/>
            <a:ext cx="81204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Applicants Eligibility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dirty="0" smtClean="0"/>
              <a:t>UK under conditions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 Iceland, Norway, Albania, Bosnia H, Macedonia, Montenegro, Serbia, Georgia, Moldova, Ukraine, Israel, Tunisia</a:t>
            </a:r>
            <a:r>
              <a:rPr lang="fr-FR" b="1" dirty="0"/>
              <a:t> </a:t>
            </a:r>
            <a:r>
              <a:rPr lang="fr-FR" dirty="0"/>
              <a:t>are </a:t>
            </a:r>
            <a:r>
              <a:rPr lang="fr-FR" dirty="0" err="1"/>
              <a:t>eligible</a:t>
            </a:r>
            <a:r>
              <a:rPr lang="fr-FR" dirty="0"/>
              <a:t>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Financial capacity : </a:t>
            </a:r>
            <a:r>
              <a:rPr lang="en-US" dirty="0"/>
              <a:t>declaration of </a:t>
            </a:r>
            <a:r>
              <a:rPr lang="en-US" dirty="0" err="1" smtClean="0"/>
              <a:t>honnour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Activities not  eligible:</a:t>
            </a:r>
          </a:p>
          <a:p>
            <a:r>
              <a:rPr lang="en-US" dirty="0" smtClean="0"/>
              <a:t>Studies </a:t>
            </a:r>
          </a:p>
          <a:p>
            <a:r>
              <a:rPr lang="en-US" dirty="0" smtClean="0"/>
              <a:t>In the case of “trainings” : Activities </a:t>
            </a:r>
            <a:r>
              <a:rPr lang="en-US" dirty="0"/>
              <a:t>aiming at cultural creation or musical training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977721" y="291655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68696" y="3718679"/>
            <a:ext cx="90073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COSTS</a:t>
            </a: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dirty="0" smtClean="0"/>
              <a:t>Staff </a:t>
            </a:r>
            <a:r>
              <a:rPr lang="fr-FR" dirty="0" err="1" smtClean="0"/>
              <a:t>costs</a:t>
            </a:r>
            <a:r>
              <a:rPr lang="fr-FR" dirty="0" smtClean="0"/>
              <a:t> : </a:t>
            </a:r>
            <a:r>
              <a:rPr lang="fr-FR" dirty="0" err="1" smtClean="0"/>
              <a:t>prepare</a:t>
            </a:r>
            <a:r>
              <a:rPr lang="fr-FR" dirty="0" smtClean="0"/>
              <a:t> </a:t>
            </a:r>
            <a:r>
              <a:rPr lang="fr-FR" dirty="0" err="1" smtClean="0"/>
              <a:t>monthly</a:t>
            </a:r>
            <a:r>
              <a:rPr lang="fr-FR" dirty="0" smtClean="0"/>
              <a:t> rates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Travel costs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Depreciation (rate of actual use)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Renting costs eligible if they don’t exceed depreciation costs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Indirect costs: 7% max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en-US" dirty="0" smtClean="0"/>
              <a:t>Subcontracting </a:t>
            </a:r>
            <a:r>
              <a:rPr lang="en-US" dirty="0"/>
              <a:t>does not cover core tasks of the </a:t>
            </a:r>
            <a:r>
              <a:rPr lang="en-US" dirty="0" smtClean="0"/>
              <a:t>action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 smtClean="0"/>
              <a:t>Applications </a:t>
            </a:r>
            <a:r>
              <a:rPr lang="en-US" dirty="0"/>
              <a:t>must be submitted on </a:t>
            </a:r>
            <a:r>
              <a:rPr lang="en-US" dirty="0" smtClean="0"/>
              <a:t>paper. </a:t>
            </a:r>
            <a:r>
              <a:rPr lang="en-US" dirty="0"/>
              <a:t>They must be submitted in 4 copies (one original clearly identified as such, plus 3 copies) and signed by the person </a:t>
            </a:r>
            <a:r>
              <a:rPr lang="en-US" dirty="0" smtClean="0"/>
              <a:t>authorized.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5599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7721" y="291655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09797" y="874956"/>
            <a:ext cx="5459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Evaluation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45626" y="1827589"/>
            <a:ext cx="45309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ONLINE AND OFFLINE </a:t>
            </a:r>
            <a:r>
              <a:rPr lang="fr-FR" b="1" dirty="0" smtClean="0"/>
              <a:t>DISTRIBUTION: </a:t>
            </a:r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 smtClean="0"/>
              <a:t>Relevance (40%)</a:t>
            </a:r>
            <a:endParaRPr lang="fr-FR" b="1" dirty="0"/>
          </a:p>
          <a:p>
            <a:r>
              <a:rPr lang="fr-FR" dirty="0" smtClean="0"/>
              <a:t>Transnational impact</a:t>
            </a:r>
          </a:p>
          <a:p>
            <a:r>
              <a:rPr lang="fr-FR" dirty="0" smtClean="0"/>
              <a:t>New audiences</a:t>
            </a:r>
          </a:p>
          <a:p>
            <a:r>
              <a:rPr lang="fr-FR" dirty="0" smtClean="0"/>
              <a:t>Objectives</a:t>
            </a:r>
          </a:p>
          <a:p>
            <a:endParaRPr lang="fr-FR" b="1" dirty="0" smtClean="0"/>
          </a:p>
          <a:p>
            <a:r>
              <a:rPr lang="fr-FR" b="1" dirty="0" err="1" smtClean="0"/>
              <a:t>Quality</a:t>
            </a:r>
            <a:r>
              <a:rPr lang="fr-FR" b="1" dirty="0" smtClean="0"/>
              <a:t> (40%)</a:t>
            </a:r>
            <a:endParaRPr lang="fr-FR" b="1" dirty="0"/>
          </a:p>
          <a:p>
            <a:r>
              <a:rPr lang="fr-FR" dirty="0" err="1" smtClean="0"/>
              <a:t>Sustainibility</a:t>
            </a:r>
            <a:endParaRPr lang="fr-FR" dirty="0" smtClean="0"/>
          </a:p>
          <a:p>
            <a:r>
              <a:rPr lang="fr-FR" dirty="0" smtClean="0"/>
              <a:t>Promotion and </a:t>
            </a:r>
            <a:r>
              <a:rPr lang="fr-FR" dirty="0" err="1" smtClean="0"/>
              <a:t>visibility</a:t>
            </a:r>
            <a:endParaRPr lang="fr-FR" dirty="0" smtClean="0"/>
          </a:p>
          <a:p>
            <a:r>
              <a:rPr lang="fr-FR" dirty="0" err="1" smtClean="0"/>
              <a:t>Transferability</a:t>
            </a:r>
            <a:endParaRPr lang="fr-FR" dirty="0" smtClean="0"/>
          </a:p>
          <a:p>
            <a:r>
              <a:rPr lang="fr-FR" dirty="0" err="1" smtClean="0"/>
              <a:t>Cost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Management (20%)</a:t>
            </a:r>
            <a:endParaRPr lang="en-US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476604" y="1827589"/>
            <a:ext cx="43126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TRAINING SCHEME FOR YOUNG MUSIC PROFESSIONALS</a:t>
            </a:r>
          </a:p>
          <a:p>
            <a:endParaRPr lang="fr-FR" b="1" dirty="0" smtClean="0"/>
          </a:p>
          <a:p>
            <a:r>
              <a:rPr lang="fr-FR" b="1" dirty="0" smtClean="0"/>
              <a:t>Relevance (40%)</a:t>
            </a:r>
          </a:p>
          <a:p>
            <a:r>
              <a:rPr lang="fr-FR" dirty="0" err="1" smtClean="0"/>
              <a:t>Added</a:t>
            </a:r>
            <a:r>
              <a:rPr lang="fr-FR" dirty="0" smtClean="0"/>
              <a:t> value</a:t>
            </a:r>
          </a:p>
          <a:p>
            <a:r>
              <a:rPr lang="fr-FR" dirty="0" smtClean="0"/>
              <a:t>Innovation</a:t>
            </a:r>
          </a:p>
          <a:p>
            <a:endParaRPr lang="fr-FR" dirty="0" smtClean="0"/>
          </a:p>
          <a:p>
            <a:endParaRPr lang="fr-FR" b="1" dirty="0" smtClean="0"/>
          </a:p>
          <a:p>
            <a:r>
              <a:rPr lang="fr-FR" b="1" dirty="0" err="1" smtClean="0"/>
              <a:t>Quality</a:t>
            </a:r>
            <a:r>
              <a:rPr lang="fr-FR" b="1" dirty="0" smtClean="0"/>
              <a:t> (40%)</a:t>
            </a:r>
          </a:p>
          <a:p>
            <a:r>
              <a:rPr lang="fr-FR" dirty="0" err="1"/>
              <a:t>Sustainibility</a:t>
            </a:r>
            <a:endParaRPr lang="fr-FR" dirty="0"/>
          </a:p>
          <a:p>
            <a:r>
              <a:rPr lang="fr-FR" dirty="0"/>
              <a:t>Promotion and </a:t>
            </a:r>
            <a:r>
              <a:rPr lang="fr-FR" dirty="0" err="1"/>
              <a:t>visibility</a:t>
            </a:r>
            <a:endParaRPr lang="fr-FR" dirty="0"/>
          </a:p>
          <a:p>
            <a:r>
              <a:rPr lang="fr-FR" dirty="0" err="1"/>
              <a:t>Transferability</a:t>
            </a:r>
            <a:endParaRPr lang="fr-FR" dirty="0"/>
          </a:p>
          <a:p>
            <a:r>
              <a:rPr lang="fr-FR" dirty="0" err="1"/>
              <a:t>Cost</a:t>
            </a:r>
            <a:r>
              <a:rPr lang="fr-FR" dirty="0"/>
              <a:t> </a:t>
            </a:r>
            <a:r>
              <a:rPr lang="fr-FR" dirty="0" err="1"/>
              <a:t>efficiency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Management (20%)</a:t>
            </a:r>
            <a:endParaRPr lang="fr-FR" b="1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012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9791" cy="95263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78424" y="1146411"/>
            <a:ext cx="63462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POLITIQUES EUROPENNES DE LA CULTURE ET DE LA MUSIQUE</a:t>
            </a:r>
            <a:endParaRPr lang="fr-FR" sz="3600" b="1" dirty="0" smtClean="0"/>
          </a:p>
          <a:p>
            <a:pPr algn="ctr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589" y="2438231"/>
            <a:ext cx="6953250" cy="38862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263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677470" y="291649"/>
            <a:ext cx="331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POLICIES AND PARTNERSHIPS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504895" y="1679707"/>
            <a:ext cx="4613014" cy="98488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Multi </a:t>
            </a:r>
            <a:r>
              <a:rPr lang="fr-FR" sz="2000" b="1" dirty="0" err="1" smtClean="0"/>
              <a:t>Annual</a:t>
            </a:r>
            <a:r>
              <a:rPr lang="fr-FR" sz="2000" b="1" dirty="0" smtClean="0"/>
              <a:t> Financial Framework 2020</a:t>
            </a:r>
          </a:p>
          <a:p>
            <a:r>
              <a:rPr lang="fr-FR" sz="2000" b="1" dirty="0" smtClean="0"/>
              <a:t>All programmes and </a:t>
            </a:r>
            <a:r>
              <a:rPr lang="fr-FR" sz="2000" b="1" dirty="0" err="1" smtClean="0"/>
              <a:t>policies</a:t>
            </a:r>
            <a:endParaRPr lang="fr-FR" sz="2000" b="1" dirty="0" smtClean="0"/>
          </a:p>
          <a:p>
            <a:r>
              <a:rPr lang="fr-FR" dirty="0"/>
              <a:t>€1.279 </a:t>
            </a:r>
            <a:r>
              <a:rPr lang="fr-FR" dirty="0" smtClean="0"/>
              <a:t>trillion  </a:t>
            </a:r>
            <a:endParaRPr lang="fr-FR" sz="2000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04895" y="5942513"/>
            <a:ext cx="2975282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Music Moves Europe 2020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929952" y="1720401"/>
            <a:ext cx="3070747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Commission ’s </a:t>
            </a:r>
            <a:r>
              <a:rPr lang="fr-FR" dirty="0" err="1" smtClean="0"/>
              <a:t>proposal</a:t>
            </a: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European </a:t>
            </a:r>
            <a:r>
              <a:rPr lang="fr-FR" dirty="0" err="1" smtClean="0">
                <a:sym typeface="Wingdings" panose="05000000000000000000" pitchFamily="2" charset="2"/>
              </a:rPr>
              <a:t>Parliament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dirty="0" err="1" smtClean="0">
                <a:sym typeface="Wingdings" panose="05000000000000000000" pitchFamily="2" charset="2"/>
              </a:rPr>
              <a:t>Member’s</a:t>
            </a:r>
            <a:r>
              <a:rPr lang="fr-FR" dirty="0" smtClean="0">
                <a:sym typeface="Wingdings" panose="05000000000000000000" pitchFamily="2" charset="2"/>
              </a:rPr>
              <a:t> States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5" t="30645" r="3322" b="24344"/>
          <a:stretch/>
        </p:blipFill>
        <p:spPr>
          <a:xfrm>
            <a:off x="504895" y="3076483"/>
            <a:ext cx="5077037" cy="238835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5923127" y="3099468"/>
            <a:ext cx="3070747" cy="23083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European Agenda for Culture</a:t>
            </a:r>
          </a:p>
          <a:p>
            <a:endParaRPr lang="fr-FR" b="1" dirty="0" smtClean="0"/>
          </a:p>
          <a:p>
            <a:r>
              <a:rPr lang="fr-FR" dirty="0" smtClean="0"/>
              <a:t>-&gt; Social</a:t>
            </a:r>
          </a:p>
          <a:p>
            <a:r>
              <a:rPr lang="fr-FR" dirty="0" smtClean="0"/>
              <a:t>-&gt; </a:t>
            </a:r>
            <a:r>
              <a:rPr lang="fr-FR" dirty="0" err="1" smtClean="0"/>
              <a:t>Economic</a:t>
            </a:r>
            <a:endParaRPr lang="fr-FR" dirty="0" smtClean="0"/>
          </a:p>
          <a:p>
            <a:r>
              <a:rPr lang="fr-FR" dirty="0" smtClean="0"/>
              <a:t>-&gt; </a:t>
            </a:r>
            <a:r>
              <a:rPr lang="fr-FR" dirty="0" err="1" smtClean="0"/>
              <a:t>External</a:t>
            </a:r>
            <a:endParaRPr lang="fr-FR" dirty="0" smtClean="0"/>
          </a:p>
          <a:p>
            <a:r>
              <a:rPr lang="fr-FR" dirty="0" smtClean="0"/>
              <a:t>-&gt; Cultural </a:t>
            </a:r>
            <a:r>
              <a:rPr lang="fr-FR" dirty="0" err="1" smtClean="0"/>
              <a:t>Heritage</a:t>
            </a:r>
            <a:endParaRPr lang="fr-FR" dirty="0" smtClean="0"/>
          </a:p>
          <a:p>
            <a:r>
              <a:rPr lang="fr-FR" dirty="0" smtClean="0"/>
              <a:t>-&gt; Digital4Culture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5929952" y="5942513"/>
            <a:ext cx="233376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Preparatory</a:t>
            </a:r>
            <a:r>
              <a:rPr lang="fr-FR" b="1" dirty="0" smtClean="0"/>
              <a:t> actions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039133" y="1139436"/>
            <a:ext cx="283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KEY DRIVERS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39478" y="1157223"/>
            <a:ext cx="380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BUDGET AND PROGRAMMES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670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9791" cy="95263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21935" y="1333426"/>
            <a:ext cx="34938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STATEMENTS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Alliance for the Arts and 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European Music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IMPALA and </a:t>
            </a:r>
            <a:r>
              <a:rPr lang="fr-FR" dirty="0" err="1" smtClean="0"/>
              <a:t>other</a:t>
            </a:r>
            <a:r>
              <a:rPr lang="fr-FR" dirty="0" smtClean="0"/>
              <a:t> EU </a:t>
            </a:r>
            <a:r>
              <a:rPr lang="fr-FR" dirty="0" err="1" smtClean="0"/>
              <a:t>creative</a:t>
            </a:r>
            <a:r>
              <a:rPr lang="fr-FR" dirty="0" smtClean="0"/>
              <a:t> organisations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189116" y="5603664"/>
            <a:ext cx="289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SUPPORT CAMPAIGNS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Culture Action Europe 1%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15761" y="2878407"/>
            <a:ext cx="3385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EUROPEAN AGENDA </a:t>
            </a:r>
          </a:p>
          <a:p>
            <a:r>
              <a:rPr lang="fr-FR" b="1" dirty="0" smtClean="0"/>
              <a:t>FOR MUSIC</a:t>
            </a:r>
            <a:endParaRPr lang="fr-FR" dirty="0" smtClean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761" y="3621697"/>
            <a:ext cx="2573355" cy="123521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65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9791" cy="95263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77242" y="1821794"/>
            <a:ext cx="72060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New European Music Awards – </a:t>
            </a:r>
            <a:r>
              <a:rPr lang="fr-FR" b="1" dirty="0" err="1" smtClean="0"/>
              <a:t>Creative</a:t>
            </a:r>
            <a:r>
              <a:rPr lang="fr-FR" b="1" dirty="0" smtClean="0"/>
              <a:t> Europe </a:t>
            </a:r>
            <a:r>
              <a:rPr lang="fr-FR" b="1" dirty="0" err="1" smtClean="0"/>
              <a:t>Prize</a:t>
            </a:r>
            <a:r>
              <a:rPr lang="fr-FR" b="1" dirty="0" smtClean="0"/>
              <a:t> – 2018-2021</a:t>
            </a:r>
          </a:p>
          <a:p>
            <a:r>
              <a:rPr lang="fr-FR" b="1" dirty="0" err="1" smtClean="0"/>
              <a:t>Partners</a:t>
            </a:r>
            <a:r>
              <a:rPr lang="fr-FR" b="1" dirty="0" smtClean="0"/>
              <a:t>: </a:t>
            </a:r>
            <a:r>
              <a:rPr lang="fr-FR" dirty="0" err="1" smtClean="0"/>
              <a:t>Eurosonic</a:t>
            </a:r>
            <a:r>
              <a:rPr lang="fr-FR" dirty="0" smtClean="0"/>
              <a:t>, </a:t>
            </a:r>
            <a:r>
              <a:rPr lang="fr-FR" dirty="0" err="1" smtClean="0"/>
              <a:t>Reeperbahn</a:t>
            </a:r>
            <a:r>
              <a:rPr lang="fr-FR" dirty="0" smtClean="0"/>
              <a:t>, </a:t>
            </a:r>
            <a:r>
              <a:rPr lang="fr-FR" dirty="0" err="1" smtClean="0"/>
              <a:t>Yourope</a:t>
            </a:r>
            <a:r>
              <a:rPr lang="fr-FR" dirty="0" smtClean="0"/>
              <a:t> (festivals association), IMPALA (</a:t>
            </a:r>
            <a:r>
              <a:rPr lang="fr-FR" dirty="0" err="1" smtClean="0"/>
              <a:t>independent</a:t>
            </a:r>
            <a:r>
              <a:rPr lang="fr-FR" dirty="0" smtClean="0"/>
              <a:t> labels association) , Liveurope (</a:t>
            </a:r>
            <a:r>
              <a:rPr lang="fr-FR" dirty="0" err="1" smtClean="0"/>
              <a:t>emerging</a:t>
            </a:r>
            <a:r>
              <a:rPr lang="fr-FR" dirty="0" smtClean="0"/>
              <a:t> music </a:t>
            </a:r>
            <a:r>
              <a:rPr lang="fr-FR" dirty="0" err="1" smtClean="0"/>
              <a:t>platform</a:t>
            </a:r>
            <a:r>
              <a:rPr lang="fr-FR" dirty="0" smtClean="0"/>
              <a:t>), EMEE (Music Export Offices), DME (digital streaming </a:t>
            </a:r>
            <a:r>
              <a:rPr lang="fr-FR" dirty="0" err="1" smtClean="0"/>
              <a:t>platforms</a:t>
            </a:r>
            <a:r>
              <a:rPr lang="fr-FR" dirty="0" smtClean="0"/>
              <a:t>)</a:t>
            </a:r>
          </a:p>
          <a:p>
            <a:r>
              <a:rPr lang="fr-FR" b="1" dirty="0" err="1" smtClean="0"/>
              <a:t>Role</a:t>
            </a:r>
            <a:r>
              <a:rPr lang="fr-FR" b="1" dirty="0" smtClean="0"/>
              <a:t>: </a:t>
            </a:r>
            <a:r>
              <a:rPr lang="fr-FR" dirty="0" smtClean="0"/>
              <a:t>supervise jury – </a:t>
            </a:r>
            <a:r>
              <a:rPr lang="fr-FR" dirty="0" err="1" smtClean="0"/>
              <a:t>possibility</a:t>
            </a:r>
            <a:r>
              <a:rPr lang="fr-FR" dirty="0" smtClean="0"/>
              <a:t> to organise a « venues </a:t>
            </a:r>
            <a:r>
              <a:rPr lang="fr-FR" dirty="0" err="1" smtClean="0"/>
              <a:t>award</a:t>
            </a:r>
            <a:r>
              <a:rPr lang="fr-FR" dirty="0" smtClean="0"/>
              <a:t> » </a:t>
            </a:r>
          </a:p>
          <a:p>
            <a:r>
              <a:rPr lang="fr-FR" b="1" dirty="0" smtClean="0"/>
              <a:t>Motivations: </a:t>
            </a:r>
            <a:r>
              <a:rPr lang="fr-FR" dirty="0" err="1" smtClean="0"/>
              <a:t>formalize</a:t>
            </a:r>
            <a:r>
              <a:rPr lang="fr-FR" dirty="0" smtClean="0"/>
              <a:t> </a:t>
            </a:r>
            <a:r>
              <a:rPr lang="fr-FR" dirty="0" err="1" smtClean="0"/>
              <a:t>partnership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representative</a:t>
            </a:r>
            <a:r>
              <a:rPr lang="fr-FR" dirty="0" smtClean="0"/>
              <a:t> music organisations,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opportunity</a:t>
            </a:r>
            <a:r>
              <a:rPr lang="fr-FR" dirty="0" smtClean="0"/>
              <a:t> to </a:t>
            </a:r>
            <a:r>
              <a:rPr lang="fr-FR" dirty="0" err="1" smtClean="0"/>
              <a:t>discuss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European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77241" y="3929374"/>
            <a:ext cx="7356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European Music Council – 2018-2019</a:t>
            </a:r>
          </a:p>
          <a:p>
            <a:r>
              <a:rPr lang="fr-FR" b="1" dirty="0" err="1" smtClean="0"/>
              <a:t>Role</a:t>
            </a:r>
            <a:r>
              <a:rPr lang="fr-FR" b="1" dirty="0" smtClean="0"/>
              <a:t>: </a:t>
            </a:r>
            <a:r>
              <a:rPr lang="fr-FR" b="1" dirty="0" err="1" smtClean="0"/>
              <a:t>Define</a:t>
            </a:r>
            <a:r>
              <a:rPr lang="fr-FR" b="1" dirty="0" smtClean="0"/>
              <a:t> the European Music Council </a:t>
            </a:r>
            <a:r>
              <a:rPr lang="fr-FR" b="1" dirty="0" err="1" smtClean="0"/>
              <a:t>strategy</a:t>
            </a:r>
            <a:endParaRPr lang="fr-FR" b="1" dirty="0" smtClean="0"/>
          </a:p>
          <a:p>
            <a:r>
              <a:rPr lang="fr-FR" b="1" dirty="0" smtClean="0"/>
              <a:t>Motivations: </a:t>
            </a:r>
            <a:r>
              <a:rPr lang="fr-FR" dirty="0" smtClean="0"/>
              <a:t>Be the 1st « </a:t>
            </a:r>
            <a:r>
              <a:rPr lang="fr-FR" dirty="0" err="1" smtClean="0"/>
              <a:t>popular</a:t>
            </a:r>
            <a:r>
              <a:rPr lang="fr-FR" dirty="0" smtClean="0"/>
              <a:t> </a:t>
            </a:r>
            <a:r>
              <a:rPr lang="fr-FR" dirty="0" err="1" smtClean="0"/>
              <a:t>musics</a:t>
            </a:r>
            <a:r>
              <a:rPr lang="fr-FR" dirty="0" smtClean="0"/>
              <a:t> </a:t>
            </a:r>
            <a:r>
              <a:rPr lang="fr-FR" dirty="0" err="1" smtClean="0"/>
              <a:t>representative</a:t>
            </a:r>
            <a:r>
              <a:rPr lang="fr-FR" dirty="0" smtClean="0"/>
              <a:t> »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classical</a:t>
            </a:r>
            <a:r>
              <a:rPr lang="fr-FR" dirty="0" smtClean="0"/>
              <a:t>/</a:t>
            </a:r>
            <a:r>
              <a:rPr lang="fr-FR" dirty="0" err="1" smtClean="0"/>
              <a:t>institutionnal</a:t>
            </a:r>
            <a:r>
              <a:rPr lang="fr-FR" dirty="0" smtClean="0"/>
              <a:t> music organisation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77242" y="5268203"/>
            <a:ext cx="735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European Music </a:t>
            </a:r>
            <a:r>
              <a:rPr lang="fr-FR" b="1" dirty="0" err="1" smtClean="0"/>
              <a:t>Observatory</a:t>
            </a:r>
            <a:r>
              <a:rPr lang="fr-FR" b="1" dirty="0" smtClean="0"/>
              <a:t> – Music Moves Europe tender 2018-2019</a:t>
            </a:r>
          </a:p>
          <a:p>
            <a:r>
              <a:rPr lang="fr-FR" b="1" dirty="0" err="1" smtClean="0"/>
              <a:t>Partners</a:t>
            </a:r>
            <a:r>
              <a:rPr lang="fr-FR" b="1" dirty="0" smtClean="0"/>
              <a:t>: </a:t>
            </a:r>
            <a:r>
              <a:rPr lang="fr-FR" dirty="0" smtClean="0"/>
              <a:t>KEA, </a:t>
            </a:r>
            <a:r>
              <a:rPr lang="fr-FR" dirty="0" err="1" smtClean="0"/>
              <a:t>Pantheia</a:t>
            </a:r>
            <a:r>
              <a:rPr lang="fr-FR" dirty="0" smtClean="0"/>
              <a:t> (</a:t>
            </a:r>
            <a:r>
              <a:rPr lang="fr-FR" dirty="0" err="1" smtClean="0"/>
              <a:t>studies</a:t>
            </a:r>
            <a:r>
              <a:rPr lang="fr-FR" dirty="0" smtClean="0"/>
              <a:t> offices) IMPALA, </a:t>
            </a:r>
            <a:r>
              <a:rPr lang="fr-FR" dirty="0" err="1" smtClean="0"/>
              <a:t>other</a:t>
            </a:r>
            <a:r>
              <a:rPr lang="fr-FR" dirty="0" smtClean="0"/>
              <a:t> not-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endParaRPr lang="fr-FR" dirty="0" smtClean="0"/>
          </a:p>
          <a:p>
            <a:r>
              <a:rPr lang="fr-FR" b="1" dirty="0" err="1" smtClean="0"/>
              <a:t>Role</a:t>
            </a:r>
            <a:r>
              <a:rPr lang="fr-FR" b="1" dirty="0" smtClean="0"/>
              <a:t>: </a:t>
            </a:r>
            <a:r>
              <a:rPr lang="fr-FR" dirty="0" smtClean="0"/>
              <a:t>supervise a </a:t>
            </a:r>
            <a:r>
              <a:rPr lang="fr-FR" dirty="0" err="1" smtClean="0"/>
              <a:t>feasibility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as ressource and </a:t>
            </a:r>
            <a:r>
              <a:rPr lang="fr-FR" dirty="0" err="1" smtClean="0"/>
              <a:t>sectorial</a:t>
            </a:r>
            <a:r>
              <a:rPr lang="fr-FR" dirty="0" smtClean="0"/>
              <a:t> expert</a:t>
            </a:r>
          </a:p>
          <a:p>
            <a:r>
              <a:rPr lang="fr-FR" b="1" dirty="0" smtClean="0"/>
              <a:t>Motivations: 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opportunity</a:t>
            </a:r>
            <a:r>
              <a:rPr lang="fr-FR" dirty="0" smtClean="0"/>
              <a:t> to </a:t>
            </a:r>
            <a:r>
              <a:rPr lang="fr-FR" dirty="0" err="1" smtClean="0"/>
              <a:t>defend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’ challenges, Live DMA vision and The Survey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04895" y="1269242"/>
            <a:ext cx="664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ADVISORY BOARD 2018/2019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733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27595" y="378708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63" y="1179211"/>
            <a:ext cx="7429500" cy="28575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09138" y="4189863"/>
            <a:ext cx="7429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 smtClean="0"/>
              <a:t>ONLINE AND OFFLINE DISTRIBUTION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 smtClean="0"/>
              <a:t>TRAINING SCHEME FOR YOUNG MUSIC PROFESSIONALS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 smtClean="0"/>
              <a:t>TENDER ON EUROPEAN MUSIC OBSERVATORY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b="1" dirty="0" smtClean="0"/>
              <a:t>TENDER ON MUSIC EXPORT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652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7721" y="291655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09797" y="1105789"/>
            <a:ext cx="5459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What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does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say</a:t>
            </a:r>
            <a:r>
              <a:rPr lang="fr-FR" sz="2400" b="1" dirty="0" smtClean="0"/>
              <a:t>?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54981" y="2012255"/>
            <a:ext cx="4312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ONLINE AND OFFLINE </a:t>
            </a:r>
            <a:r>
              <a:rPr lang="fr-FR" b="1" dirty="0" smtClean="0"/>
              <a:t>DISTRIBUTION: 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Deadline: 10/09/2018</a:t>
            </a:r>
          </a:p>
          <a:p>
            <a:r>
              <a:rPr lang="fr-FR" b="1" dirty="0" smtClean="0"/>
              <a:t>30,000€/</a:t>
            </a:r>
            <a:r>
              <a:rPr lang="fr-FR" b="1" dirty="0" err="1" smtClean="0"/>
              <a:t>project</a:t>
            </a:r>
            <a:endParaRPr lang="fr-FR" b="1" dirty="0" smtClean="0"/>
          </a:p>
          <a:p>
            <a:r>
              <a:rPr lang="fr-FR" b="1" dirty="0" smtClean="0"/>
              <a:t>90% </a:t>
            </a:r>
            <a:r>
              <a:rPr lang="fr-FR" b="1" dirty="0" err="1" smtClean="0"/>
              <a:t>co-funded</a:t>
            </a:r>
            <a:endParaRPr lang="fr-FR" b="1" dirty="0" smtClean="0"/>
          </a:p>
          <a:p>
            <a:r>
              <a:rPr lang="fr-FR" b="1" dirty="0" smtClean="0"/>
              <a:t>1 </a:t>
            </a:r>
            <a:r>
              <a:rPr lang="fr-FR" b="1" dirty="0" err="1" smtClean="0"/>
              <a:t>applicant</a:t>
            </a:r>
            <a:endParaRPr lang="fr-FR" b="1" dirty="0" smtClean="0"/>
          </a:p>
          <a:p>
            <a:r>
              <a:rPr lang="fr-FR" b="1" dirty="0" smtClean="0"/>
              <a:t>Max 12 </a:t>
            </a:r>
            <a:r>
              <a:rPr lang="fr-FR" b="1" dirty="0" err="1" smtClean="0"/>
              <a:t>months</a:t>
            </a:r>
            <a:endParaRPr lang="fr-FR" b="1" dirty="0" smtClean="0"/>
          </a:p>
          <a:p>
            <a:r>
              <a:rPr lang="fr-FR" b="1" dirty="0" smtClean="0"/>
              <a:t>Start of </a:t>
            </a:r>
            <a:r>
              <a:rPr lang="fr-FR" b="1" dirty="0" err="1" smtClean="0"/>
              <a:t>activities</a:t>
            </a:r>
            <a:r>
              <a:rPr lang="fr-FR" b="1" dirty="0" smtClean="0"/>
              <a:t> 2 </a:t>
            </a:r>
            <a:r>
              <a:rPr lang="fr-FR" b="1" dirty="0" err="1" smtClean="0"/>
              <a:t>months</a:t>
            </a:r>
            <a:r>
              <a:rPr lang="fr-FR" b="1" dirty="0" smtClean="0"/>
              <a:t> </a:t>
            </a:r>
            <a:r>
              <a:rPr lang="fr-FR" b="1" dirty="0" err="1" smtClean="0"/>
              <a:t>after</a:t>
            </a:r>
            <a:r>
              <a:rPr lang="fr-FR" b="1" dirty="0" smtClean="0"/>
              <a:t> agreement max</a:t>
            </a:r>
          </a:p>
          <a:p>
            <a:r>
              <a:rPr lang="fr-FR" b="1" dirty="0" smtClean="0"/>
              <a:t>End </a:t>
            </a:r>
            <a:r>
              <a:rPr lang="fr-FR" b="1" dirty="0" err="1" smtClean="0"/>
              <a:t>activities</a:t>
            </a:r>
            <a:r>
              <a:rPr lang="fr-FR" b="1" dirty="0" smtClean="0"/>
              <a:t>: </a:t>
            </a:r>
            <a:r>
              <a:rPr lang="fr-FR" b="1" dirty="0" err="1" smtClean="0"/>
              <a:t>december</a:t>
            </a:r>
            <a:r>
              <a:rPr lang="fr-FR" b="1" dirty="0" smtClean="0"/>
              <a:t> 2019 max</a:t>
            </a:r>
          </a:p>
          <a:p>
            <a:endParaRPr lang="fr-FR" b="1" dirty="0"/>
          </a:p>
          <a:p>
            <a:r>
              <a:rPr lang="en-US" i="1" dirty="0">
                <a:solidFill>
                  <a:schemeClr val="accent2"/>
                </a:solidFill>
              </a:rPr>
              <a:t>innovative and sustainable distribution models that support European music diversity</a:t>
            </a:r>
            <a:r>
              <a:rPr lang="en-US" i="1" dirty="0"/>
              <a:t>.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67673" y="2012255"/>
            <a:ext cx="4312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TRAINING SCHEME FOR YOUNG MUSIC PROFESSIONALS</a:t>
            </a:r>
          </a:p>
          <a:p>
            <a:endParaRPr lang="fr-FR" b="1" dirty="0" smtClean="0"/>
          </a:p>
          <a:p>
            <a:r>
              <a:rPr lang="fr-FR" b="1" dirty="0" smtClean="0"/>
              <a:t>Deadline: 27/08/2018</a:t>
            </a:r>
          </a:p>
          <a:p>
            <a:r>
              <a:rPr lang="fr-FR" b="1" dirty="0" smtClean="0"/>
              <a:t>55,000€/</a:t>
            </a:r>
            <a:r>
              <a:rPr lang="fr-FR" b="1" dirty="0" err="1" smtClean="0"/>
              <a:t>project</a:t>
            </a:r>
            <a:endParaRPr lang="fr-FR" b="1" dirty="0" smtClean="0"/>
          </a:p>
          <a:p>
            <a:r>
              <a:rPr lang="fr-FR" b="1" dirty="0" smtClean="0"/>
              <a:t>80% </a:t>
            </a:r>
            <a:r>
              <a:rPr lang="fr-FR" b="1" dirty="0" err="1" smtClean="0"/>
              <a:t>co-funded</a:t>
            </a:r>
            <a:endParaRPr lang="fr-FR" b="1" dirty="0" smtClean="0"/>
          </a:p>
          <a:p>
            <a:r>
              <a:rPr lang="fr-FR" b="1" dirty="0" smtClean="0"/>
              <a:t>1 </a:t>
            </a:r>
            <a:r>
              <a:rPr lang="fr-FR" b="1" dirty="0" err="1" smtClean="0"/>
              <a:t>applicant</a:t>
            </a:r>
            <a:endParaRPr lang="fr-FR" b="1" dirty="0" smtClean="0"/>
          </a:p>
          <a:p>
            <a:r>
              <a:rPr lang="fr-FR" b="1" dirty="0" smtClean="0"/>
              <a:t>Max 12 </a:t>
            </a:r>
            <a:r>
              <a:rPr lang="fr-FR" b="1" dirty="0" err="1" smtClean="0"/>
              <a:t>months</a:t>
            </a:r>
            <a:endParaRPr lang="fr-FR" b="1" dirty="0" smtClean="0"/>
          </a:p>
          <a:p>
            <a:r>
              <a:rPr lang="fr-FR" b="1" dirty="0" smtClean="0"/>
              <a:t>Start of </a:t>
            </a:r>
            <a:r>
              <a:rPr lang="fr-FR" b="1" dirty="0" err="1" smtClean="0"/>
              <a:t>activities</a:t>
            </a:r>
            <a:r>
              <a:rPr lang="fr-FR" b="1" dirty="0" smtClean="0"/>
              <a:t> 31 </a:t>
            </a:r>
            <a:r>
              <a:rPr lang="fr-FR" b="1" dirty="0" err="1" smtClean="0"/>
              <a:t>dec</a:t>
            </a:r>
            <a:r>
              <a:rPr lang="fr-FR" b="1" dirty="0" smtClean="0"/>
              <a:t> 2018 max</a:t>
            </a:r>
          </a:p>
          <a:p>
            <a:r>
              <a:rPr lang="fr-FR" b="1" dirty="0" smtClean="0"/>
              <a:t>End </a:t>
            </a:r>
            <a:r>
              <a:rPr lang="fr-FR" b="1" dirty="0" err="1" smtClean="0"/>
              <a:t>activities</a:t>
            </a:r>
            <a:r>
              <a:rPr lang="fr-FR" b="1" dirty="0" smtClean="0"/>
              <a:t>: </a:t>
            </a:r>
            <a:r>
              <a:rPr lang="fr-FR" b="1" dirty="0" err="1" smtClean="0"/>
              <a:t>december</a:t>
            </a:r>
            <a:r>
              <a:rPr lang="fr-FR" b="1" dirty="0" smtClean="0"/>
              <a:t> 2019 max</a:t>
            </a:r>
          </a:p>
          <a:p>
            <a:endParaRPr lang="fr-FR" b="1" dirty="0"/>
          </a:p>
          <a:p>
            <a:r>
              <a:rPr lang="en-US" i="1" dirty="0">
                <a:solidFill>
                  <a:schemeClr val="accent2"/>
                </a:solidFill>
              </a:rPr>
              <a:t>how to improve the sector’s capacity and resilience and to contribute to its professionalization. </a:t>
            </a:r>
            <a:endParaRPr lang="fr-FR" i="1" dirty="0">
              <a:solidFill>
                <a:schemeClr val="accent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220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7721" y="291655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09797" y="1105789"/>
            <a:ext cx="5459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What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does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say</a:t>
            </a:r>
            <a:r>
              <a:rPr lang="fr-FR" sz="2400" b="1" dirty="0" smtClean="0"/>
              <a:t>?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54775" y="1720604"/>
            <a:ext cx="43126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ONLINE AND OFFLINE </a:t>
            </a:r>
            <a:r>
              <a:rPr lang="fr-FR" b="1" dirty="0" smtClean="0"/>
              <a:t>DISTRIBUTION: 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err="1" smtClean="0"/>
              <a:t>Overcome</a:t>
            </a:r>
            <a:r>
              <a:rPr lang="fr-FR" b="1" dirty="0" smtClean="0"/>
              <a:t> the obstacles </a:t>
            </a:r>
            <a:r>
              <a:rPr lang="fr-FR" b="1" dirty="0" err="1" smtClean="0"/>
              <a:t>identified</a:t>
            </a:r>
            <a:r>
              <a:rPr lang="fr-FR" b="1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(digital shift)</a:t>
            </a:r>
          </a:p>
          <a:p>
            <a:pPr marL="285750" indent="-285750">
              <a:buFontTx/>
              <a:buChar char="-"/>
            </a:pPr>
            <a:r>
              <a:rPr lang="fr-FR" b="1" dirty="0" err="1" smtClean="0"/>
              <a:t>Language</a:t>
            </a:r>
            <a:endParaRPr lang="fr-FR" b="1" dirty="0" smtClean="0"/>
          </a:p>
          <a:p>
            <a:pPr marL="285750" indent="-285750">
              <a:buFontTx/>
              <a:buChar char="-"/>
            </a:pPr>
            <a:r>
              <a:rPr lang="fr-FR" b="1" dirty="0" err="1" smtClean="0"/>
              <a:t>Visibility</a:t>
            </a:r>
            <a:r>
              <a:rPr lang="fr-FR" b="1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Concentration</a:t>
            </a:r>
          </a:p>
          <a:p>
            <a:pPr marL="285750" indent="-285750">
              <a:buFontTx/>
              <a:buChar char="-"/>
            </a:pPr>
            <a:r>
              <a:rPr lang="fr-FR" b="1" dirty="0" err="1" smtClean="0"/>
              <a:t>Market</a:t>
            </a:r>
            <a:r>
              <a:rPr lang="fr-FR" b="1" dirty="0" smtClean="0"/>
              <a:t> fragmentation</a:t>
            </a:r>
            <a:endParaRPr lang="fr-FR" b="1" dirty="0"/>
          </a:p>
          <a:p>
            <a:pPr marL="285750" indent="-285750">
              <a:buFontTx/>
              <a:buChar char="-"/>
            </a:pPr>
            <a:endParaRPr lang="fr-FR" b="1" dirty="0" smtClean="0"/>
          </a:p>
          <a:p>
            <a:pPr algn="just"/>
            <a:r>
              <a:rPr lang="en-US" i="1" dirty="0"/>
              <a:t>In the live music market, there is also concentration, with Ticketmaster/Live Nation Entertainment controlling a large share of the festival and event ticket sales market worldwide. There again, the challenge is to make sure that this concentration is not detrimental to European musical diversity. </a:t>
            </a:r>
            <a:endParaRPr lang="fr-FR" b="1" i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4667673" y="1720604"/>
            <a:ext cx="43126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TRAINING SCHEME FOR YOUNG MUSIC PROFESSIONALS</a:t>
            </a:r>
          </a:p>
          <a:p>
            <a:endParaRPr lang="fr-FR" b="1" dirty="0" smtClean="0"/>
          </a:p>
          <a:p>
            <a:r>
              <a:rPr lang="fr-FR" b="1" dirty="0" err="1" smtClean="0"/>
              <a:t>Adapt</a:t>
            </a:r>
            <a:r>
              <a:rPr lang="fr-FR" b="1" dirty="0" smtClean="0"/>
              <a:t> to changes : </a:t>
            </a:r>
            <a:r>
              <a:rPr lang="fr-FR" b="1" dirty="0" err="1" smtClean="0"/>
              <a:t>professionlize</a:t>
            </a:r>
            <a:r>
              <a:rPr lang="fr-FR" b="1" dirty="0" smtClean="0"/>
              <a:t> and up-to-date </a:t>
            </a:r>
            <a:r>
              <a:rPr lang="fr-FR" b="1" dirty="0" err="1" smtClean="0"/>
              <a:t>skills</a:t>
            </a:r>
            <a:endParaRPr lang="fr-FR" b="1" dirty="0" smtClean="0"/>
          </a:p>
          <a:p>
            <a:pPr marL="285750" indent="-285750">
              <a:buFontTx/>
              <a:buChar char="-"/>
            </a:pPr>
            <a:r>
              <a:rPr lang="fr-FR" b="1" dirty="0" smtClean="0"/>
              <a:t>Social, management and </a:t>
            </a:r>
            <a:r>
              <a:rPr lang="fr-FR" b="1" dirty="0" err="1" smtClean="0"/>
              <a:t>economic</a:t>
            </a:r>
            <a:r>
              <a:rPr lang="fr-FR" b="1" dirty="0" smtClean="0"/>
              <a:t> </a:t>
            </a:r>
            <a:r>
              <a:rPr lang="fr-FR" b="1" dirty="0" err="1" smtClean="0"/>
              <a:t>skills</a:t>
            </a:r>
            <a:endParaRPr lang="fr-FR" b="1" dirty="0" smtClean="0"/>
          </a:p>
          <a:p>
            <a:pPr marL="285750" indent="-285750">
              <a:buFontTx/>
              <a:buChar char="-"/>
            </a:pPr>
            <a:r>
              <a:rPr lang="fr-FR" b="1" dirty="0" err="1" smtClean="0"/>
              <a:t>Sub-sectors</a:t>
            </a:r>
            <a:r>
              <a:rPr lang="fr-FR" b="1" dirty="0" smtClean="0"/>
              <a:t> fragmentation</a:t>
            </a:r>
          </a:p>
          <a:p>
            <a:pPr marL="285750" indent="-285750">
              <a:buFontTx/>
              <a:buChar char="-"/>
            </a:pPr>
            <a:r>
              <a:rPr lang="fr-FR" b="1" dirty="0" smtClean="0"/>
              <a:t>Cultural leadership</a:t>
            </a:r>
          </a:p>
          <a:p>
            <a:pPr marL="285750" indent="-285750">
              <a:buFontTx/>
              <a:buChar char="-"/>
            </a:pPr>
            <a:endParaRPr lang="fr-FR" b="1" dirty="0"/>
          </a:p>
          <a:p>
            <a:r>
              <a:rPr lang="en-US" b="1" dirty="0"/>
              <a:t>S</a:t>
            </a:r>
            <a:r>
              <a:rPr lang="en-US" b="1" dirty="0" smtClean="0"/>
              <a:t>howing </a:t>
            </a:r>
            <a:r>
              <a:rPr lang="en-US" b="1" dirty="0"/>
              <a:t>innovation, excellence and differentiation from existing national or international provisions. </a:t>
            </a:r>
            <a:endParaRPr lang="fr-FR" b="1" dirty="0" smtClean="0"/>
          </a:p>
          <a:p>
            <a:r>
              <a:rPr lang="fr-FR" b="1" dirty="0"/>
              <a:t>	</a:t>
            </a:r>
            <a:r>
              <a:rPr lang="fr-FR" b="1" dirty="0" smtClean="0"/>
              <a:t>TRANSNATIONAL+TRANSECTORAL</a:t>
            </a:r>
          </a:p>
          <a:p>
            <a:endParaRPr lang="fr-FR" b="1" dirty="0" smtClean="0"/>
          </a:p>
          <a:p>
            <a:r>
              <a:rPr lang="en-US" i="1" dirty="0"/>
              <a:t>S</a:t>
            </a:r>
            <a:r>
              <a:rPr lang="en-US" i="1" dirty="0" smtClean="0"/>
              <a:t>upport </a:t>
            </a:r>
            <a:r>
              <a:rPr lang="en-US" i="1" dirty="0"/>
              <a:t>European diversity and talent, the competitiveness of the sector as well as increased access of citizens to music in all its diversity. </a:t>
            </a:r>
            <a:endParaRPr lang="fr-FR" b="1" i="1" dirty="0" smtClean="0"/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883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6"/>
            <a:ext cx="1009791" cy="95263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7721" y="291655"/>
            <a:ext cx="3002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MUSIC MOVES EUROPE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09797" y="1105789"/>
            <a:ext cx="5459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Specific</a:t>
            </a:r>
            <a:r>
              <a:rPr lang="fr-FR" sz="2400" b="1" dirty="0" smtClean="0"/>
              <a:t> objectives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54775" y="1720604"/>
            <a:ext cx="4312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ONLINE AND OFFLINE </a:t>
            </a:r>
            <a:r>
              <a:rPr lang="fr-FR" b="1" dirty="0" smtClean="0"/>
              <a:t>DISTRIBUTION: </a:t>
            </a:r>
          </a:p>
          <a:p>
            <a:endParaRPr lang="fr-FR" dirty="0"/>
          </a:p>
          <a:p>
            <a:r>
              <a:rPr lang="en-US" dirty="0">
                <a:solidFill>
                  <a:schemeClr val="accent2"/>
                </a:solidFill>
              </a:rPr>
              <a:t>1. At consumer level, increase availability of European repertoire beyond mainstream hits. </a:t>
            </a:r>
          </a:p>
          <a:p>
            <a:r>
              <a:rPr lang="en-US" dirty="0"/>
              <a:t>2. Improve editorial and algorithmic curation to increase the discoverability of European music on digital platforms. </a:t>
            </a:r>
          </a:p>
          <a:p>
            <a:r>
              <a:rPr lang="en-US" dirty="0">
                <a:solidFill>
                  <a:schemeClr val="accent2"/>
                </a:solidFill>
              </a:rPr>
              <a:t>3. Promote visibility of diverse genres of European music on streaming, physical sales, radio, television, or live performances and festivals. </a:t>
            </a:r>
          </a:p>
          <a:p>
            <a:r>
              <a:rPr lang="en-US" dirty="0"/>
              <a:t>4. Enhance the presence of local language music on international platforms. </a:t>
            </a:r>
            <a:endParaRPr lang="fr-FR" b="1" dirty="0" smtClean="0"/>
          </a:p>
          <a:p>
            <a:endParaRPr lang="fr-FR" b="1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4517548" y="799487"/>
            <a:ext cx="43126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TRAINING SCHEME FOR YOUNG MUSIC PROFESSIONALS</a:t>
            </a:r>
          </a:p>
          <a:p>
            <a:endParaRPr lang="fr-FR" dirty="0"/>
          </a:p>
          <a:p>
            <a:r>
              <a:rPr lang="en-US" dirty="0">
                <a:solidFill>
                  <a:schemeClr val="accent2"/>
                </a:solidFill>
              </a:rPr>
              <a:t>1. Address the need for a regular up-date of individual and </a:t>
            </a:r>
            <a:r>
              <a:rPr lang="en-US" dirty="0" err="1">
                <a:solidFill>
                  <a:schemeClr val="accent2"/>
                </a:solidFill>
              </a:rPr>
              <a:t>organisational</a:t>
            </a:r>
            <a:r>
              <a:rPr lang="en-US" dirty="0">
                <a:solidFill>
                  <a:schemeClr val="accent2"/>
                </a:solidFill>
              </a:rPr>
              <a:t> professional expertise in order to increase the capacity of the music professionals to adapt to changes in the music market, also in terms of its relevance to international careers; </a:t>
            </a:r>
          </a:p>
          <a:p>
            <a:r>
              <a:rPr lang="en-US" dirty="0">
                <a:solidFill>
                  <a:schemeClr val="accent2"/>
                </a:solidFill>
              </a:rPr>
              <a:t>2. Promote transnational exchange or </a:t>
            </a:r>
            <a:r>
              <a:rPr lang="en-US" dirty="0" err="1">
                <a:solidFill>
                  <a:schemeClr val="accent2"/>
                </a:solidFill>
              </a:rPr>
              <a:t>cross-fertilisation</a:t>
            </a:r>
            <a:r>
              <a:rPr lang="en-US" dirty="0">
                <a:solidFill>
                  <a:schemeClr val="accent2"/>
                </a:solidFill>
              </a:rPr>
              <a:t> between different sub-sectors, especially where potential for mutual learning or exchange of practice is identified (building cooperation and spreading best practice); </a:t>
            </a:r>
          </a:p>
          <a:p>
            <a:r>
              <a:rPr lang="en-US" dirty="0">
                <a:solidFill>
                  <a:schemeClr val="accent2"/>
                </a:solidFill>
              </a:rPr>
              <a:t>3. Include transnational approaches where the training scheme supports young professionals engaged with or seeking to develop cross-border music initiatives, particularly where the relevant knowledge and expertise cannot be found at national, regional or local level. </a:t>
            </a:r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09791" y="153150"/>
            <a:ext cx="7328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RAFFUT  2018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507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1046</Words>
  <Application>Microsoft Office PowerPoint</Application>
  <PresentationFormat>Affichage à l'écran (4:3)</PresentationFormat>
  <Paragraphs>188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 User</dc:creator>
  <cp:lastModifiedBy>Windows User</cp:lastModifiedBy>
  <cp:revision>31</cp:revision>
  <cp:lastPrinted>2018-06-08T12:06:37Z</cp:lastPrinted>
  <dcterms:created xsi:type="dcterms:W3CDTF">2018-05-24T14:34:46Z</dcterms:created>
  <dcterms:modified xsi:type="dcterms:W3CDTF">2018-07-02T14:40:59Z</dcterms:modified>
</cp:coreProperties>
</file>